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9" r:id="rId6"/>
    <p:sldId id="260" r:id="rId7"/>
    <p:sldId id="261" r:id="rId8"/>
    <p:sldId id="263" r:id="rId9"/>
    <p:sldId id="264" r:id="rId10"/>
    <p:sldId id="265" r:id="rId11"/>
    <p:sldId id="258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84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0FD51-7315-CB20-5C81-1DDAAFF0C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089FBF-5133-DA9E-2DE4-D70111990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4878A-7AC5-83CD-B458-63A7E3090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FDE95-1C5D-C0BF-65D3-8A9F2A7AD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F0442-A35D-503A-52B4-CE3A7EF9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2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7ED26-9041-FB0B-5DDF-05066F7C9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A8225-4D73-2C4C-78D1-BA3A1D119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E2966-E613-8615-C694-C042EF41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D8EF1-8098-3F9B-030C-03C6B5A0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CF4C7-2A27-21B1-491F-DBA66AE0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5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6C435B-C0EC-E0B6-9659-DDDBF870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E8DAB9-650E-EEFA-4269-6AB154B53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EA097-EFFB-E5F9-9B12-6B2276D17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3AF7B-8DC5-F528-A959-CA4A077A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B9D21-843A-B474-1CE6-69B6E3025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04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09DE9-86D3-F38D-D9CB-5B925871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CDEBE-794F-14F5-3202-1B8B24D20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CE9E7-63B4-985E-C258-77AD809EE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17582-E868-976C-27C2-FB0E0625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3D6F8-25BE-5823-86AC-4B224139D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1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819F-B5A4-4A5C-5A60-993460F73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244E7-1DB9-4EA8-6A1D-8F0324A08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0AE89-AF88-854B-00D2-5BCE87EA6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27D6B-D726-977C-98B2-6C52E8E09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75492-0F00-B83A-96AB-86FF9403D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9E91-35BB-1E4A-27EF-F76489FE1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5F34E-4390-9E1F-5C2F-D3F928D53B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C5A4B-329B-C5E5-3F46-6B1E570D6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13BB5-3DD9-AFC7-4ACC-57657F44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B5760-8C0C-4AB9-CD8D-659C599A9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31514-42E3-4AB7-7F63-84516B7FF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2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2930-5673-652B-24F2-387FA3B7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F59D2-476A-33EE-D612-1A0E1CBE9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B7624-C236-B2EE-72F2-5371061A3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2069C-350B-E700-394E-A8BACDC08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1F369-76C2-A0BD-C656-E262BFEAD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0FA52-BD5E-17FC-02EF-F26C0D674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69FC94-68B3-460D-B279-750F3D0D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3BF67E-5689-867D-B431-988FD62A7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4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B55EC-9DC6-DBCD-0801-B26774AAD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13D663-2337-5A63-C8B3-8FEAFDFCC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FC796-BD4B-2507-5CA7-9F769E7E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FAED5D-2305-C323-3B7C-276A30BD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0452C1-238F-6266-8E92-B7254EF6B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A70D03-2504-438E-9367-68CE6EA1E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9CB9A-77AA-484E-8B25-DB77FC94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3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453C6-455D-689F-C2FF-5938714CC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E36D6-0C48-99BE-F129-BFA465FC0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C66A3D-B954-B286-22D5-8AC104053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9C7D4-5EFE-5935-8CDD-AE352AD2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AE901-64CE-AF0B-45EC-DB15E6497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0F4A0-3A11-C6B3-4CFD-552828DF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5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64022-7F4F-4A78-7ED4-12628F5F8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5C18B-3EC3-EA1D-A20B-B87835AC3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ADCB5-6E9B-86D8-7ED6-0A612A50E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359D9-E851-4370-30DC-A6D4FD81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2D36F-46F3-7705-909C-D41C60223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E95BF-F4C5-A9E1-AB23-D3725C06A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4DDD73-3E5D-C936-BD36-E315D4AD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506FB-4935-FA71-AAC3-B9DC51037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FDD84-F5E7-761F-DC03-ABAC3AB58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D6F66-4203-7144-91E0-F02A19CF83D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EB635-8531-354C-7783-73897E786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170F5-F9D7-AE14-F2D7-195D2A7D4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896A14-CB5D-C848-BB9F-646E2F2DF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0F90-FDB3-3816-65D3-2F894D67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5014" y="1041400"/>
            <a:ext cx="9144000" cy="2387600"/>
          </a:xfrm>
        </p:spPr>
        <p:txBody>
          <a:bodyPr/>
          <a:lstStyle/>
          <a:p>
            <a:pPr algn="r"/>
            <a:r>
              <a:rPr lang="en-US" dirty="0"/>
              <a:t>Report Findings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7626BC-6DC1-CE16-A0A8-AF5A64845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5805" y="3635491"/>
            <a:ext cx="9144000" cy="1655762"/>
          </a:xfrm>
        </p:spPr>
        <p:txBody>
          <a:bodyPr/>
          <a:lstStyle/>
          <a:p>
            <a:pPr algn="r"/>
            <a:r>
              <a:rPr lang="en-US" dirty="0"/>
              <a:t>Selbi Durdiyeva</a:t>
            </a:r>
          </a:p>
          <a:p>
            <a:pPr algn="r"/>
            <a:r>
              <a:rPr lang="en-US" dirty="0"/>
              <a:t>1 July 2026</a:t>
            </a:r>
          </a:p>
        </p:txBody>
      </p:sp>
      <p:pic>
        <p:nvPicPr>
          <p:cNvPr id="5" name="Picture 4" descr="A phone screen shot of a phone&#10;&#10;AI-generated content may be incorrect.">
            <a:extLst>
              <a:ext uri="{FF2B5EF4-FFF2-40B4-BE49-F238E27FC236}">
                <a16:creationId xmlns:a16="http://schemas.microsoft.com/office/drawing/2014/main" id="{69616FFD-E04B-B8EF-368D-7BD6B99685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72" y="437802"/>
            <a:ext cx="4772958" cy="614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4AF07-ACB0-4A45-27BC-F28EB1294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13" y="634961"/>
            <a:ext cx="3824171" cy="708102"/>
          </a:xfrm>
        </p:spPr>
        <p:txBody>
          <a:bodyPr/>
          <a:lstStyle/>
          <a:p>
            <a:r>
              <a:rPr lang="en-US" dirty="0"/>
              <a:t>(The How?) Method:</a:t>
            </a:r>
          </a:p>
        </p:txBody>
      </p:sp>
      <p:pic>
        <p:nvPicPr>
          <p:cNvPr id="7" name="Content Placeholder 6" descr="A screenshot of a search engine&#10;&#10;AI-generated content may be incorrect.">
            <a:extLst>
              <a:ext uri="{FF2B5EF4-FFF2-40B4-BE49-F238E27FC236}">
                <a16:creationId xmlns:a16="http://schemas.microsoft.com/office/drawing/2014/main" id="{A733996C-75F6-1053-5D93-0159FB138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397" y="292900"/>
            <a:ext cx="3410764" cy="268221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D878BD-DB2F-4818-39F3-6E5086CED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671" y="1447938"/>
            <a:ext cx="3932237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 descr="A screenshot of a legal document&#10;&#10;AI-generated content may be incorrect.">
            <a:extLst>
              <a:ext uri="{FF2B5EF4-FFF2-40B4-BE49-F238E27FC236}">
                <a16:creationId xmlns:a16="http://schemas.microsoft.com/office/drawing/2014/main" id="{DEE7467F-9965-472E-6FA2-E62D248BB9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605" y="237494"/>
            <a:ext cx="3529792" cy="3639812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940C25-6E69-D591-CF1B-317F7E72F1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591" y="3151280"/>
            <a:ext cx="5981570" cy="3469226"/>
          </a:xfrm>
          <a:prstGeom prst="rect">
            <a:avLst/>
          </a:prstGeom>
        </p:spPr>
      </p:pic>
      <p:sp>
        <p:nvSpPr>
          <p:cNvPr id="12" name="Hexagon 11">
            <a:extLst>
              <a:ext uri="{FF2B5EF4-FFF2-40B4-BE49-F238E27FC236}">
                <a16:creationId xmlns:a16="http://schemas.microsoft.com/office/drawing/2014/main" id="{DA0BDD6D-67C1-41A6-A754-2BC6ED0F1685}"/>
              </a:ext>
            </a:extLst>
          </p:cNvPr>
          <p:cNvSpPr/>
          <p:nvPr/>
        </p:nvSpPr>
        <p:spPr>
          <a:xfrm>
            <a:off x="1289339" y="1848316"/>
            <a:ext cx="1706137" cy="131584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271 Upper Tribunal (IAC) Decisions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E56D6154-3E57-BAB8-8E59-536BCD91420B}"/>
              </a:ext>
            </a:extLst>
          </p:cNvPr>
          <p:cNvSpPr/>
          <p:nvPr/>
        </p:nvSpPr>
        <p:spPr>
          <a:xfrm>
            <a:off x="1352024" y="3429000"/>
            <a:ext cx="1706137" cy="1402796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7 semi-structured interviews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9072AA30-9A26-9605-F1D3-101BB2487053}"/>
              </a:ext>
            </a:extLst>
          </p:cNvPr>
          <p:cNvSpPr/>
          <p:nvPr/>
        </p:nvSpPr>
        <p:spPr>
          <a:xfrm>
            <a:off x="1400900" y="5096638"/>
            <a:ext cx="1746471" cy="1371070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6 hearing observations</a:t>
            </a:r>
          </a:p>
        </p:txBody>
      </p:sp>
      <p:sp>
        <p:nvSpPr>
          <p:cNvPr id="20" name="Curved Left Arrow 19">
            <a:extLst>
              <a:ext uri="{FF2B5EF4-FFF2-40B4-BE49-F238E27FC236}">
                <a16:creationId xmlns:a16="http://schemas.microsoft.com/office/drawing/2014/main" id="{19E9C307-44FC-EB3D-D59A-CF8B12EA652D}"/>
              </a:ext>
            </a:extLst>
          </p:cNvPr>
          <p:cNvSpPr/>
          <p:nvPr/>
        </p:nvSpPr>
        <p:spPr>
          <a:xfrm>
            <a:off x="3106262" y="2603609"/>
            <a:ext cx="677496" cy="137106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Left Arrow 20">
            <a:extLst>
              <a:ext uri="{FF2B5EF4-FFF2-40B4-BE49-F238E27FC236}">
                <a16:creationId xmlns:a16="http://schemas.microsoft.com/office/drawing/2014/main" id="{B41989DA-CEAC-DD2A-7097-A927241EB2C9}"/>
              </a:ext>
            </a:extLst>
          </p:cNvPr>
          <p:cNvSpPr/>
          <p:nvPr/>
        </p:nvSpPr>
        <p:spPr>
          <a:xfrm>
            <a:off x="3147190" y="2039215"/>
            <a:ext cx="1168055" cy="4182366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urved Left Arrow 23">
            <a:extLst>
              <a:ext uri="{FF2B5EF4-FFF2-40B4-BE49-F238E27FC236}">
                <a16:creationId xmlns:a16="http://schemas.microsoft.com/office/drawing/2014/main" id="{D972F3E6-AA43-1786-D067-6A9878A4129B}"/>
              </a:ext>
            </a:extLst>
          </p:cNvPr>
          <p:cNvSpPr/>
          <p:nvPr/>
        </p:nvSpPr>
        <p:spPr>
          <a:xfrm rot="10800000">
            <a:off x="613230" y="2583499"/>
            <a:ext cx="677497" cy="1371070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urved Left Arrow 24">
            <a:extLst>
              <a:ext uri="{FF2B5EF4-FFF2-40B4-BE49-F238E27FC236}">
                <a16:creationId xmlns:a16="http://schemas.microsoft.com/office/drawing/2014/main" id="{3A70C061-4067-4F05-DA03-080D12133A3E}"/>
              </a:ext>
            </a:extLst>
          </p:cNvPr>
          <p:cNvSpPr/>
          <p:nvPr/>
        </p:nvSpPr>
        <p:spPr>
          <a:xfrm rot="10800000">
            <a:off x="162404" y="1900222"/>
            <a:ext cx="1168055" cy="4182366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1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60C69-2DA0-4160-9137-04BC4D52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culturally sensitivity and awareness matter?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4AFCF-FA95-F987-5461-E8F897B8E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1825625"/>
            <a:ext cx="10863146" cy="495431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Materially alters the outcomes of the case;</a:t>
            </a:r>
          </a:p>
          <a:p>
            <a:r>
              <a:rPr lang="en-US" dirty="0"/>
              <a:t>Affects credibility findings;</a:t>
            </a:r>
          </a:p>
          <a:p>
            <a:r>
              <a:rPr lang="en-US" dirty="0"/>
              <a:t>Affects ability to understand and engage with country and other expert reports and guidance;</a:t>
            </a:r>
          </a:p>
          <a:p>
            <a:r>
              <a:rPr lang="en-US" dirty="0"/>
              <a:t>Expectations around:</a:t>
            </a:r>
          </a:p>
          <a:p>
            <a:pPr lvl="1"/>
            <a:r>
              <a:rPr lang="en-US" dirty="0"/>
              <a:t>Evidence;</a:t>
            </a:r>
          </a:p>
          <a:p>
            <a:pPr lvl="1"/>
            <a:r>
              <a:rPr lang="en-US" dirty="0" err="1"/>
              <a:t>Behaviour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Documents and their formats;</a:t>
            </a:r>
          </a:p>
          <a:p>
            <a:pPr lvl="1"/>
            <a:r>
              <a:rPr lang="en-US" dirty="0"/>
              <a:t>Forms of relationships;</a:t>
            </a:r>
          </a:p>
          <a:p>
            <a:pPr lvl="1"/>
            <a:r>
              <a:rPr lang="en-US" dirty="0"/>
              <a:t>Expression (e.g., the degree of openness);</a:t>
            </a:r>
          </a:p>
          <a:p>
            <a:pPr lvl="1"/>
            <a:r>
              <a:rPr lang="en-US" dirty="0"/>
              <a:t>Medical evidence;</a:t>
            </a:r>
          </a:p>
          <a:p>
            <a:r>
              <a:rPr lang="en-US" dirty="0"/>
              <a:t>Affects applicant’s ability to participate and engage;</a:t>
            </a:r>
          </a:p>
          <a:p>
            <a:r>
              <a:rPr lang="en-US" dirty="0"/>
              <a:t>Assumptions, bias and discrimination;</a:t>
            </a:r>
          </a:p>
          <a:p>
            <a:r>
              <a:rPr lang="en-US" dirty="0"/>
              <a:t>Empathy;</a:t>
            </a:r>
          </a:p>
          <a:p>
            <a:r>
              <a:rPr lang="en-US" dirty="0"/>
              <a:t>Procedural fairness.</a:t>
            </a:r>
          </a:p>
        </p:txBody>
      </p:sp>
    </p:spTree>
    <p:extLst>
      <p:ext uri="{BB962C8B-B14F-4D97-AF65-F5344CB8AC3E}">
        <p14:creationId xmlns:p14="http://schemas.microsoft.com/office/powerpoint/2010/main" val="305924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89" name="Rectangle 208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DFF4ED-4A9D-D6C8-ED5A-82D4740C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Example: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D0993-BA63-0E64-E4E9-36F3977CD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dirty="0"/>
              <a:t>The UT judge:</a:t>
            </a:r>
          </a:p>
          <a:p>
            <a:pPr lvl="1"/>
            <a:r>
              <a:rPr lang="en-US" sz="1700" dirty="0"/>
              <a:t>‘The fact that the Appellant and his documents interchangeably used the words ‘Erbil’ and ‘</a:t>
            </a:r>
            <a:r>
              <a:rPr lang="en-US" sz="1700" dirty="0" err="1"/>
              <a:t>Makhmour</a:t>
            </a:r>
            <a:r>
              <a:rPr lang="en-US" sz="1700" dirty="0"/>
              <a:t>’ was, for him, possibly as meaningless as someone saying in one place that they were born in ‘Camden’ and another in ‘London’.’</a:t>
            </a:r>
          </a:p>
          <a:p>
            <a:pPr lvl="1"/>
            <a:r>
              <a:rPr lang="en-US" sz="1700" dirty="0"/>
              <a:t>‘the decision maker did not explore innocent explanations’ </a:t>
            </a:r>
          </a:p>
          <a:p>
            <a:pPr lvl="1"/>
            <a:r>
              <a:rPr lang="en-US" sz="1700" dirty="0"/>
              <a:t>‘indeed indicative of a “closed mind”’ </a:t>
            </a:r>
          </a:p>
          <a:p>
            <a:pPr marL="0"/>
            <a:r>
              <a:rPr lang="en-US" sz="1700" dirty="0"/>
              <a:t>UI-2023-001986</a:t>
            </a:r>
            <a:r>
              <a:rPr lang="en-US" sz="1700" dirty="0">
                <a:effectLst/>
              </a:rPr>
              <a:t> </a:t>
            </a:r>
            <a:endParaRPr lang="en-US" sz="1700" dirty="0"/>
          </a:p>
        </p:txBody>
      </p:sp>
      <p:pic>
        <p:nvPicPr>
          <p:cNvPr id="2054" name="Picture 6" descr="Iraq Crisis: Effort to Aid Kurdish Forces Puts Iran, U.S. on Same Side - WSJ">
            <a:extLst>
              <a:ext uri="{FF2B5EF4-FFF2-40B4-BE49-F238E27FC236}">
                <a16:creationId xmlns:a16="http://schemas.microsoft.com/office/drawing/2014/main" id="{3A5ED674-0843-65BF-11AC-79E02BFBCA9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15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D16DB-BE6B-0D32-E73E-C1AF9C7D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Notes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48B57C-F278-FAA4-A8E2-AAC8BF5FC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4985" y="156117"/>
            <a:ext cx="5127342" cy="655691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3B5B5-BDB1-1443-46CB-E894DE459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6789" y="2302727"/>
            <a:ext cx="3932237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Interpretation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Litigants-in-person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Tribunal ethos/culture: hearing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references to cultural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268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25B22-C9E6-82E8-3F2B-C2B627079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43C81-1977-BF9F-E4C9-D6C16C5C0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69795"/>
            <a:ext cx="6302568" cy="5742878"/>
          </a:xfrm>
        </p:spPr>
        <p:txBody>
          <a:bodyPr>
            <a:normAutofit fontScale="47500" lnSpcReduction="20000"/>
          </a:bodyPr>
          <a:lstStyle/>
          <a:p>
            <a:r>
              <a:rPr lang="en-GB" b="1" dirty="0"/>
              <a:t>I. Language and Dialect Interpretation</a:t>
            </a:r>
          </a:p>
          <a:p>
            <a:pPr lvl="1"/>
            <a:r>
              <a:rPr lang="en-GB" dirty="0"/>
              <a:t>Case briefings before hearings for interpreters.</a:t>
            </a:r>
          </a:p>
          <a:p>
            <a:pPr lvl="1"/>
            <a:r>
              <a:rPr lang="en-GB" dirty="0"/>
              <a:t>Judicial check-ins on interpretation during proceedings (not only at the beginning).</a:t>
            </a:r>
          </a:p>
          <a:p>
            <a:pPr lvl="1"/>
            <a:r>
              <a:rPr lang="en-GB" dirty="0"/>
              <a:t>Recognise the risk of misunderstanding in interpreted evidence.</a:t>
            </a:r>
          </a:p>
          <a:p>
            <a:pPr lvl="1"/>
            <a:r>
              <a:rPr lang="en-GB" dirty="0"/>
              <a:t>Proactive identification and correction of interpretation errors (for legal representatives).</a:t>
            </a:r>
          </a:p>
          <a:p>
            <a:pPr lvl="1"/>
            <a:r>
              <a:rPr lang="en-GB" dirty="0"/>
              <a:t>Clarify interpreters' roles through guidance and training (not requesting to summarise).</a:t>
            </a:r>
          </a:p>
          <a:p>
            <a:pPr lvl="1"/>
            <a:r>
              <a:rPr lang="en-GB" dirty="0"/>
              <a:t>Monitor interpretation services and interpreter working conditions.</a:t>
            </a:r>
          </a:p>
          <a:p>
            <a:r>
              <a:rPr lang="en-GB" b="1" dirty="0"/>
              <a:t>II. Understanding Context</a:t>
            </a:r>
          </a:p>
          <a:p>
            <a:pPr lvl="1"/>
            <a:r>
              <a:rPr lang="en-GB" dirty="0"/>
              <a:t>Improve engagement with country evidence submitted by parties.</a:t>
            </a:r>
          </a:p>
          <a:p>
            <a:pPr lvl="1"/>
            <a:r>
              <a:rPr lang="en-GB" dirty="0"/>
              <a:t>Strengthen guidance on documentary evidence and cultural bias.</a:t>
            </a:r>
          </a:p>
          <a:p>
            <a:pPr lvl="1"/>
            <a:r>
              <a:rPr lang="en-GB" dirty="0"/>
              <a:t>Provide clear reasons when accepting or rejecting evidence.</a:t>
            </a:r>
          </a:p>
          <a:p>
            <a:pPr lvl="1"/>
            <a:r>
              <a:rPr lang="en-GB" dirty="0"/>
              <a:t>Improve the quality of evidence provided by all parties.</a:t>
            </a:r>
          </a:p>
          <a:p>
            <a:pPr lvl="1"/>
            <a:r>
              <a:rPr lang="en-GB" dirty="0"/>
              <a:t>Recognise lived experience alongside professional expertise.</a:t>
            </a:r>
          </a:p>
          <a:p>
            <a:pPr lvl="1"/>
            <a:r>
              <a:rPr lang="en-GB" dirty="0"/>
              <a:t>Ensure age assessments are trauma-informed and centred on children's welfare.</a:t>
            </a:r>
          </a:p>
          <a:p>
            <a:r>
              <a:rPr lang="en-US" b="1" dirty="0"/>
              <a:t>III. Representation, Participation and Procedural Fairness</a:t>
            </a:r>
          </a:p>
          <a:p>
            <a:pPr lvl="1"/>
            <a:r>
              <a:rPr lang="en-GB" dirty="0"/>
              <a:t>Increase support for unrepresented applicants.</a:t>
            </a:r>
          </a:p>
          <a:p>
            <a:pPr lvl="1"/>
            <a:r>
              <a:rPr lang="en-GB" dirty="0"/>
              <a:t>Reinforce minimum standards for legal representation.</a:t>
            </a:r>
          </a:p>
          <a:p>
            <a:pPr lvl="1"/>
            <a:r>
              <a:rPr lang="en-GB" dirty="0"/>
              <a:t>Recognise care as central to procedural fairness.</a:t>
            </a:r>
          </a:p>
          <a:p>
            <a:pPr lvl="1"/>
            <a:r>
              <a:rPr lang="en-GB" dirty="0"/>
              <a:t>Improve access to legal aid and referral pathways.</a:t>
            </a:r>
          </a:p>
          <a:p>
            <a:pPr lvl="1"/>
            <a:r>
              <a:rPr lang="en-GB" dirty="0"/>
              <a:t>Recognise that lack of representation can create procedural and evidential disadvantages, particularly in culturally and linguistically sensitive cases.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F1790-F48E-FA42-7532-34864A902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HMCTS, Home Office, MoJ, Judicial College</a:t>
            </a:r>
            <a:endParaRPr lang="en-US" dirty="0"/>
          </a:p>
        </p:txBody>
      </p:sp>
      <p:pic>
        <p:nvPicPr>
          <p:cNvPr id="3074" name="Picture 2" descr="The Equal Treatment Bench Book – guidance on fairness for judges | The  Transparency Project">
            <a:extLst>
              <a:ext uri="{FF2B5EF4-FFF2-40B4-BE49-F238E27FC236}">
                <a16:creationId xmlns:a16="http://schemas.microsoft.com/office/drawing/2014/main" id="{BDD31C30-8C3C-3F0B-9D51-24102EEE6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21" y="4260849"/>
            <a:ext cx="4570786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684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106CA-AFAA-04D8-B603-3F01B09E3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Relevance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2C01B-B7D5-C3D1-6460-9B9C82E33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224A2AE1-91D9-4A65-F4C1-3E054E64C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7859" y="135834"/>
            <a:ext cx="2435560" cy="305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AEDDAF6F-23BE-7F00-16DE-45E159979C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7" y="788194"/>
            <a:ext cx="25273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ere's what happened in Parliament this month👆">
            <a:extLst>
              <a:ext uri="{FF2B5EF4-FFF2-40B4-BE49-F238E27FC236}">
                <a16:creationId xmlns:a16="http://schemas.microsoft.com/office/drawing/2014/main" id="{94544D3C-DEC6-D51D-3C57-CE8A8084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3619" y="3429000"/>
            <a:ext cx="2528593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Meet the new tribunal, same as the old tribunal">
            <a:extLst>
              <a:ext uri="{FF2B5EF4-FFF2-40B4-BE49-F238E27FC236}">
                <a16:creationId xmlns:a16="http://schemas.microsoft.com/office/drawing/2014/main" id="{93D95EFE-C627-2EEE-F08D-37152B275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581" y="2057400"/>
            <a:ext cx="5083514" cy="284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155FE89-3333-23C9-4F59-658DF4CF53B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153" y="4353815"/>
            <a:ext cx="3451466" cy="23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0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D12BA-EB5E-D837-E9DF-A3D1CA9C3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2: Forthcoming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FED9A8-91E8-4B65-40BF-7F32643B0E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Report 2 – Identity, Relationships, and Vulnerability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Family and/or private life</a:t>
            </a:r>
            <a:endParaRPr lang="en-US" dirty="0"/>
          </a:p>
          <a:p>
            <a:r>
              <a:rPr lang="en-US" dirty="0"/>
              <a:t>LGBTQ+ identity</a:t>
            </a:r>
          </a:p>
          <a:p>
            <a:r>
              <a:rPr lang="en-US" dirty="0"/>
              <a:t>Mental health, trauma, and vulnerability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3E03FE-CDB4-3AF9-33A2-605CB636AB3F}"/>
              </a:ext>
            </a:extLst>
          </p:cNvPr>
          <p:cNvSpPr txBox="1"/>
          <p:nvPr/>
        </p:nvSpPr>
        <p:spPr>
          <a:xfrm>
            <a:off x="758283" y="5586762"/>
            <a:ext cx="2857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*Image generated in Canva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52BB28-712D-8B5A-D999-AC5182749636}"/>
              </a:ext>
            </a:extLst>
          </p:cNvPr>
          <p:cNvSpPr txBox="1"/>
          <p:nvPr/>
        </p:nvSpPr>
        <p:spPr>
          <a:xfrm>
            <a:off x="3049859" y="3244334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9B4FD90-4271-3DB1-FE79-A0F12238E8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593652"/>
            <a:ext cx="5181600" cy="281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7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3EA4-B316-B1EA-2E81-1C49F8426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you!!!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52DD2-5816-9C79-3D74-09B892912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863" y="1561171"/>
            <a:ext cx="5698274" cy="4931704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Research participants:</a:t>
            </a:r>
          </a:p>
          <a:p>
            <a:pPr lvl="1"/>
            <a:r>
              <a:rPr lang="en-US" dirty="0"/>
              <a:t>Interpreters (3);</a:t>
            </a:r>
          </a:p>
          <a:p>
            <a:pPr lvl="1"/>
            <a:r>
              <a:rPr lang="en-US" dirty="0"/>
              <a:t>Legal representatives (3);</a:t>
            </a:r>
          </a:p>
          <a:p>
            <a:pPr lvl="1"/>
            <a:r>
              <a:rPr lang="en-US" dirty="0"/>
              <a:t>Intermediary (1);</a:t>
            </a:r>
          </a:p>
          <a:p>
            <a:r>
              <a:rPr lang="en-US" b="1" dirty="0"/>
              <a:t>Idea support:</a:t>
            </a:r>
          </a:p>
          <a:p>
            <a:pPr lvl="1"/>
            <a:r>
              <a:rPr lang="en-US" dirty="0"/>
              <a:t>Arienne Griffith;</a:t>
            </a:r>
          </a:p>
          <a:p>
            <a:pPr lvl="1"/>
            <a:r>
              <a:rPr lang="en-US" dirty="0"/>
              <a:t>Vic </a:t>
            </a:r>
            <a:r>
              <a:rPr lang="en-GB" dirty="0"/>
              <a:t>Pogge von </a:t>
            </a:r>
            <a:r>
              <a:rPr lang="en-GB" dirty="0" err="1"/>
              <a:t>Strandmann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Rebecca Hacker;</a:t>
            </a:r>
          </a:p>
          <a:p>
            <a:pPr lvl="1"/>
            <a:r>
              <a:rPr lang="en-US" dirty="0"/>
              <a:t>Rakesh Singh;</a:t>
            </a:r>
          </a:p>
          <a:p>
            <a:r>
              <a:rPr lang="en-US" b="1" dirty="0"/>
              <a:t>Research Design:</a:t>
            </a:r>
          </a:p>
          <a:p>
            <a:pPr lvl="1"/>
            <a:r>
              <a:rPr lang="en-US" dirty="0"/>
              <a:t>Arienne Griffith;</a:t>
            </a:r>
          </a:p>
          <a:p>
            <a:pPr lvl="1"/>
            <a:r>
              <a:rPr lang="en-US" dirty="0"/>
              <a:t>Joe Tomlinson;</a:t>
            </a:r>
          </a:p>
          <a:p>
            <a:pPr lvl="1"/>
            <a:r>
              <a:rPr lang="en-US" dirty="0"/>
              <a:t>Caroline Selman;</a:t>
            </a:r>
          </a:p>
          <a:p>
            <a:pPr lvl="1"/>
            <a:r>
              <a:rPr lang="en-US" dirty="0"/>
              <a:t>Lauren Fox;</a:t>
            </a:r>
          </a:p>
          <a:p>
            <a:r>
              <a:rPr lang="en-US" b="1" dirty="0"/>
              <a:t>Recruitment:</a:t>
            </a:r>
          </a:p>
          <a:p>
            <a:pPr lvl="1"/>
            <a:r>
              <a:rPr lang="en-US" dirty="0"/>
              <a:t>Rebecca Hacker;</a:t>
            </a:r>
          </a:p>
          <a:p>
            <a:pPr lvl="1"/>
            <a:r>
              <a:rPr lang="en-US" dirty="0"/>
              <a:t>Ade Lukes;</a:t>
            </a:r>
          </a:p>
          <a:p>
            <a:pPr lvl="1"/>
            <a:r>
              <a:rPr lang="en-US" dirty="0"/>
              <a:t>Rachel Francis;</a:t>
            </a:r>
          </a:p>
          <a:p>
            <a:r>
              <a:rPr lang="en-US" b="1" dirty="0"/>
              <a:t>Revision and feedback:</a:t>
            </a:r>
          </a:p>
          <a:p>
            <a:pPr lvl="1"/>
            <a:r>
              <a:rPr lang="en-US" dirty="0"/>
              <a:t>Arienne Griffith;</a:t>
            </a:r>
          </a:p>
          <a:p>
            <a:pPr lvl="1"/>
            <a:r>
              <a:rPr lang="en-US" dirty="0"/>
              <a:t>Rebecca Hacker;</a:t>
            </a:r>
          </a:p>
          <a:p>
            <a:pPr lvl="1"/>
            <a:r>
              <a:rPr lang="en-US" dirty="0"/>
              <a:t>Lauren Fox;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EF7DC3-0486-41D9-B629-42CFF294A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1446" y="2292854"/>
            <a:ext cx="5569107" cy="4956251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Dissemination:</a:t>
            </a:r>
          </a:p>
          <a:p>
            <a:pPr lvl="1"/>
            <a:r>
              <a:rPr lang="en-US" dirty="0"/>
              <a:t>Arienne Griffith;</a:t>
            </a:r>
          </a:p>
          <a:p>
            <a:pPr lvl="1"/>
            <a:r>
              <a:rPr lang="en-US" dirty="0"/>
              <a:t>Sue </a:t>
            </a:r>
            <a:r>
              <a:rPr lang="en-US" dirty="0" err="1"/>
              <a:t>Wixley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Ade Lukes;</a:t>
            </a:r>
          </a:p>
          <a:p>
            <a:pPr lvl="1"/>
            <a:r>
              <a:rPr lang="en-US" dirty="0"/>
              <a:t>Nicole Chen;</a:t>
            </a:r>
          </a:p>
          <a:p>
            <a:pPr lvl="1"/>
            <a:r>
              <a:rPr lang="en-US" dirty="0"/>
              <a:t>Rebecca Hacker;</a:t>
            </a:r>
          </a:p>
          <a:p>
            <a:pPr lvl="1"/>
            <a:r>
              <a:rPr lang="en-US" dirty="0"/>
              <a:t>Sarah Haines;</a:t>
            </a:r>
          </a:p>
          <a:p>
            <a:pPr lvl="1"/>
            <a:r>
              <a:rPr lang="en-US" dirty="0"/>
              <a:t>Ally Azua;</a:t>
            </a:r>
          </a:p>
          <a:p>
            <a:pPr lvl="1"/>
            <a:r>
              <a:rPr lang="en-US" dirty="0"/>
              <a:t>Lee </a:t>
            </a:r>
            <a:r>
              <a:rPr lang="en-US" dirty="0" err="1"/>
              <a:t>Marsons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Lauren Agnew;</a:t>
            </a:r>
          </a:p>
          <a:p>
            <a:pPr lvl="1"/>
            <a:r>
              <a:rPr lang="en-US" dirty="0"/>
              <a:t>Rachel Knowles;</a:t>
            </a:r>
          </a:p>
          <a:p>
            <a:pPr lvl="1"/>
            <a:r>
              <a:rPr lang="en-US" dirty="0"/>
              <a:t>Lauren Fox;</a:t>
            </a:r>
          </a:p>
          <a:p>
            <a:pPr lvl="1"/>
            <a:r>
              <a:rPr lang="en-US" dirty="0"/>
              <a:t>Jenny Rayner;</a:t>
            </a:r>
          </a:p>
          <a:p>
            <a:pPr lvl="1"/>
            <a:r>
              <a:rPr lang="en-US" dirty="0"/>
              <a:t>Jasmine Quiller-Doust;</a:t>
            </a:r>
          </a:p>
          <a:p>
            <a:pPr lvl="1"/>
            <a:r>
              <a:rPr lang="en-US" dirty="0"/>
              <a:t>Joe Tomlinson;</a:t>
            </a:r>
          </a:p>
          <a:p>
            <a:pPr lvl="1"/>
            <a:r>
              <a:rPr lang="en-GB" dirty="0"/>
              <a:t>Natalie Byrom ;</a:t>
            </a:r>
            <a:endParaRPr lang="en-US" dirty="0"/>
          </a:p>
        </p:txBody>
      </p:sp>
      <p:pic>
        <p:nvPicPr>
          <p:cNvPr id="1026" name="Picture 2" descr="Thank You The Office GIFs | Tenor">
            <a:extLst>
              <a:ext uri="{FF2B5EF4-FFF2-40B4-BE49-F238E27FC236}">
                <a16:creationId xmlns:a16="http://schemas.microsoft.com/office/drawing/2014/main" id="{83657AA5-14FA-4357-6B4C-61226DE9E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9305" y="2005322"/>
            <a:ext cx="5092832" cy="284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625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2ACE1B8981554C8C9C3E77AF6D6282" ma:contentTypeVersion="17" ma:contentTypeDescription="Create a new document." ma:contentTypeScope="" ma:versionID="d366bf8c7ee34d48855916020ad21225">
  <xsd:schema xmlns:xsd="http://www.w3.org/2001/XMLSchema" xmlns:xs="http://www.w3.org/2001/XMLSchema" xmlns:p="http://schemas.microsoft.com/office/2006/metadata/properties" xmlns:ns1="http://schemas.microsoft.com/sharepoint/v3" xmlns:ns2="f155a369-30d5-4eb1-ac05-464e613800ee" xmlns:ns3="301e856f-4f14-4cb4-bab6-f192e0a474a1" targetNamespace="http://schemas.microsoft.com/office/2006/metadata/properties" ma:root="true" ma:fieldsID="fd1971800c1e41dc296483546982ae8d" ns1:_="" ns2:_="" ns3:_="">
    <xsd:import namespace="http://schemas.microsoft.com/sharepoint/v3"/>
    <xsd:import namespace="f155a369-30d5-4eb1-ac05-464e613800ee"/>
    <xsd:import namespace="301e856f-4f14-4cb4-bab6-f192e0a474a1"/>
    <xsd:element name="properties">
      <xsd:complexType>
        <xsd:sequence>
          <xsd:element name="documentManagement">
            <xsd:complexType>
              <xsd:all>
                <xsd:element ref="ns1:DocumentSetDescri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5a369-30d5-4eb1-ac05-464e613800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4e5a3e9-c3e2-4c28-a279-a20843546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1" nillable="true" ma:displayName="Extracted Text" ma:hidden="true" ma:internalName="MediaServiceOCR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e856f-4f14-4cb4-bab6-f192e0a474a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c1cbfa6-00dd-4a7c-a8ac-8824ee105fe9}" ma:internalName="TaxCatchAll" ma:readOnly="false" ma:showField="CatchAllData" ma:web="301e856f-4f14-4cb4-bab6-f192e0a474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55a369-30d5-4eb1-ac05-464e613800ee">
      <Terms xmlns="http://schemas.microsoft.com/office/infopath/2007/PartnerControls"/>
    </lcf76f155ced4ddcb4097134ff3c332f>
    <DocumentSetDescription xmlns="http://schemas.microsoft.com/sharepoint/v3" xsi:nil="true"/>
    <TaxCatchAll xmlns="301e856f-4f14-4cb4-bab6-f192e0a474a1" xsi:nil="true"/>
  </documentManagement>
</p:properties>
</file>

<file path=customXml/itemProps1.xml><?xml version="1.0" encoding="utf-8"?>
<ds:datastoreItem xmlns:ds="http://schemas.openxmlformats.org/officeDocument/2006/customXml" ds:itemID="{8086B210-50E4-4E1C-951F-BD8DFBB5B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41C969-B7B7-4723-BFBC-4D48FACF5A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155a369-30d5-4eb1-ac05-464e613800ee"/>
    <ds:schemaRef ds:uri="301e856f-4f14-4cb4-bab6-f192e0a474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DFD76C-14B5-4503-8848-EF064271549C}">
  <ds:schemaRefs>
    <ds:schemaRef ds:uri="http://schemas.microsoft.com/office/2006/metadata/properties"/>
    <ds:schemaRef ds:uri="http://schemas.microsoft.com/office/infopath/2007/PartnerControls"/>
    <ds:schemaRef ds:uri="f155a369-30d5-4eb1-ac05-464e613800ee"/>
    <ds:schemaRef ds:uri="http://schemas.microsoft.com/sharepoint/v3"/>
    <ds:schemaRef ds:uri="301e856f-4f14-4cb4-bab6-f192e0a474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8930</TotalTime>
  <Words>553</Words>
  <Application>Microsoft Office PowerPoint</Application>
  <PresentationFormat>Widescreen</PresentationFormat>
  <Paragraphs>103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Report Findings</vt:lpstr>
      <vt:lpstr>(The How?) Method:</vt:lpstr>
      <vt:lpstr>Why culturally sensitivity and awareness matter?</vt:lpstr>
      <vt:lpstr>Example:</vt:lpstr>
      <vt:lpstr>Observation Notes</vt:lpstr>
      <vt:lpstr>Recommendations</vt:lpstr>
      <vt:lpstr>Policy Relevance</vt:lpstr>
      <vt:lpstr>Report 2: Forthcoming</vt:lpstr>
      <vt:lpstr>Thank you!!!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Durdiyeva, Selbi</dc:creator>
  <cp:lastModifiedBy>Nicole Chen</cp:lastModifiedBy>
  <cp:revision>10</cp:revision>
  <dcterms:created xsi:type="dcterms:W3CDTF">2026-06-23T13:00:52Z</dcterms:created>
  <dcterms:modified xsi:type="dcterms:W3CDTF">2026-07-16T10:23:12Z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0x010100712ACE1B8981554C8C9C3E77AF6D6282</vt:lpwstr>
  </property>
</Properties>
</file>