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826" r:id="rId5"/>
    <p:sldId id="827" r:id="rId6"/>
    <p:sldId id="828" r:id="rId7"/>
    <p:sldId id="829" r:id="rId8"/>
    <p:sldId id="846" r:id="rId9"/>
    <p:sldId id="830" r:id="rId10"/>
    <p:sldId id="831" r:id="rId11"/>
    <p:sldId id="832" r:id="rId12"/>
    <p:sldId id="833" r:id="rId13"/>
    <p:sldId id="834" r:id="rId14"/>
    <p:sldId id="847" r:id="rId15"/>
    <p:sldId id="854" r:id="rId16"/>
    <p:sldId id="835" r:id="rId17"/>
    <p:sldId id="836" r:id="rId18"/>
    <p:sldId id="837" r:id="rId19"/>
    <p:sldId id="848" r:id="rId20"/>
    <p:sldId id="849" r:id="rId21"/>
    <p:sldId id="850" r:id="rId22"/>
    <p:sldId id="851" r:id="rId23"/>
    <p:sldId id="838" r:id="rId24"/>
    <p:sldId id="839" r:id="rId25"/>
    <p:sldId id="840" r:id="rId26"/>
    <p:sldId id="841" r:id="rId27"/>
    <p:sldId id="842" r:id="rId28"/>
    <p:sldId id="843" r:id="rId29"/>
    <p:sldId id="852" r:id="rId30"/>
    <p:sldId id="853" r:id="rId31"/>
    <p:sldId id="855" r:id="rId32"/>
    <p:sldId id="844" r:id="rId33"/>
    <p:sldId id="84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9933"/>
    <a:srgbClr val="2DA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1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D2B88-D3BC-4449-8CF2-A22F4AE1D2A3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6EB4C-D864-41B9-AE7A-7CDF163C914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081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A6EB4C-D864-41B9-AE7A-7CDF163C9149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9796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473D-7EF2-73E9-2B65-DAA37DB2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B3067-EF81-7B7A-E57E-585F1AD71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14A66-B2C4-9070-5C61-5D080608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C97CE-7419-7411-5E25-6A08EAA8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F11E6-21F7-1144-3775-006D92A0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572382D9-A25F-84D9-8A1B-E742380F220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3" r="9626" b="6690"/>
          <a:stretch/>
        </p:blipFill>
        <p:spPr bwMode="auto">
          <a:xfrm>
            <a:off x="8819804" y="23813"/>
            <a:ext cx="3372196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212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D3ECE-3A95-6CEB-F5E0-0E833161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83E6F-2B90-C556-0F8C-09C64BACE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23053-8B6F-62A5-FC76-5F3738DF0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C39F-2AEA-C62A-C3B0-D848B051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37935-20AA-C69D-65EF-366D35A8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8BC6C8-3F4D-4BFA-209E-D151071B7B64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4713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691E-7800-4231-4CC1-65C492B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63762"/>
          </a:xfrm>
        </p:spPr>
        <p:txBody>
          <a:bodyPr anchor="b">
            <a:normAutofit/>
          </a:bodyPr>
          <a:lstStyle>
            <a:lvl1pPr>
              <a:defRPr sz="4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B8874-CF7F-4FD6-392F-BBD9D1600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5889"/>
            <a:ext cx="10515600" cy="216376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16805-B987-8788-4D69-8F13C4385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B3D7-9222-EA42-CBE2-75B2326B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36768-656E-97BF-F6B5-98791EE7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277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4DF6-E9BF-4372-AC22-2FF777D6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4"/>
            <a:ext cx="3932237" cy="4873625"/>
          </a:xfrm>
        </p:spPr>
        <p:txBody>
          <a:bodyPr anchor="ctr">
            <a:normAutofit/>
          </a:bodyPr>
          <a:lstStyle>
            <a:lvl1pPr algn="ctr">
              <a:defRPr sz="4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FDDF9-9E2A-430B-A497-6A8BA5317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anchor="ctr"/>
          <a:lstStyle>
            <a:lvl1pPr>
              <a:defRPr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086DB-E720-9C06-C4A8-201D1C1C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72FCC-A763-AC07-9E5D-9A2245B7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B7E55-40B4-1197-D913-D17D226C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96C1C6-3C8C-60EE-3781-E11D5825711B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83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76BB3-9F1E-58C7-DEAB-EB787A4B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BC0E6-56EB-156B-5446-0C044E3AE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F7B79-0B4A-1042-F2EE-3D855858B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997BD9-7EB2-4598-9E97-A86A7A5B1898}" type="datetimeFigureOut">
              <a:rPr lang="en-GB" smtClean="0"/>
              <a:t>15/04/2026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9ECB-7FAB-0AA3-3216-43D38B5BC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88E98-7DA6-3370-F7EB-8468A2F2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CE2C7-1A20-4418-BC0B-4ECDC8BF1E7B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899811B9-C71E-EFE2-CB1E-E86B7CDBD47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0" t="17529" r="12565" b="17294"/>
          <a:stretch/>
        </p:blipFill>
        <p:spPr bwMode="auto">
          <a:xfrm>
            <a:off x="8875222" y="136525"/>
            <a:ext cx="3133898" cy="76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83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AA40-2C2F-28E1-BE95-D1D6BD73E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Defending a JR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59928-72EC-F88F-29C9-6D8DB43E1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Sir Jonathan Jones KCB KC (Hon), Linklaters</a:t>
            </a:r>
          </a:p>
        </p:txBody>
      </p:sp>
    </p:spTree>
    <p:extLst>
      <p:ext uri="{BB962C8B-B14F-4D97-AF65-F5344CB8AC3E}">
        <p14:creationId xmlns:p14="http://schemas.microsoft.com/office/powerpoint/2010/main" val="99753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9D46D-6D47-7689-B168-9D87C7A2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Candour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E777F-EDFC-2CCE-B20F-84182D126F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Disclosure in judicial review is made under the duty of candour. If the duty of candour is discharged, further disclosure is unnecessary.</a:t>
            </a:r>
          </a:p>
          <a:p>
            <a:r>
              <a:rPr lang="en-US" dirty="0"/>
              <a:t>Defendants and their representatives must:</a:t>
            </a:r>
          </a:p>
          <a:p>
            <a:pPr marL="971550" lvl="1" indent="-514350">
              <a:buAutoNum type="arabicPeriod"/>
            </a:pPr>
            <a:r>
              <a:rPr lang="en-US" dirty="0"/>
              <a:t>Ensure that all relevant information and all material facts are put before the court (even if they undermine their case)</a:t>
            </a:r>
          </a:p>
          <a:p>
            <a:pPr marL="971550" lvl="1" indent="-514350">
              <a:buAutoNum type="arabicPeriod"/>
            </a:pPr>
            <a:r>
              <a:rPr lang="en-US" dirty="0"/>
              <a:t>Be able to explain and evidence to the court the reasoning underlying the measure under challenge.</a:t>
            </a:r>
          </a:p>
          <a:p>
            <a:r>
              <a:rPr lang="en-US" dirty="0"/>
              <a:t>The defendant should be aware that the duty of candour is a continuing one.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6B9B0D1-AE90-E28C-E9ED-4B92BE3A9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929" y="5271318"/>
            <a:ext cx="1560871" cy="104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34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3D362-2B90-3AAA-BB4D-705D41AB5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Candour contd…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7E58A-2266-0A80-2808-3AC67DD9CE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is an obligation of explanation rather than simply an obligation to disclose.</a:t>
            </a:r>
          </a:p>
          <a:p>
            <a:r>
              <a:rPr lang="en-GB" dirty="0"/>
              <a:t>It exists to ensure that the reasoning process underlying a challenged decision is explained.</a:t>
            </a:r>
          </a:p>
          <a:p>
            <a:r>
              <a:rPr lang="en-GB" dirty="0"/>
              <a:t>Disclosure of relevant materials is required when it is necessary for the fair and just determination of an issue in the case.</a:t>
            </a:r>
          </a:p>
          <a:p>
            <a:r>
              <a:rPr lang="en-GB" dirty="0"/>
              <a:t>Issues of redaction may arise. </a:t>
            </a:r>
          </a:p>
        </p:txBody>
      </p:sp>
    </p:spTree>
    <p:extLst>
      <p:ext uri="{BB962C8B-B14F-4D97-AF65-F5344CB8AC3E}">
        <p14:creationId xmlns:p14="http://schemas.microsoft.com/office/powerpoint/2010/main" val="447128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82A32-37C4-0FBB-9653-E5A4D90CC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Candour further contd…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94E1E-631E-85EB-F6D2-8DF707ACB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i="1" dirty="0"/>
              <a:t>R (Police Superintendent’s Association) v Police Remuneration Body </a:t>
            </a:r>
            <a:r>
              <a:rPr lang="en-GB" dirty="0"/>
              <a:t>[2023] EWHC 1838</a:t>
            </a:r>
          </a:p>
          <a:p>
            <a:r>
              <a:rPr lang="en-GB" dirty="0"/>
              <a:t>Guidance on the Duty of Candour</a:t>
            </a:r>
          </a:p>
          <a:p>
            <a:r>
              <a:rPr lang="en-GB" dirty="0"/>
              <a:t>Fordham J states 10 principles</a:t>
            </a:r>
          </a:p>
          <a:p>
            <a:r>
              <a:rPr lang="en-GB" i="1" dirty="0"/>
              <a:t>R (IAB) v SSHD </a:t>
            </a:r>
            <a:r>
              <a:rPr lang="en-GB" dirty="0"/>
              <a:t>[2024] EWCA Civ 66</a:t>
            </a:r>
          </a:p>
          <a:p>
            <a:r>
              <a:rPr lang="en-GB" dirty="0"/>
              <a:t>Guidance on redactions</a:t>
            </a:r>
          </a:p>
          <a:p>
            <a:r>
              <a:rPr lang="en-GB" i="1" dirty="0"/>
              <a:t>Tweed v Parades Commission for Northern Ireland </a:t>
            </a:r>
            <a:r>
              <a:rPr lang="en-GB" dirty="0"/>
              <a:t>[2007] 1 AC 650 remains authoritative on specific disclosure</a:t>
            </a:r>
          </a:p>
        </p:txBody>
      </p:sp>
    </p:spTree>
    <p:extLst>
      <p:ext uri="{BB962C8B-B14F-4D97-AF65-F5344CB8AC3E}">
        <p14:creationId xmlns:p14="http://schemas.microsoft.com/office/powerpoint/2010/main" val="2135272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F50F1-4885-0D53-39EE-4B6B3B4F5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pap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6219CC-A7A9-D417-B41F-650FF87D5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What will the Defendant’s response be if claim brought. Need to set this out clearly. Costs risk if inaccurate / inadequate – </a:t>
            </a:r>
            <a:r>
              <a:rPr lang="en-US" i="1" dirty="0"/>
              <a:t>M v Croydon LBC </a:t>
            </a:r>
            <a:r>
              <a:rPr lang="en-US" dirty="0"/>
              <a:t>[2012] EWCA Civ 595, (2012) 1 WLR 2607</a:t>
            </a:r>
          </a:p>
          <a:p>
            <a:r>
              <a:rPr lang="en-US" dirty="0"/>
              <a:t>Any potential knock-out blows? </a:t>
            </a:r>
          </a:p>
          <a:p>
            <a:pPr lvl="1"/>
            <a:r>
              <a:rPr lang="en-US" dirty="0"/>
              <a:t>Is it in time? </a:t>
            </a:r>
          </a:p>
          <a:p>
            <a:pPr lvl="1"/>
            <a:r>
              <a:rPr lang="en-US" dirty="0"/>
              <a:t>Is it justiciable?</a:t>
            </a:r>
          </a:p>
          <a:p>
            <a:pPr lvl="1"/>
            <a:r>
              <a:rPr lang="en-US" dirty="0"/>
              <a:t>Has the potential claimant just got the wrong end of the stick?</a:t>
            </a:r>
            <a:br>
              <a:rPr lang="en-US" dirty="0"/>
            </a:br>
            <a:endParaRPr lang="en-US" dirty="0"/>
          </a:p>
          <a:p>
            <a:r>
              <a:rPr lang="en-US" dirty="0"/>
              <a:t>What does duty of candour require? </a:t>
            </a:r>
          </a:p>
          <a:p>
            <a:r>
              <a:rPr lang="en-US" dirty="0"/>
              <a:t>Could disclosure of more (even if not required) clear up a misapprehension?</a:t>
            </a:r>
          </a:p>
          <a:p>
            <a:r>
              <a:rPr lang="en-US" dirty="0"/>
              <a:t>Do I / does my client accept the facts as set out? Is there any more information we need?</a:t>
            </a:r>
          </a:p>
          <a:p>
            <a:r>
              <a:rPr lang="en-US" dirty="0"/>
              <a:t>Any scope for agreement / resolution? (Important to consider whether possible to revoke and retake the decision, or whether functus). 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9057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7721E-1DD0-0186-3BF2-40D696B0B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F06887-BADF-8F25-C620-7EA60DE41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Claimants must have a “sufficient  interest in the matter’’  to bring an application for judicial review.</a:t>
            </a:r>
          </a:p>
          <a:p>
            <a:r>
              <a:rPr lang="en-US" dirty="0"/>
              <a:t>Claimants can be divided between those who have personal standing and representative standing (where the claimant group represents a section of society or brings a claim associated with public interest). </a:t>
            </a:r>
          </a:p>
          <a:p>
            <a:r>
              <a:rPr lang="en-US" dirty="0"/>
              <a:t>There have been several cases brought by the Good Law Project which raised questions on how a representative group could have standing in public procurement cases.</a:t>
            </a:r>
          </a:p>
          <a:p>
            <a:r>
              <a:rPr lang="en-US" dirty="0"/>
              <a:t>The court will look at whether a representative group was particularly affected by the act under question and/or if a grave illegality occurred.</a:t>
            </a:r>
          </a:p>
        </p:txBody>
      </p:sp>
    </p:spTree>
    <p:extLst>
      <p:ext uri="{BB962C8B-B14F-4D97-AF65-F5344CB8AC3E}">
        <p14:creationId xmlns:p14="http://schemas.microsoft.com/office/powerpoint/2010/main" val="4430888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217E7-DD77-1F11-9852-E21708891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remedies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B3C9E-C44B-8734-3C56-0F7BB39E0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Judicial review is a remedy of last resort and if the court finds that the claimant has (or had) an adequate alternative remedy, it will generally refuse permission to apply for judicial review.</a:t>
            </a:r>
          </a:p>
          <a:p>
            <a:r>
              <a:rPr lang="en-US" dirty="0"/>
              <a:t>This is the case even where the alternative remedy is not as quick or convenient: </a:t>
            </a:r>
            <a:r>
              <a:rPr lang="en-US" i="1" dirty="0"/>
              <a:t>Glencore Energy UK Limited v Revenue and Customs Commissioners </a:t>
            </a:r>
            <a:r>
              <a:rPr lang="en-US" dirty="0"/>
              <a:t>[2017] EWCA Civ 1716 (2017) 4 WLR 213</a:t>
            </a:r>
            <a:r>
              <a:rPr lang="en-US" i="1" dirty="0"/>
              <a:t>.</a:t>
            </a:r>
          </a:p>
          <a:p>
            <a:r>
              <a:rPr lang="en-US" dirty="0"/>
              <a:t>However, in cases where there is an alternative remedy the court does have discretion to grant permission.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416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93176-CF12-8C19-B74E-E06F9C1D0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Fresh Evidence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EF3A2-801F-6B45-3BC6-22111303B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</a:t>
            </a:r>
            <a:r>
              <a:rPr lang="en-GB" i="1" dirty="0" err="1"/>
              <a:t>Taytime</a:t>
            </a:r>
            <a:r>
              <a:rPr lang="en-GB" i="1" dirty="0"/>
              <a:t> Ltd v SOS</a:t>
            </a:r>
            <a:r>
              <a:rPr lang="en-GB" dirty="0"/>
              <a:t> [2024] EWHC 1053 (Admin) Lang J summarises, at paras 55-59 inc, when fresh evidence will be admissible in a judicial (or statutory) review.</a:t>
            </a:r>
          </a:p>
          <a:p>
            <a:r>
              <a:rPr lang="en-GB" dirty="0"/>
              <a:t>Generally, the Court does not consider evidence that was not before the decision-maker.</a:t>
            </a:r>
          </a:p>
          <a:p>
            <a:r>
              <a:rPr lang="en-GB" dirty="0"/>
              <a:t>Fresh evidence will be admitted only in limited circumstances </a:t>
            </a:r>
          </a:p>
          <a:p>
            <a:pPr lvl="1"/>
            <a:r>
              <a:rPr lang="en-GB" dirty="0"/>
              <a:t>To show what material was before the decision-maker</a:t>
            </a:r>
          </a:p>
          <a:p>
            <a:pPr lvl="1"/>
            <a:r>
              <a:rPr lang="en-GB" dirty="0"/>
              <a:t>To demonstrate a jurisdictional fact or procedural error or misconduct by the decision-maker</a:t>
            </a:r>
          </a:p>
          <a:p>
            <a:pPr lvl="1"/>
            <a:r>
              <a:rPr lang="en-GB" dirty="0"/>
              <a:t>Where the interests of justice require it</a:t>
            </a:r>
          </a:p>
        </p:txBody>
      </p:sp>
    </p:spTree>
    <p:extLst>
      <p:ext uri="{BB962C8B-B14F-4D97-AF65-F5344CB8AC3E}">
        <p14:creationId xmlns:p14="http://schemas.microsoft.com/office/powerpoint/2010/main" val="3675131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80AB3-F6A0-6EA4-1AE6-CB6F17D79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Fresh Evidence contd…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67157-6069-91FE-BAD6-4D1B669A2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GB" sz="2800" dirty="0"/>
              <a:t>Where there is a legal challenge on the grounds that the decision-maker failed to investigate adequately and the evidence would demonstrate what would have been discovered if due enquiry had been made</a:t>
            </a:r>
          </a:p>
          <a:p>
            <a:pPr lvl="1"/>
            <a:r>
              <a:rPr lang="en-GB" sz="2800" dirty="0"/>
              <a:t>In the consideration of remedy</a:t>
            </a:r>
          </a:p>
        </p:txBody>
      </p:sp>
    </p:spTree>
    <p:extLst>
      <p:ext uri="{BB962C8B-B14F-4D97-AF65-F5344CB8AC3E}">
        <p14:creationId xmlns:p14="http://schemas.microsoft.com/office/powerpoint/2010/main" val="669599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5B20F-B4DE-30A9-1726-530F5E00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Standard of Review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2DE7B-3E50-E35F-F869-49D04A54B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Environmental judicial review can attract a CLOSER INTENSITY of REASONABLENESS review.</a:t>
            </a:r>
          </a:p>
          <a:p>
            <a:r>
              <a:rPr lang="en-GB" dirty="0"/>
              <a:t>There is however no rigid test for a uniformly heightened scrutiny.</a:t>
            </a:r>
          </a:p>
          <a:p>
            <a:r>
              <a:rPr lang="en-GB" dirty="0"/>
              <a:t>So held in </a:t>
            </a:r>
            <a:r>
              <a:rPr lang="en-GB" i="1" dirty="0"/>
              <a:t>R (Fighting Dirty) v Environment Agency </a:t>
            </a:r>
            <a:r>
              <a:rPr lang="en-GB" dirty="0"/>
              <a:t>[2024] EWHC 2029 (Admin).</a:t>
            </a:r>
          </a:p>
          <a:p>
            <a:r>
              <a:rPr lang="en-GB" dirty="0"/>
              <a:t>Procedural and substantive legitimate expectation: </a:t>
            </a:r>
            <a:r>
              <a:rPr lang="en-GB" i="1" dirty="0"/>
              <a:t>R (Birmingham City Council) v SSHD </a:t>
            </a:r>
            <a:r>
              <a:rPr lang="en-GB" dirty="0"/>
              <a:t>[2024] EWHC 1487 (Admin), PFI Credits; and </a:t>
            </a:r>
            <a:r>
              <a:rPr lang="en-GB" i="1" dirty="0"/>
              <a:t>R (Donald) v SSHD</a:t>
            </a:r>
            <a:r>
              <a:rPr lang="en-GB" dirty="0"/>
              <a:t> [2024] EWHC 1492 (Admin), Windrush Lessons Learned Review</a:t>
            </a:r>
          </a:p>
        </p:txBody>
      </p:sp>
    </p:spTree>
    <p:extLst>
      <p:ext uri="{BB962C8B-B14F-4D97-AF65-F5344CB8AC3E}">
        <p14:creationId xmlns:p14="http://schemas.microsoft.com/office/powerpoint/2010/main" val="2211393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F602E-1B42-2784-17EC-451C147F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Standard of Review contd…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85D07-D916-DEC3-773F-7D2F7F37E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If there is a shift in position, procedural fairness may demand a further opportunity to engage and respond</a:t>
            </a:r>
          </a:p>
          <a:p>
            <a:pPr lvl="1"/>
            <a:r>
              <a:rPr lang="en-GB" dirty="0"/>
              <a:t>While a substantive legitimate expectation can arise from a promise made to the world at large, it is difficult to envisage a case where a promise made generally or to a diverse group will be binding </a:t>
            </a:r>
          </a:p>
          <a:p>
            <a:pPr lvl="1"/>
            <a:r>
              <a:rPr lang="en-GB" dirty="0"/>
              <a:t>To give rise to a substantive legitimate expectation a representation must be clear unambiguous and unqualified</a:t>
            </a:r>
          </a:p>
        </p:txBody>
      </p:sp>
    </p:spTree>
    <p:extLst>
      <p:ext uri="{BB962C8B-B14F-4D97-AF65-F5344CB8AC3E}">
        <p14:creationId xmlns:p14="http://schemas.microsoft.com/office/powerpoint/2010/main" val="1661802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CF855D-3ACA-84CF-7B45-98447105F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3791A7-1E67-4F1F-35E8-B91BB976A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authors of this section act for both Claimants, Defendants and Interested Parties, so have seen it from all sides. </a:t>
            </a:r>
          </a:p>
          <a:p>
            <a:r>
              <a:rPr lang="en-US" dirty="0"/>
              <a:t>This is a session intended for those who advocate primarily or exclusively on behalf of Claimants. </a:t>
            </a:r>
          </a:p>
          <a:p>
            <a:r>
              <a:rPr lang="en-US" dirty="0"/>
              <a:t>Aim of this session is to help you understand how the process works from the Defendant’s point of view.</a:t>
            </a:r>
          </a:p>
        </p:txBody>
      </p:sp>
    </p:spTree>
    <p:extLst>
      <p:ext uri="{BB962C8B-B14F-4D97-AF65-F5344CB8AC3E}">
        <p14:creationId xmlns:p14="http://schemas.microsoft.com/office/powerpoint/2010/main" val="41763675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3B203-E471-50DC-3DFC-C0CE718D6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summary grounds of resistance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4B40E-11B0-4014-8A05-E9D3EA3E6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Before picking up the pen, re-assess merits and advise client.</a:t>
            </a:r>
          </a:p>
          <a:p>
            <a:r>
              <a:rPr lang="en-US" dirty="0"/>
              <a:t>Timing for response – usually 21 days but can be varied.</a:t>
            </a:r>
          </a:p>
          <a:p>
            <a:r>
              <a:rPr lang="en-US" dirty="0"/>
              <a:t>Concede permission? Bear in mind the (sometimes variable) threshold.  </a:t>
            </a:r>
          </a:p>
          <a:p>
            <a:r>
              <a:rPr lang="en-US" dirty="0"/>
              <a:t>Ought I to instruct counsel? If so who? </a:t>
            </a:r>
          </a:p>
          <a:p>
            <a:r>
              <a:rPr lang="en-US" dirty="0"/>
              <a:t>Any knock out blows? (again, timing etc.)</a:t>
            </a:r>
          </a:p>
          <a:p>
            <a:r>
              <a:rPr lang="en-US" dirty="0"/>
              <a:t>Need to be candid, and help the Court, but less is more. </a:t>
            </a:r>
          </a:p>
          <a:p>
            <a:r>
              <a:rPr lang="en-US" dirty="0"/>
              <a:t>If prospect of settlement, would a stay help? If so, seek consent early. </a:t>
            </a:r>
          </a:p>
          <a:p>
            <a:r>
              <a:rPr lang="en-US" dirty="0"/>
              <a:t>Any evidence needed at this stage? </a:t>
            </a:r>
          </a:p>
          <a:p>
            <a:r>
              <a:rPr lang="en-US" dirty="0"/>
              <a:t>Costs </a:t>
            </a:r>
          </a:p>
          <a:p>
            <a:r>
              <a:rPr lang="en-US" dirty="0"/>
              <a:t>Any directions required? Expedition? Stay behind other cases? </a:t>
            </a:r>
          </a:p>
          <a:p>
            <a:r>
              <a:rPr lang="en-US" dirty="0"/>
              <a:t>Relief</a:t>
            </a:r>
          </a:p>
          <a:p>
            <a:r>
              <a:rPr lang="en-US" dirty="0"/>
              <a:t>Totally without merit? </a:t>
            </a:r>
          </a:p>
        </p:txBody>
      </p:sp>
    </p:spTree>
    <p:extLst>
      <p:ext uri="{BB962C8B-B14F-4D97-AF65-F5344CB8AC3E}">
        <p14:creationId xmlns:p14="http://schemas.microsoft.com/office/powerpoint/2010/main" val="4205004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26E8A-16E4-6774-DCB8-9AECD1E85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renewal hearing / </a:t>
            </a:r>
            <a:br>
              <a:rPr lang="en-US" dirty="0"/>
            </a:br>
            <a:r>
              <a:rPr lang="en-US" dirty="0"/>
              <a:t>“Rolled up” hearings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5CF35-E174-0B43-72B4-02F39C874D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If permission refused on paper, and Claimant renews, OPH will be listed.</a:t>
            </a:r>
          </a:p>
          <a:p>
            <a:r>
              <a:rPr lang="en-US" dirty="0"/>
              <a:t>Another possibility – “rolled up hearing”.</a:t>
            </a:r>
          </a:p>
          <a:p>
            <a:r>
              <a:rPr lang="en-US" dirty="0"/>
              <a:t>Consider again at this stage if the game is worth the candle (but bearing in mind adverse costs if concede). </a:t>
            </a:r>
          </a:p>
          <a:p>
            <a:r>
              <a:rPr lang="en-US" dirty="0"/>
              <a:t>Usually Defendant will want to attend OPH, to respond to the renewal grounds and maximise chance of refusal. But consider cost implications. </a:t>
            </a:r>
          </a:p>
          <a:p>
            <a:r>
              <a:rPr lang="en-US" dirty="0"/>
              <a:t>If “rolled up”, Defendant will need to attend.</a:t>
            </a:r>
          </a:p>
          <a:p>
            <a:r>
              <a:rPr lang="en-US" dirty="0"/>
              <a:t>Is the time allocated going to be long enough? </a:t>
            </a:r>
          </a:p>
          <a:p>
            <a:r>
              <a:rPr lang="en-US" dirty="0"/>
              <a:t>This may be the first time counsel are instructed, and if so there will be a fresh (and independent) pair of eyes on the claim. </a:t>
            </a:r>
          </a:p>
          <a:p>
            <a:pPr lvl="1"/>
            <a:r>
              <a:rPr lang="en-US" dirty="0"/>
              <a:t>Their views on merits may be different, so may need to advise client again. </a:t>
            </a:r>
          </a:p>
          <a:p>
            <a:pPr lvl="1"/>
            <a:r>
              <a:rPr lang="en-US" dirty="0"/>
              <a:t>If material changes, might consider conceding at this stage. 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2659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27D4-1A05-96B5-2C4C-48AB69DB8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77118-6341-D213-9193-0F208C5D0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general rule is that the unsuccessful party will pay the cost of the successful party.</a:t>
            </a:r>
          </a:p>
          <a:p>
            <a:r>
              <a:rPr lang="en-US" dirty="0"/>
              <a:t>The </a:t>
            </a:r>
            <a:r>
              <a:rPr lang="en-US" i="1" dirty="0"/>
              <a:t>Supreme Court in CPRE Kent v Secretary of State for Communities and Local Government</a:t>
            </a:r>
            <a:r>
              <a:rPr lang="en-US" dirty="0"/>
              <a:t> [2021] UKSC 36 confirmed that multiple defendants/interested parties may be able to recover their costs of AoS/summary grounds at the permission stage of judicial reviews, where permission is refused and provided the costs are reasonable and proportionate. </a:t>
            </a:r>
          </a:p>
        </p:txBody>
      </p:sp>
    </p:spTree>
    <p:extLst>
      <p:ext uri="{BB962C8B-B14F-4D97-AF65-F5344CB8AC3E}">
        <p14:creationId xmlns:p14="http://schemas.microsoft.com/office/powerpoint/2010/main" val="2710847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66194-0658-E5AC-37F9-41414C7F5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Permission granted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0BFEA-A3BF-1C58-478A-3943BD384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Need to re-assess risk at this stage, and decide whether to concede, negotiate or continue defending. </a:t>
            </a:r>
          </a:p>
          <a:p>
            <a:r>
              <a:rPr lang="en-US" dirty="0"/>
              <a:t>A High Court Judge has told you that the decision is arguably unlawful. Are they right? Does this affect advice as to risk?</a:t>
            </a:r>
          </a:p>
          <a:p>
            <a:r>
              <a:rPr lang="en-US" dirty="0"/>
              <a:t>Con with counsel / clients? </a:t>
            </a:r>
          </a:p>
          <a:p>
            <a:r>
              <a:rPr lang="en-US" dirty="0"/>
              <a:t>What would conceding mean in practice? </a:t>
            </a:r>
          </a:p>
          <a:p>
            <a:r>
              <a:rPr lang="en-US" dirty="0"/>
              <a:t>How much will it cost to defend?</a:t>
            </a:r>
          </a:p>
          <a:p>
            <a:r>
              <a:rPr lang="en-US" dirty="0"/>
              <a:t>Implications of disclosure.</a:t>
            </a:r>
          </a:p>
          <a:p>
            <a:r>
              <a:rPr lang="en-US" dirty="0"/>
              <a:t>Political/reputational implications.</a:t>
            </a:r>
          </a:p>
          <a:p>
            <a:r>
              <a:rPr lang="en-US" dirty="0"/>
              <a:t>What are the costs risks of defending?</a:t>
            </a:r>
          </a:p>
          <a:p>
            <a:r>
              <a:rPr lang="en-US" dirty="0"/>
              <a:t>What are the costs risks of conceding? </a:t>
            </a:r>
          </a:p>
        </p:txBody>
      </p:sp>
      <p:pic>
        <p:nvPicPr>
          <p:cNvPr id="4" name="Picture 2" descr="complex thinking | Meme Generator">
            <a:extLst>
              <a:ext uri="{FF2B5EF4-FFF2-40B4-BE49-F238E27FC236}">
                <a16:creationId xmlns:a16="http://schemas.microsoft.com/office/drawing/2014/main" id="{4D5EA12E-0EC7-390A-D087-5E40B9C7A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859" y="4001294"/>
            <a:ext cx="2943225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646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C0967-2753-472D-7B64-F041EF16C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Detailed Grounds of Resistance/Evidence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F21AC-FED7-E413-A93B-91886E380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Check directions – has judge varied them? </a:t>
            </a:r>
          </a:p>
          <a:p>
            <a:r>
              <a:rPr lang="en-US" dirty="0"/>
              <a:t>If not, 35 days, so get your skates on (but think about whether need to apply for other directions). </a:t>
            </a:r>
          </a:p>
          <a:p>
            <a:r>
              <a:rPr lang="en-US" dirty="0"/>
              <a:t>Get started with your evidence early. What evidence do we need and who will give it? What document searches will we need? </a:t>
            </a:r>
          </a:p>
          <a:p>
            <a:r>
              <a:rPr lang="en-US" dirty="0"/>
              <a:t>Consider approach to duty of candour and provision of documents.</a:t>
            </a:r>
          </a:p>
          <a:p>
            <a:r>
              <a:rPr lang="en-US" dirty="0"/>
              <a:t>What does counsel need to draft the DGRs?  </a:t>
            </a:r>
          </a:p>
          <a:p>
            <a:r>
              <a:rPr lang="en-US" dirty="0"/>
              <a:t>Once in near final form, step back and see if risk profile has changed. If material change, who do I need to update and what might the implications be? If prospect for late settlement how can this be managed? 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7565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7EE28-0ED0-AC11-5465-B7CE4D1C7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Relief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08943-ABFF-7767-C9A8-FE714058A4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All remedies discretionary</a:t>
            </a:r>
          </a:p>
          <a:p>
            <a:r>
              <a:rPr lang="en-US" dirty="0"/>
              <a:t>No difference principle</a:t>
            </a:r>
          </a:p>
          <a:p>
            <a:r>
              <a:rPr lang="en-US" dirty="0"/>
              <a:t>Defendants should be mindful of the new powers granted to the Court:</a:t>
            </a:r>
          </a:p>
          <a:p>
            <a:r>
              <a:rPr lang="en-US" b="1" dirty="0"/>
              <a:t>Suspended quashing orders:</a:t>
            </a:r>
          </a:p>
          <a:p>
            <a:pPr lvl="1"/>
            <a:r>
              <a:rPr lang="en-US" dirty="0"/>
              <a:t>This allows the court to make a quashing order which would not   take effect until a date specified in the order.</a:t>
            </a:r>
          </a:p>
          <a:p>
            <a:r>
              <a:rPr lang="en-US" b="1" dirty="0"/>
              <a:t>Prospective quashing orders:</a:t>
            </a:r>
          </a:p>
          <a:p>
            <a:pPr lvl="1"/>
            <a:r>
              <a:rPr lang="en-US" dirty="0"/>
              <a:t>This allows the court to make a quashing order which would only be  unlawful from the time of the court’s judgment.</a:t>
            </a:r>
          </a:p>
          <a:p>
            <a:r>
              <a:rPr lang="en-US" dirty="0"/>
              <a:t>The court has discretion as to when to use the new remedies and is not required to justify a decision to award a traditional quashing order over the two new orders.</a:t>
            </a:r>
          </a:p>
        </p:txBody>
      </p:sp>
    </p:spTree>
    <p:extLst>
      <p:ext uri="{BB962C8B-B14F-4D97-AF65-F5344CB8AC3E}">
        <p14:creationId xmlns:p14="http://schemas.microsoft.com/office/powerpoint/2010/main" val="1777411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6DFF3-2081-FD6F-03AF-4D388AAC8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Relief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A6035-76EC-5A65-B5C4-660109394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5846"/>
            <a:ext cx="10515600" cy="4761118"/>
          </a:xfrm>
        </p:spPr>
        <p:txBody>
          <a:bodyPr/>
          <a:lstStyle/>
          <a:p>
            <a:r>
              <a:rPr lang="en-GB" dirty="0"/>
              <a:t>In general, judicial review remedies are forward looking.</a:t>
            </a:r>
          </a:p>
          <a:p>
            <a:r>
              <a:rPr lang="en-GB" dirty="0"/>
              <a:t>They are for where the public authority does not remedy the breach itself.</a:t>
            </a:r>
          </a:p>
          <a:p>
            <a:r>
              <a:rPr lang="en-GB" dirty="0"/>
              <a:t>Generally, the function as judicial review is NOT to conduct an inquest into whether or not the authority is culpable for an unsatisfactory situation.</a:t>
            </a:r>
          </a:p>
          <a:p>
            <a:r>
              <a:rPr lang="en-GB" dirty="0"/>
              <a:t>In </a:t>
            </a:r>
            <a:r>
              <a:rPr lang="en-GB" i="1" dirty="0"/>
              <a:t>R (Kent County Council) v SSHD </a:t>
            </a:r>
            <a:r>
              <a:rPr lang="en-GB" dirty="0"/>
              <a:t>[2023] EWHC 3030 (Admin) Chamberlain J adds, at para 31, that it may in some situations be difficult to form a view about the lawfulness of an authority’s present conduct without at least some understanding of the lawfulness of past conduct.</a:t>
            </a:r>
          </a:p>
        </p:txBody>
      </p:sp>
    </p:spTree>
    <p:extLst>
      <p:ext uri="{BB962C8B-B14F-4D97-AF65-F5344CB8AC3E}">
        <p14:creationId xmlns:p14="http://schemas.microsoft.com/office/powerpoint/2010/main" val="2826256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FE9F9-8C18-FA9D-3371-6004E79F8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Relief (2) contd…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B0F3E-46A0-4BC7-0DD1-173FA3489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challenge seeking to quash a budget related decision should be made with a “high degree of promptness” and a request for expedition, and permission for judicial review can be refused in relation to some remedies and not others: </a:t>
            </a:r>
            <a:r>
              <a:rPr lang="en-GB" i="1" dirty="0"/>
              <a:t>R (Care North East Northumberland v Northumberland County Council </a:t>
            </a:r>
            <a:r>
              <a:rPr lang="en-GB" dirty="0"/>
              <a:t>[2024] EWHC 1370 (Admin)</a:t>
            </a:r>
          </a:p>
        </p:txBody>
      </p:sp>
    </p:spTree>
    <p:extLst>
      <p:ext uri="{BB962C8B-B14F-4D97-AF65-F5344CB8AC3E}">
        <p14:creationId xmlns:p14="http://schemas.microsoft.com/office/powerpoint/2010/main" val="2637362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3DA11-CCB0-2ABF-1CE5-AE172A88D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Interim Relief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74E9D-516B-229D-0B11-7597F4E46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Section 31 of Senior Courts Act 1981</a:t>
            </a:r>
          </a:p>
          <a:p>
            <a:r>
              <a:rPr lang="en-GB" dirty="0"/>
              <a:t>American Cyanamid modified and applied by analogy</a:t>
            </a:r>
          </a:p>
          <a:p>
            <a:r>
              <a:rPr lang="en-GB" dirty="0"/>
              <a:t>A strong prima facie case must be shown</a:t>
            </a:r>
          </a:p>
          <a:p>
            <a:r>
              <a:rPr lang="en-GB" dirty="0"/>
              <a:t>Damages will rarely be an appropriate remedy</a:t>
            </a:r>
          </a:p>
          <a:p>
            <a:r>
              <a:rPr lang="en-GB" dirty="0"/>
              <a:t>Balance of convenience: Court will not readily restrain a public authority in the exercise of its powers in good faith</a:t>
            </a:r>
          </a:p>
          <a:p>
            <a:r>
              <a:rPr lang="en-GB" i="1" dirty="0"/>
              <a:t>R (RRR) v BSI and MHPRA (2024) </a:t>
            </a:r>
            <a:r>
              <a:rPr lang="en-GB" dirty="0"/>
              <a:t>EWCA Civ 530</a:t>
            </a:r>
          </a:p>
        </p:txBody>
      </p:sp>
    </p:spTree>
    <p:extLst>
      <p:ext uri="{BB962C8B-B14F-4D97-AF65-F5344CB8AC3E}">
        <p14:creationId xmlns:p14="http://schemas.microsoft.com/office/powerpoint/2010/main" val="23676269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37262-FF93-5CE2-E1A5-BF872997A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substantive hearing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9A2B4-BEA0-D277-7F31-2E65890EE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Listing – instruct counsel early and get clerks to liaise with other side.</a:t>
            </a:r>
          </a:p>
          <a:p>
            <a:r>
              <a:rPr lang="en-US" dirty="0"/>
              <a:t>When is the skeleton argument due? Who will need to approve it? When will they need to see it? Have I told counsel those deadlines? </a:t>
            </a:r>
          </a:p>
          <a:p>
            <a:r>
              <a:rPr lang="en-US" dirty="0"/>
              <a:t>Who do I need to have instructions from in advance? Who might I need to get hold of on the day?</a:t>
            </a:r>
          </a:p>
          <a:p>
            <a:r>
              <a:rPr lang="en-US" dirty="0"/>
              <a:t>Costs schedule?</a:t>
            </a:r>
          </a:p>
          <a:p>
            <a:r>
              <a:rPr lang="en-US" dirty="0"/>
              <a:t>Is ex tempore judgment likely?</a:t>
            </a:r>
          </a:p>
          <a:p>
            <a:r>
              <a:rPr lang="en-US" dirty="0"/>
              <a:t>If so, PTA?</a:t>
            </a:r>
          </a:p>
          <a:p>
            <a:r>
              <a:rPr lang="en-US" dirty="0"/>
              <a:t>Expect the unexpected. </a:t>
            </a:r>
          </a:p>
          <a:p>
            <a:r>
              <a:rPr lang="en-US" dirty="0"/>
              <a:t>Be nice. </a:t>
            </a:r>
          </a:p>
          <a:p>
            <a:r>
              <a:rPr lang="en-US" dirty="0"/>
              <a:t>Is oppo a LIP (Litigant In Person)? If so, assist them.</a:t>
            </a:r>
          </a:p>
        </p:txBody>
      </p:sp>
      <p:pic>
        <p:nvPicPr>
          <p:cNvPr id="4" name="Picture 6" descr="Royal Courts of Justice 2019.jpg">
            <a:extLst>
              <a:ext uri="{FF2B5EF4-FFF2-40B4-BE49-F238E27FC236}">
                <a16:creationId xmlns:a16="http://schemas.microsoft.com/office/drawing/2014/main" id="{F28EAF93-3A63-5612-CB3B-67ED77C0F6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233" y="3607393"/>
            <a:ext cx="2697070" cy="179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821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C5D-3F87-C081-BED7-0EA66B2D2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the Defendant deals with risk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5B3FC-D6E5-368F-06EA-61086BC31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the Defendant’s perspective almost always comes down to risk. </a:t>
            </a:r>
          </a:p>
          <a:p>
            <a:r>
              <a:rPr lang="en-US" dirty="0"/>
              <a:t>Attorney General has published guidance on legal risk. </a:t>
            </a:r>
          </a:p>
          <a:p>
            <a:pPr lvl="1"/>
            <a:r>
              <a:rPr lang="en-US" dirty="0"/>
              <a:t>Definition of legal risk</a:t>
            </a:r>
          </a:p>
          <a:p>
            <a:pPr lvl="1"/>
            <a:r>
              <a:rPr lang="en-US" dirty="0"/>
              <a:t>Why is it important?</a:t>
            </a:r>
          </a:p>
          <a:p>
            <a:pPr lvl="1"/>
            <a:r>
              <a:rPr lang="en-US" dirty="0"/>
              <a:t>How is it assessed, mitigated and presented?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61000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A4F8C-9782-1C76-316E-395BC1025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morning after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332B6-FB69-362D-AD9B-1854695967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Was the claim unsuccessful? </a:t>
            </a:r>
          </a:p>
          <a:p>
            <a:pPr lvl="1"/>
            <a:r>
              <a:rPr lang="en-US" dirty="0"/>
              <a:t>If so, draw up and agree order.</a:t>
            </a:r>
          </a:p>
          <a:p>
            <a:pPr lvl="1"/>
            <a:r>
              <a:rPr lang="en-US" dirty="0"/>
              <a:t>Costs? </a:t>
            </a:r>
          </a:p>
          <a:p>
            <a:pPr lvl="1"/>
            <a:r>
              <a:rPr lang="en-US" dirty="0"/>
              <a:t>Are the other side appealing? </a:t>
            </a:r>
          </a:p>
          <a:p>
            <a:r>
              <a:rPr lang="en-US" dirty="0"/>
              <a:t>Was the claim successful? </a:t>
            </a:r>
          </a:p>
          <a:p>
            <a:pPr lvl="1"/>
            <a:r>
              <a:rPr lang="en-US" dirty="0"/>
              <a:t>If so, what are the risks / benefits of appealing? </a:t>
            </a:r>
          </a:p>
          <a:p>
            <a:pPr lvl="1"/>
            <a:r>
              <a:rPr lang="en-US" dirty="0"/>
              <a:t>Is there a point of legal principle from the judgment or is fact-specific?</a:t>
            </a:r>
          </a:p>
          <a:p>
            <a:pPr lvl="1"/>
            <a:r>
              <a:rPr lang="en-US" dirty="0"/>
              <a:t>Merits – permission? </a:t>
            </a:r>
          </a:p>
          <a:p>
            <a:pPr lvl="1"/>
            <a:r>
              <a:rPr lang="en-US" dirty="0"/>
              <a:t>How much will it cost? </a:t>
            </a:r>
          </a:p>
          <a:p>
            <a:pPr lvl="1"/>
            <a:r>
              <a:rPr lang="en-US" dirty="0"/>
              <a:t>What do we need to do differently in the meantime? Can we stay the order?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324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10F14-2AA3-842A-25F8-54CE9C093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is legal risk communicated </a:t>
            </a:r>
            <a:br>
              <a:rPr lang="en-US" dirty="0"/>
            </a:br>
            <a:r>
              <a:rPr lang="en-US" dirty="0"/>
              <a:t>in government?</a:t>
            </a:r>
            <a:endParaRPr lang="en-GB" dirty="0"/>
          </a:p>
        </p:txBody>
      </p:sp>
      <p:pic>
        <p:nvPicPr>
          <p:cNvPr id="8" name="Content Placeholder 7" descr="A group of boxes with text&#10;&#10;Description automatically generated">
            <a:extLst>
              <a:ext uri="{FF2B5EF4-FFF2-40B4-BE49-F238E27FC236}">
                <a16:creationId xmlns:a16="http://schemas.microsoft.com/office/drawing/2014/main" id="{A83F844B-81F3-B1A3-E909-BE09D9F718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5"/>
          <a:stretch/>
        </p:blipFill>
        <p:spPr bwMode="auto">
          <a:xfrm>
            <a:off x="2819400" y="1863876"/>
            <a:ext cx="6553200" cy="3130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B205AA3-78DF-56BA-20AE-A1B9CD141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289233"/>
              </p:ext>
            </p:extLst>
          </p:nvPr>
        </p:nvGraphicFramePr>
        <p:xfrm>
          <a:off x="1155598" y="1978148"/>
          <a:ext cx="1666260" cy="3016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6260">
                  <a:extLst>
                    <a:ext uri="{9D8B030D-6E8A-4147-A177-3AD203B41FA5}">
                      <a16:colId xmlns:a16="http://schemas.microsoft.com/office/drawing/2014/main" val="368843931"/>
                    </a:ext>
                  </a:extLst>
                </a:gridCol>
              </a:tblGrid>
              <a:tr h="12566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00" dirty="0">
                          <a:solidFill>
                            <a:schemeClr val="tx1"/>
                          </a:solidFill>
                          <a:effectLst/>
                        </a:rPr>
                        <a:t>Narrative Summary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Points to consider in advising on likelihood of usefulness  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Legal to summarise position </a:t>
                      </a:r>
                      <a:endParaRPr lang="en-GB" sz="11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008696"/>
                  </a:ext>
                </a:extLst>
              </a:tr>
              <a:tr h="28852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Tenable arguments </a:t>
                      </a:r>
                      <a:endParaRPr lang="en-GB" sz="11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44728"/>
                  </a:ext>
                </a:extLst>
              </a:tr>
              <a:tr h="57967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Counter arguments are stronger</a:t>
                      </a:r>
                      <a:endParaRPr lang="en-GB" sz="11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165485"/>
                  </a:ext>
                </a:extLst>
              </a:tr>
              <a:tr h="49161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Good legal arguments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>
                        <a:alpha val="8196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254463"/>
                  </a:ext>
                </a:extLst>
              </a:tr>
              <a:tr h="3834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solidFill>
                            <a:schemeClr val="tx1"/>
                          </a:solidFill>
                          <a:effectLst/>
                        </a:rPr>
                        <a:t>Strong legal arguments</a:t>
                      </a:r>
                      <a:endParaRPr lang="en-GB" sz="11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31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868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3C867-467C-5D94-7CF6-20FC066B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if no tenable legal argument </a:t>
            </a:r>
            <a:br>
              <a:rPr lang="en-GB" dirty="0"/>
            </a:br>
            <a:r>
              <a:rPr lang="en-GB" dirty="0"/>
              <a:t>exists to justify the decision or 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22D74-9304-F0DC-B896-C29909D34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Then the policy or decision is UNLAWFUL.</a:t>
            </a:r>
          </a:p>
          <a:p>
            <a:r>
              <a:rPr lang="en-GB" dirty="0"/>
              <a:t>A legal argument is tenable if a lawyer representing the Defendant could properly advance that argument before a Court or other Tribunal in accordance with their professional obligations.</a:t>
            </a:r>
          </a:p>
          <a:p>
            <a:r>
              <a:rPr lang="en-GB" dirty="0"/>
              <a:t>Full merits legal advice should be given, wherever practicable, not just advice focussed on whether a tenable legal argument is available.</a:t>
            </a:r>
          </a:p>
          <a:p>
            <a:r>
              <a:rPr lang="en-GB" dirty="0"/>
              <a:t>Reliance on a legal basis which is underpinned only by a tenable argument carries a HIGH RISK that there is a breach of the law.</a:t>
            </a:r>
          </a:p>
        </p:txBody>
      </p:sp>
    </p:spTree>
    <p:extLst>
      <p:ext uri="{BB962C8B-B14F-4D97-AF65-F5344CB8AC3E}">
        <p14:creationId xmlns:p14="http://schemas.microsoft.com/office/powerpoint/2010/main" val="369487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6CB3D-A4CC-73FA-182C-E81425382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sector lawyers can be your friend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FB051-CE7F-0D16-9BA3-2101567A8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Public sector lawyers (1) lawyers and (2) managers of risk. </a:t>
            </a:r>
          </a:p>
          <a:p>
            <a:r>
              <a:rPr lang="en-US" dirty="0"/>
              <a:t>Desire to avoid litigation (even a PAP letter) is strong. </a:t>
            </a:r>
          </a:p>
          <a:p>
            <a:r>
              <a:rPr lang="en-US" dirty="0"/>
              <a:t>Can the public sector lawyer help you? Is there something that has been missed which should (and can) be corrected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4977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31441-587C-8CE1-C8B4-1CFA4B5E8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minimise risk of challenge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F1CAE-226A-F21C-BB27-0C5EED83D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if you’re a public sector lawyer, first risk you want to manage is the risk of being challenged.</a:t>
            </a:r>
          </a:p>
          <a:p>
            <a:r>
              <a:rPr lang="en-US" dirty="0"/>
              <a:t>Sometimes not much you can do about this. </a:t>
            </a:r>
          </a:p>
          <a:p>
            <a:r>
              <a:rPr lang="en-US" dirty="0"/>
              <a:t>But often much you can do to make sure process is fair and that the right questions are being asked. </a:t>
            </a:r>
          </a:p>
          <a:p>
            <a:r>
              <a:rPr lang="en-US" b="1" u="sng" dirty="0"/>
              <a:t>Because process is what you’re good at, the earlier you are involved as a lawyer, the better.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4" name="Picture 2" descr="Ambulance Paramedic GIF - Ambulance Paramedic Simpsons - Discover &amp; Share  GIFs">
            <a:extLst>
              <a:ext uri="{FF2B5EF4-FFF2-40B4-BE49-F238E27FC236}">
                <a16:creationId xmlns:a16="http://schemas.microsoft.com/office/drawing/2014/main" id="{64645236-F289-B4E4-88B7-A671CB5DA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7776" y="4791075"/>
            <a:ext cx="202882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621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387AC-630C-4709-EE56-CF2AC41E9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ahead of the risk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D7817-CCC2-4DE5-4ABC-56F37973A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Controlling / shaping the decision-making process:</a:t>
            </a:r>
          </a:p>
          <a:p>
            <a:r>
              <a:rPr lang="en-US" dirty="0"/>
              <a:t>Legal basis</a:t>
            </a:r>
          </a:p>
          <a:p>
            <a:r>
              <a:rPr lang="en-US" dirty="0"/>
              <a:t>Identity of the decision maker</a:t>
            </a:r>
          </a:p>
          <a:p>
            <a:r>
              <a:rPr lang="en-US" dirty="0"/>
              <a:t>Relevant / irrelevant considerations</a:t>
            </a:r>
          </a:p>
          <a:p>
            <a:r>
              <a:rPr lang="en-US" dirty="0"/>
              <a:t>Factual enquiries</a:t>
            </a:r>
          </a:p>
          <a:p>
            <a:r>
              <a:rPr lang="en-US" dirty="0"/>
              <a:t>Consultation</a:t>
            </a:r>
          </a:p>
          <a:p>
            <a:r>
              <a:rPr lang="en-US" dirty="0"/>
              <a:t>Reasons</a:t>
            </a:r>
          </a:p>
          <a:p>
            <a:r>
              <a:rPr lang="en-US" dirty="0"/>
              <a:t>Notes and documentation</a:t>
            </a:r>
          </a:p>
          <a:p>
            <a:r>
              <a:rPr lang="en-US" dirty="0"/>
              <a:t>Equality Act issues?  The Public Sector Equality Duty. Direct and indirect discrimination issues.</a:t>
            </a:r>
          </a:p>
          <a:p>
            <a:r>
              <a:rPr lang="en-US" dirty="0"/>
              <a:t>Human Rights Act issues? The European Convention on Human Rights.</a:t>
            </a:r>
          </a:p>
          <a:p>
            <a:r>
              <a:rPr lang="en-US" dirty="0"/>
              <a:t>EU law (going forward, assimilated EU law)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7494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02457-C077-F539-1A22-038F2B80A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pre-action protocol letter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FBDEB-A67F-5FA6-5642-DA7FB1953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289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PAP may be the first time that a lawyer becomes involved on the Defendant’s side.</a:t>
            </a:r>
          </a:p>
          <a:p>
            <a:r>
              <a:rPr lang="en-US" dirty="0"/>
              <a:t>Considerations include: </a:t>
            </a:r>
          </a:p>
          <a:p>
            <a:pPr lvl="1"/>
            <a:r>
              <a:rPr lang="en-US" dirty="0"/>
              <a:t>Timing</a:t>
            </a:r>
          </a:p>
          <a:p>
            <a:pPr lvl="1"/>
            <a:r>
              <a:rPr lang="en-US" dirty="0"/>
              <a:t>Documents and duty of </a:t>
            </a:r>
            <a:r>
              <a:rPr lang="en-US" dirty="0" err="1"/>
              <a:t>candour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Need for witness statement in due course</a:t>
            </a:r>
          </a:p>
          <a:p>
            <a:pPr lvl="1"/>
            <a:r>
              <a:rPr lang="en-US" dirty="0"/>
              <a:t>Need for further information from the Claimant</a:t>
            </a:r>
          </a:p>
          <a:p>
            <a:r>
              <a:rPr lang="en-US" dirty="0"/>
              <a:t>Big decision: concede, dig in, negotiate? </a:t>
            </a:r>
          </a:p>
          <a:p>
            <a:r>
              <a:rPr lang="en-US" dirty="0"/>
              <a:t>Who will be making that decision? Who do I need to get instructions from?</a:t>
            </a:r>
          </a:p>
          <a:p>
            <a:r>
              <a:rPr lang="en-US" dirty="0"/>
              <a:t>Will need to advise client as to the possible responses, and the risk of each. </a:t>
            </a:r>
          </a:p>
          <a:p>
            <a:pPr lvl="1"/>
            <a:r>
              <a:rPr lang="en-US" dirty="0"/>
              <a:t>What risks are involved – Legal? Reputational? Political? The big picture?</a:t>
            </a:r>
          </a:p>
          <a:p>
            <a:pPr lvl="1"/>
            <a:r>
              <a:rPr lang="en-US" dirty="0"/>
              <a:t>How much will it cost to defend? Is the game worth the candle?</a:t>
            </a:r>
          </a:p>
          <a:p>
            <a:pPr lvl="1"/>
            <a:r>
              <a:rPr lang="en-US" dirty="0"/>
              <a:t>Would now be a good time to get advice from counsel? </a:t>
            </a:r>
          </a:p>
        </p:txBody>
      </p:sp>
    </p:spTree>
    <p:extLst>
      <p:ext uri="{BB962C8B-B14F-4D97-AF65-F5344CB8AC3E}">
        <p14:creationId xmlns:p14="http://schemas.microsoft.com/office/powerpoint/2010/main" val="647764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971894E759C54CA62FDFBAEA51422C" ma:contentTypeVersion="13" ma:contentTypeDescription="Create a new document." ma:contentTypeScope="" ma:versionID="78639c87937801e53b4fc773e18bbb64">
  <xsd:schema xmlns:xsd="http://www.w3.org/2001/XMLSchema" xmlns:xs="http://www.w3.org/2001/XMLSchema" xmlns:p="http://schemas.microsoft.com/office/2006/metadata/properties" xmlns:ns2="b23b5e08-ba8c-4bd7-b20e-cbe7492a46ba" xmlns:ns3="47bbf43c-25fc-4f07-bd62-31a705b9da0f" targetNamespace="http://schemas.microsoft.com/office/2006/metadata/properties" ma:root="true" ma:fieldsID="c74183b2a3ff80a52ddea92a106f23b7" ns2:_="" ns3:_="">
    <xsd:import namespace="b23b5e08-ba8c-4bd7-b20e-cbe7492a46ba"/>
    <xsd:import namespace="47bbf43c-25fc-4f07-bd62-31a705b9da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3b5e08-ba8c-4bd7-b20e-cbe7492a46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e5a3e9-c3e2-4c28-a279-a208435469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bbf43c-25fc-4f07-bd62-31a705b9da0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bf782e3-0666-4f55-ab28-479151f8830a}" ma:internalName="TaxCatchAll" ma:showField="CatchAllData" ma:web="47bbf43c-25fc-4f07-bd62-31a705b9da0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3b5e08-ba8c-4bd7-b20e-cbe7492a46ba">
      <Terms xmlns="http://schemas.microsoft.com/office/infopath/2007/PartnerControls"/>
    </lcf76f155ced4ddcb4097134ff3c332f>
    <TaxCatchAll xmlns="47bbf43c-25fc-4f07-bd62-31a705b9da0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F75CDA-568E-434A-816F-50DF68A430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3b5e08-ba8c-4bd7-b20e-cbe7492a46ba"/>
    <ds:schemaRef ds:uri="47bbf43c-25fc-4f07-bd62-31a705b9da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95650A-B881-4762-A1D9-A29D7821B425}">
  <ds:schemaRefs>
    <ds:schemaRef ds:uri="http://schemas.microsoft.com/office/2006/metadata/properties"/>
    <ds:schemaRef ds:uri="http://schemas.microsoft.com/office/infopath/2007/PartnerControls"/>
    <ds:schemaRef ds:uri="f155a369-30d5-4eb1-ac05-464e613800ee"/>
    <ds:schemaRef ds:uri="http://schemas.microsoft.com/sharepoint/v3"/>
    <ds:schemaRef ds:uri="301e856f-4f14-4cb4-bab6-f192e0a474a1"/>
    <ds:schemaRef ds:uri="b23b5e08-ba8c-4bd7-b20e-cbe7492a46ba"/>
    <ds:schemaRef ds:uri="47bbf43c-25fc-4f07-bd62-31a705b9da0f"/>
  </ds:schemaRefs>
</ds:datastoreItem>
</file>

<file path=customXml/itemProps3.xml><?xml version="1.0" encoding="utf-8"?>
<ds:datastoreItem xmlns:ds="http://schemas.openxmlformats.org/officeDocument/2006/customXml" ds:itemID="{ADF50C6E-979B-4065-B1F0-7137C9669F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5855</TotalTime>
  <Words>2558</Words>
  <Application>Microsoft Office PowerPoint</Application>
  <PresentationFormat>Widescreen</PresentationFormat>
  <Paragraphs>206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Aptos</vt:lpstr>
      <vt:lpstr>Arial</vt:lpstr>
      <vt:lpstr>Calibri</vt:lpstr>
      <vt:lpstr>Office Theme</vt:lpstr>
      <vt:lpstr>Defending a JR</vt:lpstr>
      <vt:lpstr>Introduction</vt:lpstr>
      <vt:lpstr>How the Defendant deals with risk</vt:lpstr>
      <vt:lpstr>How is legal risk communicated  in government?</vt:lpstr>
      <vt:lpstr>What if no tenable legal argument  exists to justify the decision or policy</vt:lpstr>
      <vt:lpstr>Public sector lawyers can be your friend</vt:lpstr>
      <vt:lpstr>How to minimise risk of challenge </vt:lpstr>
      <vt:lpstr>Get ahead of the risk</vt:lpstr>
      <vt:lpstr>The pre-action protocol letter</vt:lpstr>
      <vt:lpstr>Duty of Candour</vt:lpstr>
      <vt:lpstr>Duty of Candour contd…</vt:lpstr>
      <vt:lpstr>Duty of Candour further contd…</vt:lpstr>
      <vt:lpstr>The pap response</vt:lpstr>
      <vt:lpstr>Standing</vt:lpstr>
      <vt:lpstr>Alternative remedies </vt:lpstr>
      <vt:lpstr>Fresh Evidence </vt:lpstr>
      <vt:lpstr>Fresh Evidence contd…</vt:lpstr>
      <vt:lpstr>Standard of Review </vt:lpstr>
      <vt:lpstr>Standard of Review contd… </vt:lpstr>
      <vt:lpstr>The summary grounds of resistance</vt:lpstr>
      <vt:lpstr>The renewal hearing /  “Rolled up” hearings</vt:lpstr>
      <vt:lpstr>Costs</vt:lpstr>
      <vt:lpstr>Permission granted</vt:lpstr>
      <vt:lpstr>Detailed Grounds of Resistance/Evidence</vt:lpstr>
      <vt:lpstr>Relief (1)</vt:lpstr>
      <vt:lpstr>Relief (2)</vt:lpstr>
      <vt:lpstr>Relief (2) contd…</vt:lpstr>
      <vt:lpstr>Interim Relief </vt:lpstr>
      <vt:lpstr>The substantive hearing</vt:lpstr>
      <vt:lpstr>The morning after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Chen</dc:creator>
  <cp:lastModifiedBy>Nicole Chen</cp:lastModifiedBy>
  <cp:revision>19</cp:revision>
  <dcterms:created xsi:type="dcterms:W3CDTF">2024-05-17T15:24:03Z</dcterms:created>
  <dcterms:modified xsi:type="dcterms:W3CDTF">2026-04-15T12:58:22Z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0x010100B8971894E759C54CA62FDFBAEA51422C</vt:lpwstr>
  </property>
</Properties>
</file>