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5" r:id="rId2"/>
    <p:sldId id="276" r:id="rId3"/>
    <p:sldId id="277" r:id="rId4"/>
    <p:sldId id="278" r:id="rId5"/>
    <p:sldId id="284" r:id="rId6"/>
    <p:sldId id="280" r:id="rId7"/>
    <p:sldId id="285" r:id="rId8"/>
    <p:sldId id="282" r:id="rId9"/>
    <p:sldId id="286" r:id="rId10"/>
    <p:sldId id="287" r:id="rId11"/>
    <p:sldId id="28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9006916-7781-4C9C-9388-9BBF3546F862}">
          <p14:sldIdLst/>
        </p14:section>
        <p14:section name="Grounds for judicial review" id="{A51B035D-B88A-4339-81CA-FFF3FC17F62A}">
          <p14:sldIdLst>
            <p14:sldId id="275"/>
            <p14:sldId id="276"/>
            <p14:sldId id="277"/>
            <p14:sldId id="278"/>
            <p14:sldId id="284"/>
            <p14:sldId id="280"/>
            <p14:sldId id="285"/>
            <p14:sldId id="282"/>
            <p14:sldId id="286"/>
            <p14:sldId id="287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CCBD7D-E5F9-4F11-B56F-D524B61852F8}" v="1" dt="2026-05-12T20:41:00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4" autoAdjust="0"/>
    <p:restoredTop sz="96247" autoAdjust="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372ED-233B-407F-AB80-EC1270A3D89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19C0F-FF83-41A6-A273-856ED09A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64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19C0F-FF83-41A6-A273-856ED09AA1E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257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FF6BE-E91A-CC62-ADC0-2D410990D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F6E6AE-458E-DC4F-1EC2-BE05C9D23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5AE981-AD54-7696-DDF2-5C9045E7DC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DC199-2F69-B6A4-453A-17D6198EAD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19C0F-FF83-41A6-A273-856ED09AA1E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260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18F2D-91C8-5FE4-30B9-99BF2DBFF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D07CB1-20A3-8417-6190-3D85832D83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24A65D-C58B-4B5C-54AD-BF7111AE54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3AF03-04D6-D4A3-38C0-402BB82E9F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19C0F-FF83-41A6-A273-856ED09AA1E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07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1EE01-D7B8-1B23-8A33-916B06B5C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DB58F5-D7E0-FD37-0077-5FD18E4C4E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05224B-FCD2-925C-500E-A9660AAD3E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9896F-E2F0-5BF1-BB9E-7FE23FF324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19C0F-FF83-41A6-A273-856ED09AA1E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9436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473D-7EF2-73E9-2B65-DAA37DB2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Foundry Sterling Bold" panose="0200080004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B3067-EF81-7B7A-E57E-585F1AD71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Foundry Sterling Demi" panose="0200070004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14A66-B2C4-9070-5C61-5D080608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C97CE-7419-7411-5E25-6A08EAA8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F11E6-21F7-1144-3775-006D92A0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920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D3ECE-3A95-6CEB-F5E0-0E833161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83E6F-2B90-C556-0F8C-09C64BACE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23053-8B6F-62A5-FC76-5F3738DF0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C39F-2AEA-C62A-C3B0-D848B051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37935-20AA-C69D-65EF-366D35A8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8BC6C8-3F4D-4BFA-209E-D151071B7B64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531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691E-7800-4231-4CC1-65C492B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63762"/>
          </a:xfrm>
        </p:spPr>
        <p:txBody>
          <a:bodyPr anchor="b">
            <a:normAutofit/>
          </a:bodyPr>
          <a:lstStyle>
            <a:lvl1pPr>
              <a:defRPr sz="4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B8874-CF7F-4FD6-392F-BBD9D1600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5889"/>
            <a:ext cx="10515600" cy="216376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16805-B987-8788-4D69-8F13C4385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B3D7-9222-EA42-CBE2-75B2326B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36768-656E-97BF-F6B5-98791EE7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155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4DF6-E9BF-4372-AC22-2FF777D6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4"/>
            <a:ext cx="3932237" cy="4873625"/>
          </a:xfrm>
        </p:spPr>
        <p:txBody>
          <a:bodyPr anchor="ctr">
            <a:normAutofit/>
          </a:bodyPr>
          <a:lstStyle>
            <a:lvl1pPr algn="ctr">
              <a:defRPr sz="4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FDDF9-9E2A-430B-A497-6A8BA5317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anchor="ctr"/>
          <a:lstStyle>
            <a:lvl1pPr>
              <a:defRPr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086DB-E720-9C06-C4A8-201D1C1C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72FCC-A763-AC07-9E5D-9A2245B7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B7E55-40B4-1197-D913-D17D226C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96C1C6-3C8C-60EE-3781-E11D5825711B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69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Header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05934" y="592669"/>
            <a:ext cx="10420351" cy="1498599"/>
          </a:xfrm>
        </p:spPr>
        <p:txBody>
          <a:bodyPr anchor="b">
            <a:noAutofit/>
          </a:bodyPr>
          <a:lstStyle>
            <a:lvl1pPr marL="0" marR="0" indent="0" algn="l" defTabSz="609585" rtl="0" eaLnBrk="1" fontAlgn="auto" latinLnBrk="0" hangingPunct="1">
              <a:lnSpc>
                <a:spcPts val="5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>
                <a:solidFill>
                  <a:srgbClr val="006880"/>
                </a:solidFill>
                <a:latin typeface="+mj-lt"/>
                <a:cs typeface="FoundrySterling-Bold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2 Line Header Level1</a:t>
            </a:r>
            <a:b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</a:b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Sentence Case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05933" y="2404534"/>
            <a:ext cx="10420351" cy="550333"/>
          </a:xfrm>
        </p:spPr>
        <p:txBody>
          <a:bodyPr/>
          <a:lstStyle>
            <a:lvl1pPr marL="0" indent="0">
              <a:buNone/>
              <a:defRPr sz="2667" b="0" i="0">
                <a:latin typeface="+mj-lt"/>
                <a:cs typeface="FoundrySterling-Demi"/>
              </a:defRPr>
            </a:lvl1pPr>
            <a:lvl4pPr marL="0" indent="0" algn="l">
              <a:buNone/>
              <a:defRPr sz="2667" b="0" i="0" baseline="0">
                <a:latin typeface="FoundrySterling-Book"/>
                <a:cs typeface="FoundrySterling-Book"/>
              </a:defRPr>
            </a:lvl4pPr>
            <a:lvl5pPr marL="0" indent="0" algn="l">
              <a:buNone/>
              <a:defRPr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97467" y="2167467"/>
            <a:ext cx="10428816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5934" y="2963334"/>
            <a:ext cx="10420351" cy="1693333"/>
          </a:xfrm>
        </p:spPr>
        <p:txBody>
          <a:bodyPr>
            <a:noAutofit/>
          </a:bodyPr>
          <a:lstStyle>
            <a:lvl1pPr marL="0" indent="0">
              <a:buNone/>
              <a:defRPr sz="2400" b="0" i="0" baseline="0">
                <a:latin typeface="+mj-lt"/>
                <a:cs typeface="FoundrySterling-Book"/>
              </a:defRPr>
            </a:lvl1pPr>
            <a:lvl2pPr marL="609585" indent="0">
              <a:buNone/>
              <a:defRPr sz="2400" b="0" i="0">
                <a:latin typeface="FoundrySterling-Book"/>
                <a:cs typeface="FoundrySterling-Book"/>
              </a:defRPr>
            </a:lvl2pPr>
            <a:lvl3pPr marL="1219170" indent="0">
              <a:buNone/>
              <a:defRPr sz="2400" b="0" i="0">
                <a:latin typeface="FoundrySterling-Book"/>
                <a:cs typeface="FoundrySterling-Book"/>
              </a:defRPr>
            </a:lvl3pPr>
            <a:lvl4pPr marL="1828754" indent="0">
              <a:buNone/>
              <a:defRPr sz="2400" b="0" i="0">
                <a:latin typeface="FoundrySterling-Book"/>
                <a:cs typeface="FoundrySterling-Book"/>
              </a:defRPr>
            </a:lvl4pPr>
            <a:lvl5pPr marL="2438339" indent="0">
              <a:buNone/>
              <a:defRPr sz="2400"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Body copy FS Book 18pt.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Expe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od quid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esequi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oditis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serionsed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faciasit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mi, cone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rerferum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eatiisiti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nonserum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voluptas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,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harciat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inventium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fuga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79498F-25B1-C695-4367-8D1B0CDC3E55}"/>
              </a:ext>
            </a:extLst>
          </p:cNvPr>
          <p:cNvGrpSpPr/>
          <p:nvPr userDrawn="1"/>
        </p:nvGrpSpPr>
        <p:grpSpPr>
          <a:xfrm rot="10800000">
            <a:off x="-812799" y="-261308"/>
            <a:ext cx="2025492" cy="1748267"/>
            <a:chOff x="8310634" y="3995019"/>
            <a:chExt cx="1355694" cy="1255286"/>
          </a:xfrm>
          <a:solidFill>
            <a:srgbClr val="B3F1FF">
              <a:alpha val="69804"/>
            </a:srgbClr>
          </a:solidFill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FCB4934A-3147-CCFD-21F9-11F6AD695FD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572407" y="4042329"/>
              <a:ext cx="1141232" cy="1046611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41F2009A-B623-6243-AB92-E99D47705EDB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282691" y="4604195"/>
              <a:ext cx="674053" cy="618167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5865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76BB3-9F1E-58C7-DEAB-EB787A4B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BC0E6-56EB-156B-5446-0C044E3AE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F7B79-0B4A-1042-F2EE-3D855858B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997BD9-7EB2-4598-9E97-A86A7A5B1898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9ECB-7FAB-0AA3-3216-43D38B5BC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88E98-7DA6-3370-F7EB-8468A2F2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899811B9-C71E-EFE2-CB1E-E86B7CDBD47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0" t="17529" r="12565" b="17294"/>
          <a:stretch/>
        </p:blipFill>
        <p:spPr bwMode="auto">
          <a:xfrm>
            <a:off x="9265918" y="136526"/>
            <a:ext cx="2743201" cy="6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1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oundry Sterling Book" panose="02000503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83E8535-1495-9DC3-6925-FA5BE3E4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GB" dirty="0"/>
            </a:br>
            <a:r>
              <a:rPr lang="en-GB" dirty="0"/>
              <a:t>Grounds for JR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94DDB9-6481-99D5-5041-5787A2CAC8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Jason Pobjoy KC</a:t>
            </a:r>
            <a:r>
              <a:rPr lang="en-GB"/>
              <a:t>, Blackstone Chambers</a:t>
            </a: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Alex Fawke, Linklaters</a:t>
            </a:r>
          </a:p>
        </p:txBody>
      </p:sp>
    </p:spTree>
    <p:extLst>
      <p:ext uri="{BB962C8B-B14F-4D97-AF65-F5344CB8AC3E}">
        <p14:creationId xmlns:p14="http://schemas.microsoft.com/office/powerpoint/2010/main" val="966789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D88FD-13E3-AC05-D1E1-B80EB3384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71345"/>
            <a:ext cx="4887897" cy="4078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Outcome rationality</a:t>
            </a:r>
            <a:endParaRPr lang="en-GB" sz="2400" dirty="0"/>
          </a:p>
          <a:p>
            <a:r>
              <a:rPr lang="en-GB" sz="2400" dirty="0"/>
              <a:t>Traditional </a:t>
            </a:r>
            <a:r>
              <a:rPr lang="en-GB" sz="2400" i="1" dirty="0"/>
              <a:t>Wednesbury </a:t>
            </a:r>
            <a:r>
              <a:rPr lang="en-GB" sz="2400" dirty="0"/>
              <a:t>/ outside the “</a:t>
            </a:r>
            <a:r>
              <a:rPr lang="en-GB" sz="2400" i="1" dirty="0"/>
              <a:t>range of reasonable decisions open to a decision-maker</a:t>
            </a:r>
            <a:r>
              <a:rPr lang="en-GB" sz="2400" dirty="0"/>
              <a:t>” (</a:t>
            </a:r>
            <a:r>
              <a:rPr lang="en-GB" sz="2400" i="1" dirty="0"/>
              <a:t>Boddington v British Transport Police</a:t>
            </a:r>
            <a:r>
              <a:rPr lang="en-GB" sz="2400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AE9E63-DE2B-557F-4913-1AFF3CE939E2}"/>
              </a:ext>
            </a:extLst>
          </p:cNvPr>
          <p:cNvSpPr txBox="1">
            <a:spLocks/>
          </p:cNvSpPr>
          <p:nvPr/>
        </p:nvSpPr>
        <p:spPr>
          <a:xfrm>
            <a:off x="5726097" y="2471345"/>
            <a:ext cx="646590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b="1" dirty="0"/>
              <a:t>Process rationality</a:t>
            </a:r>
            <a:endParaRPr lang="en-GB" sz="2400" dirty="0"/>
          </a:p>
          <a:p>
            <a:r>
              <a:rPr lang="en-US" altLang="en-US" sz="2400" dirty="0"/>
              <a:t>Illogical reasoning / “critical gaps”;</a:t>
            </a:r>
          </a:p>
          <a:p>
            <a:r>
              <a:rPr lang="en-US" altLang="en-US" sz="2400" dirty="0"/>
              <a:t>Failing to take into account relevant considerations / taking into account irrelevant matters;</a:t>
            </a:r>
          </a:p>
          <a:p>
            <a:r>
              <a:rPr lang="en-US" altLang="en-US" sz="2400" dirty="0"/>
              <a:t>Inconsistency or unequal treatment;</a:t>
            </a:r>
          </a:p>
          <a:p>
            <a:r>
              <a:rPr lang="en-US" altLang="en-US" sz="2400" dirty="0"/>
              <a:t>Taking decisions based on material errors of fact; </a:t>
            </a:r>
          </a:p>
          <a:p>
            <a:r>
              <a:rPr lang="en-US" altLang="en-US" sz="2400" dirty="0"/>
              <a:t>Duty of sufficient inquiry (</a:t>
            </a:r>
            <a:r>
              <a:rPr lang="en-US" altLang="en-US" sz="2400" i="1" dirty="0"/>
              <a:t>Tameside</a:t>
            </a:r>
            <a:r>
              <a:rPr lang="en-US" altLang="en-US" sz="2400" dirty="0"/>
              <a:t>)</a:t>
            </a:r>
          </a:p>
          <a:p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6414C-8992-4421-8501-13CDC2D3F054}"/>
              </a:ext>
            </a:extLst>
          </p:cNvPr>
          <p:cNvSpPr txBox="1"/>
          <p:nvPr/>
        </p:nvSpPr>
        <p:spPr>
          <a:xfrm>
            <a:off x="838200" y="1149790"/>
            <a:ext cx="11230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20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[Rationality] encompasses both the process of reasoning by which a decision is reached (…“process rationality”) and the outcome (“outcome rationality”).” </a:t>
            </a:r>
          </a:p>
          <a:p>
            <a:r>
              <a:rPr lang="en-GB" sz="20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Chamberlain J in R (KP) v FCDO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6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8379D-C5D3-E263-1A98-24F8D980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dirty="0"/>
              <a:t>Human Rights Act challenges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2FBDC-6282-AFF4-119F-1ECF50736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987425"/>
            <a:ext cx="6370637" cy="4873625"/>
          </a:xfrm>
        </p:spPr>
        <p:txBody>
          <a:bodyPr>
            <a:normAutofit/>
          </a:bodyPr>
          <a:lstStyle/>
          <a:p>
            <a:r>
              <a:rPr lang="en-GB" altLang="en-US" sz="2800" i="1" dirty="0"/>
              <a:t>The HRA framework and key provisions</a:t>
            </a:r>
          </a:p>
          <a:p>
            <a:r>
              <a:rPr lang="en-GB" altLang="en-US" sz="2800" i="1" dirty="0"/>
              <a:t>Convention rights</a:t>
            </a:r>
            <a:endParaRPr lang="en-US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97763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78BB76-5F26-67CE-E896-B8298E27B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Grounds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537ECC-CA18-56D8-DE97-2DD71DC6C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800" i="1" dirty="0"/>
              <a:t>Whether or not a claimant has satisfied the threshold requirements, a claim for judicial review will only be viable where they can identify and persuade a court that there is a recognised basis for challenge.</a:t>
            </a:r>
            <a:endParaRPr lang="en-GB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926673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701D0F-F1B2-F8AB-6D4A-B64E80CAD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Categories of judicial review grounds</a:t>
            </a:r>
            <a:endParaRPr lang="en-GB" dirty="0"/>
          </a:p>
        </p:txBody>
      </p:sp>
      <p:pic>
        <p:nvPicPr>
          <p:cNvPr id="2" name="Picture 1" descr="GCHQ from the air | aerial photographs of Great Britain by Jonathan C.K ...">
            <a:extLst>
              <a:ext uri="{FF2B5EF4-FFF2-40B4-BE49-F238E27FC236}">
                <a16:creationId xmlns:a16="http://schemas.microsoft.com/office/drawing/2014/main" id="{F2A8E45B-B498-028C-E8DE-5F47C3BF03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6739" b="45164"/>
          <a:stretch>
            <a:fillRect/>
          </a:stretch>
        </p:blipFill>
        <p:spPr>
          <a:xfrm>
            <a:off x="0" y="1618488"/>
            <a:ext cx="12192000" cy="3548935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EF6F5FB-1346-03E5-8E6A-1F234588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/>
              <a:t>The grounds on which a court will allow a claim for judicial review are often summarised as follows:</a:t>
            </a:r>
          </a:p>
          <a:p>
            <a:pPr>
              <a:defRPr/>
            </a:pPr>
            <a:r>
              <a:rPr lang="en-GB" sz="2400" dirty="0"/>
              <a:t>Illegality;</a:t>
            </a:r>
          </a:p>
          <a:p>
            <a:pPr>
              <a:defRPr/>
            </a:pPr>
            <a:r>
              <a:rPr lang="en-GB" sz="2400" dirty="0"/>
              <a:t>Procedural fairness; and</a:t>
            </a:r>
          </a:p>
          <a:p>
            <a:pPr>
              <a:defRPr/>
            </a:pPr>
            <a:r>
              <a:rPr lang="en-GB" sz="2400" dirty="0"/>
              <a:t>Irrationality.</a:t>
            </a:r>
          </a:p>
          <a:p>
            <a:pPr marL="0" indent="0">
              <a:buNone/>
              <a:defRPr/>
            </a:pPr>
            <a:r>
              <a:rPr lang="en-GB" sz="2400" dirty="0"/>
              <a:t>Claims may also be based on the Human Rights Act.</a:t>
            </a:r>
          </a:p>
        </p:txBody>
      </p:sp>
    </p:spTree>
    <p:extLst>
      <p:ext uri="{BB962C8B-B14F-4D97-AF65-F5344CB8AC3E}">
        <p14:creationId xmlns:p14="http://schemas.microsoft.com/office/powerpoint/2010/main" val="545464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78BB76-5F26-67CE-E896-B8298E27B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Illegality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537ECC-CA18-56D8-DE97-2DD71DC6C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2800" i="1" dirty="0"/>
              <a:t>“The decision-maker must understand correctly the law that regulates his decision-making power and must give effect to it.” 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altLang="en-US" sz="2800" i="1" dirty="0"/>
              <a:t>– Lord Diplock (in GCHQ)</a:t>
            </a:r>
          </a:p>
        </p:txBody>
      </p:sp>
    </p:spTree>
    <p:extLst>
      <p:ext uri="{BB962C8B-B14F-4D97-AF65-F5344CB8AC3E}">
        <p14:creationId xmlns:p14="http://schemas.microsoft.com/office/powerpoint/2010/main" val="242508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E000B-ACF8-51ED-936D-2EE123B92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E4054DF-2CA9-30AB-7921-ECDC8A537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618080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/>
              <a:t>Illegality challenges are commonly brought where bodies have, in taking their decision:</a:t>
            </a:r>
          </a:p>
          <a:p>
            <a:r>
              <a:rPr lang="en-US" sz="2400" dirty="0"/>
              <a:t>Acted ultra vires / exceeded the limits of their powers;</a:t>
            </a:r>
          </a:p>
          <a:p>
            <a:r>
              <a:rPr lang="en-US" sz="2400" dirty="0"/>
              <a:t>Misdirected themselves in law;</a:t>
            </a:r>
          </a:p>
          <a:p>
            <a:r>
              <a:rPr lang="en-US" sz="2400" dirty="0"/>
              <a:t>Fettered or avoided exercising discretion; </a:t>
            </a:r>
          </a:p>
          <a:p>
            <a:r>
              <a:rPr lang="en-US" sz="2400" dirty="0"/>
              <a:t>Improperly delegated their decision-making powers; </a:t>
            </a:r>
          </a:p>
          <a:p>
            <a:r>
              <a:rPr lang="en-US" sz="2400" dirty="0"/>
              <a:t>Failed to take into account considerations prescribed by statute / taken into account considerations prohibited by statute</a:t>
            </a:r>
          </a:p>
          <a:p>
            <a:r>
              <a:rPr lang="en-US" sz="2400" dirty="0"/>
              <a:t>Acted for an improper purpose; </a:t>
            </a:r>
          </a:p>
          <a:p>
            <a:r>
              <a:rPr lang="en-US" sz="2400" dirty="0"/>
              <a:t>Frustrated the legislative purpose;</a:t>
            </a:r>
          </a:p>
          <a:p>
            <a:r>
              <a:rPr lang="en-US" sz="2400" dirty="0"/>
              <a:t>Failed to ask the right question or to undertake sufficient enquiry;</a:t>
            </a:r>
          </a:p>
          <a:p>
            <a:pPr marL="0" indent="0">
              <a:buNone/>
            </a:pPr>
            <a:r>
              <a:rPr lang="en-US" sz="2400" dirty="0"/>
              <a:t>There is a separate but conceptually similar framework for challenges under the Human Rights Act 1998.</a:t>
            </a:r>
          </a:p>
        </p:txBody>
      </p:sp>
    </p:spTree>
    <p:extLst>
      <p:ext uri="{BB962C8B-B14F-4D97-AF65-F5344CB8AC3E}">
        <p14:creationId xmlns:p14="http://schemas.microsoft.com/office/powerpoint/2010/main" val="1193045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78BB76-5F26-67CE-E896-B8298E27B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Procedural Fairness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537ECC-CA18-56D8-DE97-2DD71DC6C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800" i="1" dirty="0"/>
              <a:t>The focus here is the manner in which a public function is performed, rather than the validity of the decision itself. </a:t>
            </a:r>
            <a:endParaRPr lang="en-GB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855911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6E4D5-5354-B463-DAAD-34D4FECCC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BF15290-CB1D-BB48-EBCB-015125E39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484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/>
              <a:t>Some common types of fairness challenge include:</a:t>
            </a:r>
          </a:p>
          <a:p>
            <a:r>
              <a:rPr lang="en-GB" altLang="en-US" sz="2400" dirty="0"/>
              <a:t>Procedural irregularity;</a:t>
            </a:r>
          </a:p>
          <a:p>
            <a:r>
              <a:rPr lang="en-GB" altLang="en-US" sz="2400" dirty="0"/>
              <a:t>Bias;</a:t>
            </a:r>
          </a:p>
          <a:p>
            <a:r>
              <a:rPr lang="en-GB" altLang="en-US" sz="2400" dirty="0"/>
              <a:t>Breach of the rules of natural justice;</a:t>
            </a:r>
          </a:p>
          <a:p>
            <a:r>
              <a:rPr lang="en-GB" altLang="en-US" sz="2400" dirty="0"/>
              <a:t>Breach of a legitimate expectation; and</a:t>
            </a:r>
          </a:p>
          <a:p>
            <a:r>
              <a:rPr lang="en-GB" altLang="en-US" sz="2400" dirty="0"/>
              <a:t>Failure to give reasons.</a:t>
            </a:r>
          </a:p>
          <a:p>
            <a:pPr marL="0" indent="0">
              <a:buNone/>
            </a:pPr>
            <a:r>
              <a:rPr lang="en-US" sz="2400" dirty="0"/>
              <a:t>The duty to act fairly has also been further developed under the influence of the Human Rights Act 1998. </a:t>
            </a:r>
          </a:p>
        </p:txBody>
      </p:sp>
    </p:spTree>
    <p:extLst>
      <p:ext uri="{BB962C8B-B14F-4D97-AF65-F5344CB8AC3E}">
        <p14:creationId xmlns:p14="http://schemas.microsoft.com/office/powerpoint/2010/main" val="2628294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78BB76-5F26-67CE-E896-B8298E27B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Irrationality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537ECC-CA18-56D8-DE97-2DD71DC6C1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800" i="1" dirty="0"/>
              <a:t>A review of the substance of a decision, rather than the decision-making process or whether the decision-maker strayed outside of their jurisdiction.</a:t>
            </a:r>
            <a:endParaRPr lang="en-GB" alt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109197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77719-D4C1-655B-34F1-6CE1F18F9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254CCA-1132-9271-952F-37F1D5E1B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3647"/>
            <a:ext cx="5924107" cy="5411972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/>
              <a:t>The standard for irrationality has evolved over the years:</a:t>
            </a:r>
          </a:p>
          <a:p>
            <a:r>
              <a:rPr lang="en-US" altLang="en-US" sz="2400" dirty="0"/>
              <a:t>“</a:t>
            </a:r>
            <a:r>
              <a:rPr lang="en-US" altLang="en-US" sz="2400" i="1" dirty="0"/>
              <a:t>so unreasonable that no reasonable decision-maker could come to it</a:t>
            </a:r>
            <a:r>
              <a:rPr lang="en-US" altLang="en-US" sz="2400" dirty="0"/>
              <a:t>” (</a:t>
            </a:r>
            <a:r>
              <a:rPr lang="en-US" altLang="en-US" sz="2400" i="1" dirty="0"/>
              <a:t>Associated Provincial Picture Houses Ltd v </a:t>
            </a:r>
            <a:r>
              <a:rPr lang="en-US" altLang="en-US" sz="2400" i="1" dirty="0" err="1"/>
              <a:t>Wednesbury</a:t>
            </a:r>
            <a:r>
              <a:rPr lang="en-US" altLang="en-US" sz="2400" i="1" dirty="0"/>
              <a:t> Corporation </a:t>
            </a:r>
            <a:r>
              <a:rPr lang="en-US" altLang="en-US" sz="2400" dirty="0"/>
              <a:t>[1947] EWCA Civ 1)</a:t>
            </a:r>
          </a:p>
          <a:p>
            <a:r>
              <a:rPr lang="en-US" altLang="en-US" sz="2400" dirty="0"/>
              <a:t>“</a:t>
            </a:r>
            <a:r>
              <a:rPr lang="en-US" altLang="en-US" sz="2400" i="1" dirty="0"/>
              <a:t>within the range of reasonable responses open to the decision-maker</a:t>
            </a:r>
            <a:r>
              <a:rPr lang="en-US" altLang="en-US" sz="2400" dirty="0"/>
              <a:t>” (</a:t>
            </a:r>
            <a:r>
              <a:rPr lang="en-US" altLang="en-US" sz="2400" i="1" dirty="0"/>
              <a:t>Boddington v British Transport Police </a:t>
            </a:r>
            <a:r>
              <a:rPr lang="en-US" altLang="en-US" sz="2400" dirty="0"/>
              <a:t>[1999] 2 AC 143)</a:t>
            </a:r>
          </a:p>
        </p:txBody>
      </p:sp>
      <p:pic>
        <p:nvPicPr>
          <p:cNvPr id="1030" name="Picture 6" descr="Wednesbury, former cinema © Mike Faherty :: Geograph Britain and Ireland">
            <a:extLst>
              <a:ext uri="{FF2B5EF4-FFF2-40B4-BE49-F238E27FC236}">
                <a16:creationId xmlns:a16="http://schemas.microsoft.com/office/drawing/2014/main" id="{5EA71B91-A95E-35B9-B422-2978E91CA2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" r="23335"/>
          <a:stretch>
            <a:fillRect/>
          </a:stretch>
        </p:blipFill>
        <p:spPr bwMode="auto">
          <a:xfrm>
            <a:off x="6847368" y="733647"/>
            <a:ext cx="4646428" cy="515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91714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</TotalTime>
  <Words>507</Words>
  <Application>Microsoft Office PowerPoint</Application>
  <PresentationFormat>Widescreen</PresentationFormat>
  <Paragraphs>55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Aptos</vt:lpstr>
      <vt:lpstr>Arial</vt:lpstr>
      <vt:lpstr>Calibri</vt:lpstr>
      <vt:lpstr>Foundry Sterling Bold</vt:lpstr>
      <vt:lpstr>Foundry Sterling Book</vt:lpstr>
      <vt:lpstr>Foundry Sterling Demi</vt:lpstr>
      <vt:lpstr>FoundrySterling-Bold</vt:lpstr>
      <vt:lpstr>FoundrySterling-Book</vt:lpstr>
      <vt:lpstr>1_Office Theme</vt:lpstr>
      <vt:lpstr> Grounds for JR</vt:lpstr>
      <vt:lpstr>Grounds</vt:lpstr>
      <vt:lpstr>Categories of judicial review grounds</vt:lpstr>
      <vt:lpstr>Illegality</vt:lpstr>
      <vt:lpstr>PowerPoint Presentation</vt:lpstr>
      <vt:lpstr>Procedural Fairness</vt:lpstr>
      <vt:lpstr>PowerPoint Presentation</vt:lpstr>
      <vt:lpstr>Irrationality</vt:lpstr>
      <vt:lpstr>PowerPoint Presentation</vt:lpstr>
      <vt:lpstr>PowerPoint Presentation</vt:lpstr>
      <vt:lpstr>Human Rights Act challenges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Chen</dc:creator>
  <cp:lastModifiedBy>Alex Fawke</cp:lastModifiedBy>
  <cp:revision>5</cp:revision>
  <dcterms:created xsi:type="dcterms:W3CDTF">2026-04-10T10:21:35Z</dcterms:created>
  <dcterms:modified xsi:type="dcterms:W3CDTF">2026-05-13T22:07:03Z</dcterms:modified>
</cp:coreProperties>
</file>