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72" r:id="rId2"/>
    <p:sldId id="373" r:id="rId3"/>
    <p:sldId id="374" r:id="rId4"/>
    <p:sldId id="375" r:id="rId5"/>
    <p:sldId id="376" r:id="rId6"/>
    <p:sldId id="377" r:id="rId7"/>
    <p:sldId id="378" r:id="rId8"/>
    <p:sldId id="758" r:id="rId9"/>
    <p:sldId id="792" r:id="rId10"/>
    <p:sldId id="793" r:id="rId11"/>
    <p:sldId id="794" r:id="rId12"/>
    <p:sldId id="795" r:id="rId13"/>
    <p:sldId id="796" r:id="rId14"/>
    <p:sldId id="797" r:id="rId15"/>
    <p:sldId id="798" r:id="rId16"/>
    <p:sldId id="799" r:id="rId17"/>
    <p:sldId id="800" r:id="rId18"/>
    <p:sldId id="825" r:id="rId19"/>
    <p:sldId id="802" r:id="rId20"/>
    <p:sldId id="803"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COs and 3rd party interventions" id="{A485C2DA-E06A-45D9-973E-9A224E704DA5}">
          <p14:sldIdLst>
            <p14:sldId id="372"/>
            <p14:sldId id="373"/>
            <p14:sldId id="374"/>
            <p14:sldId id="375"/>
            <p14:sldId id="376"/>
            <p14:sldId id="377"/>
            <p14:sldId id="378"/>
            <p14:sldId id="758"/>
            <p14:sldId id="792"/>
            <p14:sldId id="793"/>
            <p14:sldId id="794"/>
            <p14:sldId id="795"/>
            <p14:sldId id="796"/>
            <p14:sldId id="797"/>
            <p14:sldId id="798"/>
            <p14:sldId id="799"/>
            <p14:sldId id="800"/>
            <p14:sldId id="825"/>
            <p14:sldId id="802"/>
            <p14:sldId id="803"/>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85AB6F2-DFF4-4C57-8F9D-D6412EA0B981}" v="1" dt="2026-05-11T12:23:00.29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4" autoAdjust="0"/>
    <p:restoredTop sz="94660"/>
  </p:normalViewPr>
  <p:slideViewPr>
    <p:cSldViewPr snapToGrid="0">
      <p:cViewPr varScale="1">
        <p:scale>
          <a:sx n="68" d="100"/>
          <a:sy n="68" d="100"/>
        </p:scale>
        <p:origin x="342"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38473D-7EF2-73E9-2B65-DAA37DB21953}"/>
              </a:ext>
            </a:extLst>
          </p:cNvPr>
          <p:cNvSpPr>
            <a:spLocks noGrp="1"/>
          </p:cNvSpPr>
          <p:nvPr>
            <p:ph type="ctrTitle"/>
          </p:nvPr>
        </p:nvSpPr>
        <p:spPr>
          <a:xfrm>
            <a:off x="1524000" y="1122363"/>
            <a:ext cx="9144000" cy="2387600"/>
          </a:xfrm>
        </p:spPr>
        <p:txBody>
          <a:bodyPr anchor="b">
            <a:normAutofit/>
          </a:bodyPr>
          <a:lstStyle>
            <a:lvl1pPr algn="ctr">
              <a:defRPr sz="4800">
                <a:latin typeface="Foundry Sterling Bold" panose="02000800040000020004" pitchFamily="50" charset="0"/>
              </a:defRPr>
            </a:lvl1pPr>
          </a:lstStyle>
          <a:p>
            <a:r>
              <a:rPr lang="en-US" dirty="0"/>
              <a:t>Click to edit Master title style</a:t>
            </a:r>
            <a:endParaRPr lang="en-GB" dirty="0"/>
          </a:p>
        </p:txBody>
      </p:sp>
      <p:sp>
        <p:nvSpPr>
          <p:cNvPr id="3" name="Subtitle 2">
            <a:extLst>
              <a:ext uri="{FF2B5EF4-FFF2-40B4-BE49-F238E27FC236}">
                <a16:creationId xmlns:a16="http://schemas.microsoft.com/office/drawing/2014/main" id="{FE3B3067-EF81-7B7A-E57E-585F1AD7171B}"/>
              </a:ext>
            </a:extLst>
          </p:cNvPr>
          <p:cNvSpPr>
            <a:spLocks noGrp="1"/>
          </p:cNvSpPr>
          <p:nvPr>
            <p:ph type="subTitle" idx="1"/>
          </p:nvPr>
        </p:nvSpPr>
        <p:spPr>
          <a:xfrm>
            <a:off x="1524000" y="3602038"/>
            <a:ext cx="9144000" cy="1655762"/>
          </a:xfrm>
        </p:spPr>
        <p:txBody>
          <a:bodyPr/>
          <a:lstStyle>
            <a:lvl1pPr marL="0" indent="0" algn="ctr">
              <a:buNone/>
              <a:defRPr sz="2400">
                <a:latin typeface="Foundry Sterling Demi" panose="02000700040000020004" pitchFamily="50"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4" name="Date Placeholder 3">
            <a:extLst>
              <a:ext uri="{FF2B5EF4-FFF2-40B4-BE49-F238E27FC236}">
                <a16:creationId xmlns:a16="http://schemas.microsoft.com/office/drawing/2014/main" id="{67E14A66-B2C4-9070-5C61-5D080608AC02}"/>
              </a:ext>
            </a:extLst>
          </p:cNvPr>
          <p:cNvSpPr>
            <a:spLocks noGrp="1"/>
          </p:cNvSpPr>
          <p:nvPr>
            <p:ph type="dt" sz="half" idx="10"/>
          </p:nvPr>
        </p:nvSpPr>
        <p:spPr/>
        <p:txBody>
          <a:bodyPr/>
          <a:lstStyle/>
          <a:p>
            <a:fld id="{DD997BD9-7EB2-4598-9E97-A86A7A5B1898}" type="datetimeFigureOut">
              <a:rPr lang="en-GB" smtClean="0"/>
              <a:t>15/05/2026</a:t>
            </a:fld>
            <a:endParaRPr lang="en-GB"/>
          </a:p>
        </p:txBody>
      </p:sp>
      <p:sp>
        <p:nvSpPr>
          <p:cNvPr id="5" name="Footer Placeholder 4">
            <a:extLst>
              <a:ext uri="{FF2B5EF4-FFF2-40B4-BE49-F238E27FC236}">
                <a16:creationId xmlns:a16="http://schemas.microsoft.com/office/drawing/2014/main" id="{086C97CE-7419-7411-5E25-6A08EAA8A27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D3F11E6-21F7-1144-3775-006D92A0331F}"/>
              </a:ext>
            </a:extLst>
          </p:cNvPr>
          <p:cNvSpPr>
            <a:spLocks noGrp="1"/>
          </p:cNvSpPr>
          <p:nvPr>
            <p:ph type="sldNum" sz="quarter" idx="12"/>
          </p:nvPr>
        </p:nvSpPr>
        <p:spPr/>
        <p:txBody>
          <a:bodyPr/>
          <a:lstStyle/>
          <a:p>
            <a:fld id="{47FCE2C7-1A20-4418-BC0B-4ECDC8BF1E7B}" type="slidenum">
              <a:rPr lang="en-GB" smtClean="0"/>
              <a:t>‹#›</a:t>
            </a:fld>
            <a:endParaRPr lang="en-GB"/>
          </a:p>
        </p:txBody>
      </p:sp>
    </p:spTree>
    <p:extLst>
      <p:ext uri="{BB962C8B-B14F-4D97-AF65-F5344CB8AC3E}">
        <p14:creationId xmlns:p14="http://schemas.microsoft.com/office/powerpoint/2010/main" val="10565541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BD3ECE-3A95-6CEB-F5E0-0E833161F93A}"/>
              </a:ext>
            </a:extLst>
          </p:cNvPr>
          <p:cNvSpPr>
            <a:spLocks noGrp="1"/>
          </p:cNvSpPr>
          <p:nvPr>
            <p:ph type="title"/>
          </p:nvPr>
        </p:nvSpPr>
        <p:spPr/>
        <p:txBody>
          <a:bodyPr/>
          <a:lstStyle>
            <a:lvl1pPr>
              <a:defRPr b="1">
                <a:latin typeface="Calibri" panose="020F0502020204030204" pitchFamily="34" charset="0"/>
                <a:ea typeface="Calibri" panose="020F0502020204030204" pitchFamily="34" charset="0"/>
                <a:cs typeface="Calibri" panose="020F0502020204030204" pitchFamily="34" charset="0"/>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EE83E6F-2B90-C556-0F8C-09C64BACE8AE}"/>
              </a:ext>
            </a:extLst>
          </p:cNvPr>
          <p:cNvSpPr>
            <a:spLocks noGrp="1"/>
          </p:cNvSpPr>
          <p:nvPr>
            <p:ph idx="1"/>
          </p:nvPr>
        </p:nvSpPr>
        <p:spPr/>
        <p:txBody>
          <a:bodyPr/>
          <a:lstStyle>
            <a:lvl1pPr>
              <a:defRPr>
                <a:latin typeface="Calibri" panose="020F0502020204030204" pitchFamily="34" charset="0"/>
                <a:ea typeface="Calibri" panose="020F0502020204030204" pitchFamily="34" charset="0"/>
                <a:cs typeface="Calibri" panose="020F0502020204030204" pitchFamily="34" charset="0"/>
              </a:defRPr>
            </a:lvl1pPr>
            <a:lvl2pPr>
              <a:defRPr>
                <a:latin typeface="Calibri" panose="020F0502020204030204" pitchFamily="34" charset="0"/>
                <a:ea typeface="Calibri" panose="020F0502020204030204" pitchFamily="34" charset="0"/>
                <a:cs typeface="Calibri" panose="020F0502020204030204" pitchFamily="34" charset="0"/>
              </a:defRPr>
            </a:lvl2pPr>
            <a:lvl3pPr>
              <a:defRPr>
                <a:latin typeface="Calibri" panose="020F0502020204030204" pitchFamily="34" charset="0"/>
                <a:ea typeface="Calibri" panose="020F0502020204030204" pitchFamily="34" charset="0"/>
                <a:cs typeface="Calibri" panose="020F0502020204030204" pitchFamily="34" charset="0"/>
              </a:defRPr>
            </a:lvl3pPr>
            <a:lvl4pPr>
              <a:defRPr>
                <a:latin typeface="Calibri" panose="020F0502020204030204" pitchFamily="34" charset="0"/>
                <a:ea typeface="Calibri" panose="020F0502020204030204" pitchFamily="34" charset="0"/>
                <a:cs typeface="Calibri" panose="020F0502020204030204" pitchFamily="34" charset="0"/>
              </a:defRPr>
            </a:lvl4pPr>
            <a:lvl5pPr>
              <a:defRPr>
                <a:latin typeface="Calibri" panose="020F0502020204030204" pitchFamily="34" charset="0"/>
                <a:ea typeface="Calibri" panose="020F0502020204030204" pitchFamily="34" charset="0"/>
                <a:cs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D1623053-8B6F-62A5-FC76-5F3738DF0F9F}"/>
              </a:ext>
            </a:extLst>
          </p:cNvPr>
          <p:cNvSpPr>
            <a:spLocks noGrp="1"/>
          </p:cNvSpPr>
          <p:nvPr>
            <p:ph type="dt" sz="half" idx="10"/>
          </p:nvPr>
        </p:nvSpPr>
        <p:spPr/>
        <p:txBody>
          <a:bodyPr/>
          <a:lstStyle/>
          <a:p>
            <a:fld id="{DD997BD9-7EB2-4598-9E97-A86A7A5B1898}" type="datetimeFigureOut">
              <a:rPr lang="en-GB" smtClean="0"/>
              <a:t>15/05/2026</a:t>
            </a:fld>
            <a:endParaRPr lang="en-GB"/>
          </a:p>
        </p:txBody>
      </p:sp>
      <p:sp>
        <p:nvSpPr>
          <p:cNvPr id="5" name="Footer Placeholder 4">
            <a:extLst>
              <a:ext uri="{FF2B5EF4-FFF2-40B4-BE49-F238E27FC236}">
                <a16:creationId xmlns:a16="http://schemas.microsoft.com/office/drawing/2014/main" id="{A578C39F-2AEA-C62A-C3B0-D848B0519EC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FE37935-20AA-C69D-65EF-366D35A87D90}"/>
              </a:ext>
            </a:extLst>
          </p:cNvPr>
          <p:cNvSpPr>
            <a:spLocks noGrp="1"/>
          </p:cNvSpPr>
          <p:nvPr>
            <p:ph type="sldNum" sz="quarter" idx="12"/>
          </p:nvPr>
        </p:nvSpPr>
        <p:spPr/>
        <p:txBody>
          <a:bodyPr/>
          <a:lstStyle/>
          <a:p>
            <a:fld id="{47FCE2C7-1A20-4418-BC0B-4ECDC8BF1E7B}" type="slidenum">
              <a:rPr lang="en-GB" smtClean="0"/>
              <a:t>‹#›</a:t>
            </a:fld>
            <a:endParaRPr lang="en-GB"/>
          </a:p>
        </p:txBody>
      </p:sp>
      <p:sp>
        <p:nvSpPr>
          <p:cNvPr id="8" name="Rectangle 7">
            <a:extLst>
              <a:ext uri="{FF2B5EF4-FFF2-40B4-BE49-F238E27FC236}">
                <a16:creationId xmlns:a16="http://schemas.microsoft.com/office/drawing/2014/main" id="{6F8BC6C8-3F4D-4BFA-209E-D151071B7B64}"/>
              </a:ext>
            </a:extLst>
          </p:cNvPr>
          <p:cNvSpPr/>
          <p:nvPr userDrawn="1"/>
        </p:nvSpPr>
        <p:spPr>
          <a:xfrm>
            <a:off x="0" y="6489700"/>
            <a:ext cx="12192000" cy="365125"/>
          </a:xfrm>
          <a:prstGeom prst="rect">
            <a:avLst/>
          </a:prstGeom>
          <a:solidFill>
            <a:srgbClr val="2DA3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6485449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B691E-7800-4231-4CC1-65C492B1E11B}"/>
              </a:ext>
            </a:extLst>
          </p:cNvPr>
          <p:cNvSpPr>
            <a:spLocks noGrp="1"/>
          </p:cNvSpPr>
          <p:nvPr>
            <p:ph type="title"/>
          </p:nvPr>
        </p:nvSpPr>
        <p:spPr>
          <a:xfrm>
            <a:off x="831850" y="1709739"/>
            <a:ext cx="10515600" cy="2163762"/>
          </a:xfrm>
        </p:spPr>
        <p:txBody>
          <a:bodyPr anchor="b">
            <a:normAutofit/>
          </a:bodyPr>
          <a:lstStyle>
            <a:lvl1pPr>
              <a:defRPr sz="4800" b="1">
                <a:latin typeface="Calibri" panose="020F0502020204030204" pitchFamily="34" charset="0"/>
                <a:ea typeface="Calibri" panose="020F0502020204030204" pitchFamily="34" charset="0"/>
                <a:cs typeface="Calibri" panose="020F0502020204030204" pitchFamily="34" charset="0"/>
              </a:defRPr>
            </a:lvl1p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656B8874-CF7F-4FD6-392F-BBD9D1600081}"/>
              </a:ext>
            </a:extLst>
          </p:cNvPr>
          <p:cNvSpPr>
            <a:spLocks noGrp="1"/>
          </p:cNvSpPr>
          <p:nvPr>
            <p:ph type="body" idx="1"/>
          </p:nvPr>
        </p:nvSpPr>
        <p:spPr>
          <a:xfrm>
            <a:off x="831850" y="3925889"/>
            <a:ext cx="10515600" cy="2163762"/>
          </a:xfrm>
        </p:spPr>
        <p:txBody>
          <a:bodyPr>
            <a:normAutofit/>
          </a:bodyPr>
          <a:lstStyle>
            <a:lvl1pPr marL="0" indent="0">
              <a:buNone/>
              <a:defRPr sz="2800">
                <a:solidFill>
                  <a:schemeClr val="tx1"/>
                </a:solidFill>
                <a:latin typeface="Calibri" panose="020F0502020204030204" pitchFamily="34" charset="0"/>
                <a:ea typeface="Calibri" panose="020F0502020204030204" pitchFamily="34" charset="0"/>
                <a:cs typeface="Calibri" panose="020F0502020204030204" pitchFamily="34" charset="0"/>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38016805-B987-8788-4D69-8F13C4385C74}"/>
              </a:ext>
            </a:extLst>
          </p:cNvPr>
          <p:cNvSpPr>
            <a:spLocks noGrp="1"/>
          </p:cNvSpPr>
          <p:nvPr>
            <p:ph type="dt" sz="half" idx="10"/>
          </p:nvPr>
        </p:nvSpPr>
        <p:spPr/>
        <p:txBody>
          <a:bodyPr/>
          <a:lstStyle/>
          <a:p>
            <a:fld id="{DD997BD9-7EB2-4598-9E97-A86A7A5B1898}" type="datetimeFigureOut">
              <a:rPr lang="en-GB" smtClean="0"/>
              <a:t>15/05/2026</a:t>
            </a:fld>
            <a:endParaRPr lang="en-GB"/>
          </a:p>
        </p:txBody>
      </p:sp>
      <p:sp>
        <p:nvSpPr>
          <p:cNvPr id="5" name="Footer Placeholder 4">
            <a:extLst>
              <a:ext uri="{FF2B5EF4-FFF2-40B4-BE49-F238E27FC236}">
                <a16:creationId xmlns:a16="http://schemas.microsoft.com/office/drawing/2014/main" id="{D0BFB3D7-9222-EA42-CBE2-75B2326BBDB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F436768-656E-97BF-F6B5-98791EE7B56E}"/>
              </a:ext>
            </a:extLst>
          </p:cNvPr>
          <p:cNvSpPr>
            <a:spLocks noGrp="1"/>
          </p:cNvSpPr>
          <p:nvPr>
            <p:ph type="sldNum" sz="quarter" idx="12"/>
          </p:nvPr>
        </p:nvSpPr>
        <p:spPr/>
        <p:txBody>
          <a:bodyPr/>
          <a:lstStyle/>
          <a:p>
            <a:fld id="{47FCE2C7-1A20-4418-BC0B-4ECDC8BF1E7B}" type="slidenum">
              <a:rPr lang="en-GB" smtClean="0"/>
              <a:t>‹#›</a:t>
            </a:fld>
            <a:endParaRPr lang="en-GB"/>
          </a:p>
        </p:txBody>
      </p:sp>
    </p:spTree>
    <p:extLst>
      <p:ext uri="{BB962C8B-B14F-4D97-AF65-F5344CB8AC3E}">
        <p14:creationId xmlns:p14="http://schemas.microsoft.com/office/powerpoint/2010/main" val="40721245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C4DF6-E9BF-4372-AC22-2FF777D6A600}"/>
              </a:ext>
            </a:extLst>
          </p:cNvPr>
          <p:cNvSpPr>
            <a:spLocks noGrp="1"/>
          </p:cNvSpPr>
          <p:nvPr>
            <p:ph type="title"/>
          </p:nvPr>
        </p:nvSpPr>
        <p:spPr>
          <a:xfrm>
            <a:off x="836612" y="987424"/>
            <a:ext cx="3932237" cy="4873625"/>
          </a:xfrm>
        </p:spPr>
        <p:txBody>
          <a:bodyPr anchor="ctr">
            <a:normAutofit/>
          </a:bodyPr>
          <a:lstStyle>
            <a:lvl1pPr algn="ctr">
              <a:defRPr sz="4000" b="1">
                <a:latin typeface="Calibri" panose="020F0502020204030204" pitchFamily="34" charset="0"/>
                <a:ea typeface="Calibri" panose="020F0502020204030204" pitchFamily="34" charset="0"/>
                <a:cs typeface="Calibri" panose="020F0502020204030204" pitchFamily="34" charset="0"/>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D44FDDF9-9E2A-430B-A497-6A8BA5317A9C}"/>
              </a:ext>
            </a:extLst>
          </p:cNvPr>
          <p:cNvSpPr>
            <a:spLocks noGrp="1"/>
          </p:cNvSpPr>
          <p:nvPr>
            <p:ph idx="1"/>
          </p:nvPr>
        </p:nvSpPr>
        <p:spPr>
          <a:xfrm>
            <a:off x="5183188" y="987425"/>
            <a:ext cx="6172200" cy="4873625"/>
          </a:xfrm>
        </p:spPr>
        <p:txBody>
          <a:bodyPr anchor="ctr"/>
          <a:lstStyle>
            <a:lvl1pPr>
              <a:defRPr sz="3200">
                <a:latin typeface="Calibri" panose="020F0502020204030204" pitchFamily="34" charset="0"/>
                <a:ea typeface="Calibri" panose="020F0502020204030204" pitchFamily="34" charset="0"/>
                <a:cs typeface="Calibri" panose="020F0502020204030204" pitchFamily="34" charset="0"/>
              </a:defRPr>
            </a:lvl1pPr>
            <a:lvl2pPr>
              <a:defRPr sz="2800">
                <a:latin typeface="Calibri" panose="020F0502020204030204" pitchFamily="34" charset="0"/>
                <a:ea typeface="Calibri" panose="020F0502020204030204" pitchFamily="34" charset="0"/>
                <a:cs typeface="Calibri" panose="020F0502020204030204" pitchFamily="34" charset="0"/>
              </a:defRPr>
            </a:lvl2pPr>
            <a:lvl3pPr>
              <a:defRPr sz="2400">
                <a:latin typeface="Calibri" panose="020F0502020204030204" pitchFamily="34" charset="0"/>
                <a:ea typeface="Calibri" panose="020F0502020204030204" pitchFamily="34" charset="0"/>
                <a:cs typeface="Calibri" panose="020F0502020204030204" pitchFamily="34" charset="0"/>
              </a:defRPr>
            </a:lvl3pPr>
            <a:lvl4pPr>
              <a:defRPr sz="2000">
                <a:latin typeface="Calibri" panose="020F0502020204030204" pitchFamily="34" charset="0"/>
                <a:ea typeface="Calibri" panose="020F0502020204030204" pitchFamily="34" charset="0"/>
                <a:cs typeface="Calibri" panose="020F0502020204030204" pitchFamily="34" charset="0"/>
              </a:defRPr>
            </a:lvl4pPr>
            <a:lvl5pPr>
              <a:defRPr sz="2000">
                <a:latin typeface="Calibri" panose="020F0502020204030204" pitchFamily="34" charset="0"/>
                <a:ea typeface="Calibri" panose="020F0502020204030204" pitchFamily="34" charset="0"/>
                <a:cs typeface="Calibri" panose="020F050202020403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Date Placeholder 4">
            <a:extLst>
              <a:ext uri="{FF2B5EF4-FFF2-40B4-BE49-F238E27FC236}">
                <a16:creationId xmlns:a16="http://schemas.microsoft.com/office/drawing/2014/main" id="{6C5086DB-E720-9C06-C4A8-201D1C1C3A9D}"/>
              </a:ext>
            </a:extLst>
          </p:cNvPr>
          <p:cNvSpPr>
            <a:spLocks noGrp="1"/>
          </p:cNvSpPr>
          <p:nvPr>
            <p:ph type="dt" sz="half" idx="10"/>
          </p:nvPr>
        </p:nvSpPr>
        <p:spPr/>
        <p:txBody>
          <a:bodyPr/>
          <a:lstStyle/>
          <a:p>
            <a:fld id="{DD997BD9-7EB2-4598-9E97-A86A7A5B1898}" type="datetimeFigureOut">
              <a:rPr lang="en-GB" smtClean="0"/>
              <a:t>15/05/2026</a:t>
            </a:fld>
            <a:endParaRPr lang="en-GB"/>
          </a:p>
        </p:txBody>
      </p:sp>
      <p:sp>
        <p:nvSpPr>
          <p:cNvPr id="6" name="Footer Placeholder 5">
            <a:extLst>
              <a:ext uri="{FF2B5EF4-FFF2-40B4-BE49-F238E27FC236}">
                <a16:creationId xmlns:a16="http://schemas.microsoft.com/office/drawing/2014/main" id="{95372FCC-A763-AC07-9E5D-9A2245B7FE8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5EB7E55-40B4-1197-D913-D17D226C83FA}"/>
              </a:ext>
            </a:extLst>
          </p:cNvPr>
          <p:cNvSpPr>
            <a:spLocks noGrp="1"/>
          </p:cNvSpPr>
          <p:nvPr>
            <p:ph type="sldNum" sz="quarter" idx="12"/>
          </p:nvPr>
        </p:nvSpPr>
        <p:spPr/>
        <p:txBody>
          <a:bodyPr/>
          <a:lstStyle/>
          <a:p>
            <a:fld id="{47FCE2C7-1A20-4418-BC0B-4ECDC8BF1E7B}" type="slidenum">
              <a:rPr lang="en-GB" smtClean="0"/>
              <a:t>‹#›</a:t>
            </a:fld>
            <a:endParaRPr lang="en-GB"/>
          </a:p>
        </p:txBody>
      </p:sp>
      <p:sp>
        <p:nvSpPr>
          <p:cNvPr id="8" name="Rectangle 7">
            <a:extLst>
              <a:ext uri="{FF2B5EF4-FFF2-40B4-BE49-F238E27FC236}">
                <a16:creationId xmlns:a16="http://schemas.microsoft.com/office/drawing/2014/main" id="{5196C1C6-3C8C-60EE-3781-E11D5825711B}"/>
              </a:ext>
            </a:extLst>
          </p:cNvPr>
          <p:cNvSpPr/>
          <p:nvPr userDrawn="1"/>
        </p:nvSpPr>
        <p:spPr>
          <a:xfrm>
            <a:off x="0" y="6489700"/>
            <a:ext cx="12192000" cy="365125"/>
          </a:xfrm>
          <a:prstGeom prst="rect">
            <a:avLst/>
          </a:prstGeom>
          <a:solidFill>
            <a:srgbClr val="2DA3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7646786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 Line Header and body copy">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905934" y="592669"/>
            <a:ext cx="10420351" cy="1498599"/>
          </a:xfrm>
        </p:spPr>
        <p:txBody>
          <a:bodyPr anchor="b">
            <a:noAutofit/>
          </a:bodyPr>
          <a:lstStyle>
            <a:lvl1pPr marL="0" marR="0" indent="0" algn="l" defTabSz="609585" rtl="0" eaLnBrk="1" fontAlgn="auto" latinLnBrk="0" hangingPunct="1">
              <a:lnSpc>
                <a:spcPts val="5067"/>
              </a:lnSpc>
              <a:spcBef>
                <a:spcPts val="0"/>
              </a:spcBef>
              <a:spcAft>
                <a:spcPts val="0"/>
              </a:spcAft>
              <a:buClrTx/>
              <a:buSzTx/>
              <a:buFontTx/>
              <a:buNone/>
              <a:tabLst/>
              <a:defRPr sz="4267" b="0" i="0">
                <a:solidFill>
                  <a:srgbClr val="006880"/>
                </a:solidFill>
                <a:latin typeface="+mj-lt"/>
                <a:cs typeface="FoundrySterling-Bold"/>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marL="0" marR="0" indent="0" algn="l" defTabSz="457200" rtl="0" eaLnBrk="1" fontAlgn="auto" latinLnBrk="0" hangingPunct="1">
              <a:lnSpc>
                <a:spcPts val="3800"/>
              </a:lnSpc>
              <a:spcBef>
                <a:spcPts val="0"/>
              </a:spcBef>
              <a:spcAft>
                <a:spcPts val="0"/>
              </a:spcAft>
              <a:buClrTx/>
              <a:buSzTx/>
              <a:buFontTx/>
              <a:buNone/>
              <a:tabLst/>
              <a:defRPr/>
            </a:pPr>
            <a:r>
              <a:rPr lang="en-US" sz="4800" b="0" i="0" cap="none" spc="-133" baseline="0" dirty="0">
                <a:ln>
                  <a:noFill/>
                </a:ln>
                <a:solidFill>
                  <a:srgbClr val="006880"/>
                </a:solidFill>
                <a:latin typeface="FoundrySterling-Bold"/>
                <a:cs typeface="FoundrySterling-Bold"/>
              </a:rPr>
              <a:t>2 Line Header Level1</a:t>
            </a:r>
            <a:br>
              <a:rPr lang="en-US" sz="4800" b="0" i="0" cap="none" spc="-133" baseline="0" dirty="0">
                <a:ln>
                  <a:noFill/>
                </a:ln>
                <a:solidFill>
                  <a:srgbClr val="006880"/>
                </a:solidFill>
                <a:latin typeface="FoundrySterling-Bold"/>
                <a:cs typeface="FoundrySterling-Bold"/>
              </a:rPr>
            </a:br>
            <a:r>
              <a:rPr lang="en-US" sz="4800" b="0" i="0" cap="none" spc="-133" baseline="0" dirty="0">
                <a:ln>
                  <a:noFill/>
                </a:ln>
                <a:solidFill>
                  <a:srgbClr val="006880"/>
                </a:solidFill>
                <a:latin typeface="FoundrySterling-Bold"/>
                <a:cs typeface="FoundrySterling-Bold"/>
              </a:rPr>
              <a:t>Sentence Case</a:t>
            </a:r>
          </a:p>
        </p:txBody>
      </p:sp>
      <p:sp>
        <p:nvSpPr>
          <p:cNvPr id="10" name="Text Placeholder 9"/>
          <p:cNvSpPr>
            <a:spLocks noGrp="1"/>
          </p:cNvSpPr>
          <p:nvPr>
            <p:ph type="body" sz="quarter" idx="13"/>
          </p:nvPr>
        </p:nvSpPr>
        <p:spPr>
          <a:xfrm>
            <a:off x="905933" y="2404534"/>
            <a:ext cx="10420351" cy="550333"/>
          </a:xfrm>
        </p:spPr>
        <p:txBody>
          <a:bodyPr/>
          <a:lstStyle>
            <a:lvl1pPr marL="0" indent="0">
              <a:buNone/>
              <a:defRPr sz="2667" b="0" i="0">
                <a:latin typeface="+mj-lt"/>
                <a:cs typeface="FoundrySterling-Demi"/>
              </a:defRPr>
            </a:lvl1pPr>
            <a:lvl4pPr marL="0" indent="0" algn="l">
              <a:buNone/>
              <a:defRPr sz="2667" b="0" i="0" baseline="0">
                <a:latin typeface="FoundrySterling-Book"/>
                <a:cs typeface="FoundrySterling-Book"/>
              </a:defRPr>
            </a:lvl4pPr>
            <a:lvl5pPr marL="0" indent="0" algn="l">
              <a:buNone/>
              <a:defRPr b="0" i="0">
                <a:latin typeface="FoundrySterling-Book"/>
                <a:cs typeface="FoundrySterling-Book"/>
              </a:defRPr>
            </a:lvl5pPr>
          </a:lstStyle>
          <a:p>
            <a:pPr lvl="0"/>
            <a:r>
              <a:rPr lang="en-GB" dirty="0"/>
              <a:t>Click to edit Master text styles</a:t>
            </a:r>
          </a:p>
        </p:txBody>
      </p:sp>
      <p:cxnSp>
        <p:nvCxnSpPr>
          <p:cNvPr id="11" name="Straight Connector 10"/>
          <p:cNvCxnSpPr/>
          <p:nvPr userDrawn="1"/>
        </p:nvCxnSpPr>
        <p:spPr>
          <a:xfrm>
            <a:off x="897467" y="2167467"/>
            <a:ext cx="10428816" cy="0"/>
          </a:xfrm>
          <a:prstGeom prst="line">
            <a:avLst/>
          </a:prstGeom>
          <a:ln w="12700">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15" name="Text Placeholder 14"/>
          <p:cNvSpPr>
            <a:spLocks noGrp="1"/>
          </p:cNvSpPr>
          <p:nvPr>
            <p:ph type="body" sz="quarter" idx="15" hasCustomPrompt="1"/>
          </p:nvPr>
        </p:nvSpPr>
        <p:spPr>
          <a:xfrm>
            <a:off x="905934" y="2963334"/>
            <a:ext cx="10420351" cy="1693333"/>
          </a:xfrm>
        </p:spPr>
        <p:txBody>
          <a:bodyPr>
            <a:noAutofit/>
          </a:bodyPr>
          <a:lstStyle>
            <a:lvl1pPr marL="0" indent="0">
              <a:buNone/>
              <a:defRPr sz="2400" b="0" i="0" baseline="0">
                <a:latin typeface="+mj-lt"/>
                <a:cs typeface="FoundrySterling-Book"/>
              </a:defRPr>
            </a:lvl1pPr>
            <a:lvl2pPr marL="609585" indent="0">
              <a:buNone/>
              <a:defRPr sz="2400" b="0" i="0">
                <a:latin typeface="FoundrySterling-Book"/>
                <a:cs typeface="FoundrySterling-Book"/>
              </a:defRPr>
            </a:lvl2pPr>
            <a:lvl3pPr marL="1219170" indent="0">
              <a:buNone/>
              <a:defRPr sz="2400" b="0" i="0">
                <a:latin typeface="FoundrySterling-Book"/>
                <a:cs typeface="FoundrySterling-Book"/>
              </a:defRPr>
            </a:lvl3pPr>
            <a:lvl4pPr marL="1828754" indent="0">
              <a:buNone/>
              <a:defRPr sz="2400" b="0" i="0">
                <a:latin typeface="FoundrySterling-Book"/>
                <a:cs typeface="FoundrySterling-Book"/>
              </a:defRPr>
            </a:lvl4pPr>
            <a:lvl5pPr marL="2438339" indent="0">
              <a:buNone/>
              <a:defRPr sz="2400" b="0" i="0">
                <a:latin typeface="FoundrySterling-Book"/>
                <a:cs typeface="FoundrySterling-Book"/>
              </a:defRPr>
            </a:lvl5pPr>
          </a:lstStyle>
          <a:p>
            <a:pPr lvl="0"/>
            <a:r>
              <a:rPr lang="en-GB" dirty="0"/>
              <a:t>Body copy FS Book 18pt. </a:t>
            </a:r>
            <a:r>
              <a:rPr lang="en-US" sz="2400" b="0" i="0" cap="none" spc="0" dirty="0" err="1">
                <a:solidFill>
                  <a:schemeClr val="tx1"/>
                </a:solidFill>
                <a:latin typeface="FoundrySterling-Book"/>
                <a:cs typeface="FoundrySterling-Book"/>
              </a:rPr>
              <a:t>Expe</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eum</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inum</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eaqui</a:t>
            </a:r>
            <a:r>
              <a:rPr lang="en-US" sz="2400" b="0" i="0" cap="none" spc="0" dirty="0">
                <a:solidFill>
                  <a:schemeClr val="tx1"/>
                </a:solidFill>
                <a:latin typeface="FoundrySterling-Book"/>
                <a:cs typeface="FoundrySterling-Book"/>
              </a:rPr>
              <a:t> od quid et </a:t>
            </a:r>
            <a:r>
              <a:rPr lang="en-US" sz="2400" b="0" i="0" cap="none" spc="0" dirty="0" err="1">
                <a:solidFill>
                  <a:schemeClr val="tx1"/>
                </a:solidFill>
                <a:latin typeface="FoundrySterling-Book"/>
                <a:cs typeface="FoundrySterling-Book"/>
              </a:rPr>
              <a:t>quat</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esequi</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oditis</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serionsed</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quis</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aut</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faciasit</a:t>
            </a:r>
            <a:r>
              <a:rPr lang="en-US" sz="2400" b="0" i="0" cap="none" spc="0" dirty="0">
                <a:solidFill>
                  <a:schemeClr val="tx1"/>
                </a:solidFill>
                <a:latin typeface="FoundrySterling-Book"/>
                <a:cs typeface="FoundrySterling-Book"/>
              </a:rPr>
              <a:t> mi, cone </a:t>
            </a:r>
            <a:r>
              <a:rPr lang="en-US" sz="2400" b="0" i="0" cap="none" spc="0" dirty="0" err="1">
                <a:solidFill>
                  <a:schemeClr val="tx1"/>
                </a:solidFill>
                <a:latin typeface="FoundrySterling-Book"/>
                <a:cs typeface="FoundrySterling-Book"/>
              </a:rPr>
              <a:t>rerferum</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eatiisiti</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nonserum</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que</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voluptas</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aut</a:t>
            </a:r>
            <a:r>
              <a:rPr lang="en-US" sz="2400" b="0" i="0" cap="none" spc="0" dirty="0">
                <a:solidFill>
                  <a:schemeClr val="tx1"/>
                </a:solidFill>
                <a:latin typeface="FoundrySterling-Book"/>
                <a:cs typeface="FoundrySterling-Book"/>
              </a:rPr>
              <a:t> et </a:t>
            </a:r>
            <a:r>
              <a:rPr lang="en-US" sz="2400" b="0" i="0" cap="none" spc="0" dirty="0" err="1">
                <a:solidFill>
                  <a:schemeClr val="tx1"/>
                </a:solidFill>
                <a:latin typeface="FoundrySterling-Book"/>
                <a:cs typeface="FoundrySterling-Book"/>
              </a:rPr>
              <a:t>harciat</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inventium</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fuga</a:t>
            </a:r>
            <a:r>
              <a:rPr lang="en-US" sz="2400" b="0" i="0" cap="none" spc="0" dirty="0">
                <a:solidFill>
                  <a:schemeClr val="tx1"/>
                </a:solidFill>
                <a:latin typeface="FoundrySterling-Book"/>
                <a:cs typeface="FoundrySterling-Book"/>
              </a:rPr>
              <a:t>.</a:t>
            </a:r>
            <a:endParaRPr lang="en-US" dirty="0"/>
          </a:p>
        </p:txBody>
      </p:sp>
      <p:grpSp>
        <p:nvGrpSpPr>
          <p:cNvPr id="5" name="Group 4">
            <a:extLst>
              <a:ext uri="{FF2B5EF4-FFF2-40B4-BE49-F238E27FC236}">
                <a16:creationId xmlns:a16="http://schemas.microsoft.com/office/drawing/2014/main" id="{3279498F-25B1-C695-4367-8D1B0CDC3E55}"/>
              </a:ext>
            </a:extLst>
          </p:cNvPr>
          <p:cNvGrpSpPr/>
          <p:nvPr userDrawn="1"/>
        </p:nvGrpSpPr>
        <p:grpSpPr>
          <a:xfrm rot="10800000">
            <a:off x="-812799" y="-261308"/>
            <a:ext cx="2025492" cy="1748267"/>
            <a:chOff x="8310634" y="3995019"/>
            <a:chExt cx="1355694" cy="1255286"/>
          </a:xfrm>
          <a:solidFill>
            <a:srgbClr val="B3F1FF">
              <a:alpha val="69804"/>
            </a:srgbClr>
          </a:solidFill>
        </p:grpSpPr>
        <p:sp>
          <p:nvSpPr>
            <p:cNvPr id="6" name="Hexagon 5">
              <a:extLst>
                <a:ext uri="{FF2B5EF4-FFF2-40B4-BE49-F238E27FC236}">
                  <a16:creationId xmlns:a16="http://schemas.microsoft.com/office/drawing/2014/main" id="{FCB4934A-3147-CCFD-21F9-11F6AD695FD1}"/>
                </a:ext>
              </a:extLst>
            </p:cNvPr>
            <p:cNvSpPr>
              <a:spLocks noChangeAspect="1"/>
            </p:cNvSpPr>
            <p:nvPr userDrawn="1"/>
          </p:nvSpPr>
          <p:spPr>
            <a:xfrm rot="5400000">
              <a:off x="8572407" y="4042329"/>
              <a:ext cx="1141232" cy="1046611"/>
            </a:xfrm>
            <a:prstGeom prst="hexagon">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9" name="Hexagon 8">
              <a:extLst>
                <a:ext uri="{FF2B5EF4-FFF2-40B4-BE49-F238E27FC236}">
                  <a16:creationId xmlns:a16="http://schemas.microsoft.com/office/drawing/2014/main" id="{41F2009A-B623-6243-AB92-E99D47705EDB}"/>
                </a:ext>
              </a:extLst>
            </p:cNvPr>
            <p:cNvSpPr>
              <a:spLocks noChangeAspect="1"/>
            </p:cNvSpPr>
            <p:nvPr userDrawn="1"/>
          </p:nvSpPr>
          <p:spPr>
            <a:xfrm rot="5400000">
              <a:off x="8282691" y="4604195"/>
              <a:ext cx="674053" cy="618167"/>
            </a:xfrm>
            <a:prstGeom prst="hexagon">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grpSp>
    </p:spTree>
    <p:extLst>
      <p:ext uri="{BB962C8B-B14F-4D97-AF65-F5344CB8AC3E}">
        <p14:creationId xmlns:p14="http://schemas.microsoft.com/office/powerpoint/2010/main" val="395038372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5476BB3-9F1E-58C7-DEAB-EB787A4BE77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F1BC0E6-56EB-156B-5446-0C044E3AE08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F15F7B79-0B4A-1042-F2EE-3D855858B4B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D997BD9-7EB2-4598-9E97-A86A7A5B1898}" type="datetimeFigureOut">
              <a:rPr lang="en-GB" smtClean="0"/>
              <a:t>15/05/2026</a:t>
            </a:fld>
            <a:endParaRPr lang="en-GB"/>
          </a:p>
        </p:txBody>
      </p:sp>
      <p:sp>
        <p:nvSpPr>
          <p:cNvPr id="5" name="Footer Placeholder 4">
            <a:extLst>
              <a:ext uri="{FF2B5EF4-FFF2-40B4-BE49-F238E27FC236}">
                <a16:creationId xmlns:a16="http://schemas.microsoft.com/office/drawing/2014/main" id="{36029ECB-7FAB-0AA3-3216-43D38B5BC5F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52C88E98-7DA6-3370-F7EB-8468A2F2350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7FCE2C7-1A20-4418-BC0B-4ECDC8BF1E7B}" type="slidenum">
              <a:rPr lang="en-GB" smtClean="0"/>
              <a:t>‹#›</a:t>
            </a:fld>
            <a:endParaRPr lang="en-GB"/>
          </a:p>
        </p:txBody>
      </p:sp>
      <p:pic>
        <p:nvPicPr>
          <p:cNvPr id="8" name="Picture 7" descr="\\PLP-SRV01\Users drive\Branding and Stationery\Logos\Raw Logos\Jpegs_for PLP inhouse use\PLP_Logo_Horizontal_Col_CM copy.jpg">
            <a:extLst>
              <a:ext uri="{FF2B5EF4-FFF2-40B4-BE49-F238E27FC236}">
                <a16:creationId xmlns:a16="http://schemas.microsoft.com/office/drawing/2014/main" id="{899811B9-C71E-EFE2-CB1E-E86B7CDBD47D}"/>
              </a:ext>
            </a:extLst>
          </p:cNvPr>
          <p:cNvPicPr>
            <a:picLocks noChangeAspect="1" noChangeArrowheads="1"/>
          </p:cNvPicPr>
          <p:nvPr userDrawn="1"/>
        </p:nvPicPr>
        <p:blipFill rotWithShape="1">
          <a:blip r:embed="rId7">
            <a:extLst>
              <a:ext uri="{28A0092B-C50C-407E-A947-70E740481C1C}">
                <a14:useLocalDpi xmlns:a14="http://schemas.microsoft.com/office/drawing/2010/main" val="0"/>
              </a:ext>
            </a:extLst>
          </a:blip>
          <a:srcRect l="11850" t="17529" r="12565" b="17294"/>
          <a:stretch/>
        </p:blipFill>
        <p:spPr bwMode="auto">
          <a:xfrm>
            <a:off x="9265918" y="136526"/>
            <a:ext cx="2743201" cy="671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941804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lgn="l" defTabSz="914400" rtl="0" eaLnBrk="1" latinLnBrk="0" hangingPunct="1">
        <a:lnSpc>
          <a:spcPct val="90000"/>
        </a:lnSpc>
        <a:spcBef>
          <a:spcPct val="0"/>
        </a:spcBef>
        <a:buNone/>
        <a:defRPr sz="4400" b="1" kern="1200">
          <a:solidFill>
            <a:schemeClr val="tx1"/>
          </a:solidFill>
          <a:latin typeface="Foundry Sterling Book" panose="02000503040000020004"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oundry Sterling Book" panose="0200050304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oundry Sterling Book" panose="0200050304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oundry Sterling Book" panose="0200050304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Foundry Sterling Book" panose="0200050304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Foundry Sterling Book" panose="0200050304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A448685-6E9E-7D1F-E215-367753DB7C68}"/>
              </a:ext>
            </a:extLst>
          </p:cNvPr>
          <p:cNvSpPr>
            <a:spLocks noGrp="1"/>
          </p:cNvSpPr>
          <p:nvPr>
            <p:ph type="title"/>
          </p:nvPr>
        </p:nvSpPr>
        <p:spPr/>
        <p:txBody>
          <a:bodyPr>
            <a:normAutofit/>
          </a:bodyPr>
          <a:lstStyle/>
          <a:p>
            <a:r>
              <a:rPr lang="en-GB" dirty="0"/>
              <a:t>CCOs and 3</a:t>
            </a:r>
            <a:r>
              <a:rPr lang="en-GB" baseline="30000" dirty="0"/>
              <a:t>rd</a:t>
            </a:r>
            <a:r>
              <a:rPr lang="en-GB" dirty="0"/>
              <a:t> party interventions</a:t>
            </a:r>
          </a:p>
        </p:txBody>
      </p:sp>
      <p:sp>
        <p:nvSpPr>
          <p:cNvPr id="5" name="Text Placeholder 4">
            <a:extLst>
              <a:ext uri="{FF2B5EF4-FFF2-40B4-BE49-F238E27FC236}">
                <a16:creationId xmlns:a16="http://schemas.microsoft.com/office/drawing/2014/main" id="{C1BF01B1-B6FF-78AA-BAA2-12FBC27612E8}"/>
              </a:ext>
            </a:extLst>
          </p:cNvPr>
          <p:cNvSpPr>
            <a:spLocks noGrp="1"/>
          </p:cNvSpPr>
          <p:nvPr>
            <p:ph type="body" idx="1"/>
          </p:nvPr>
        </p:nvSpPr>
        <p:spPr/>
        <p:txBody>
          <a:bodyPr/>
          <a:lstStyle/>
          <a:p>
            <a:pPr marL="457200" indent="-457200">
              <a:buFont typeface="Arial" panose="020B0604020202020204" pitchFamily="34" charset="0"/>
              <a:buChar char="•"/>
            </a:pPr>
            <a:r>
              <a:rPr lang="en-US" dirty="0"/>
              <a:t>Alex Fawke, Linklaters</a:t>
            </a:r>
          </a:p>
          <a:p>
            <a:pPr marL="457200" indent="-457200">
              <a:buFont typeface="Arial" panose="020B0604020202020204" pitchFamily="34" charset="0"/>
              <a:buChar char="•"/>
            </a:pPr>
            <a:r>
              <a:rPr lang="en-US" dirty="0"/>
              <a:t>Tom Lowenthal, Blackstone Chambers</a:t>
            </a:r>
            <a:endParaRPr lang="en-GB" dirty="0"/>
          </a:p>
        </p:txBody>
      </p:sp>
    </p:spTree>
    <p:extLst>
      <p:ext uri="{BB962C8B-B14F-4D97-AF65-F5344CB8AC3E}">
        <p14:creationId xmlns:p14="http://schemas.microsoft.com/office/powerpoint/2010/main" val="18671714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B3EC4A-338D-5A58-6EBC-F5031E404AA5}"/>
              </a:ext>
            </a:extLst>
          </p:cNvPr>
          <p:cNvSpPr>
            <a:spLocks noGrp="1"/>
          </p:cNvSpPr>
          <p:nvPr>
            <p:ph type="title"/>
          </p:nvPr>
        </p:nvSpPr>
        <p:spPr/>
        <p:txBody>
          <a:bodyPr/>
          <a:lstStyle/>
          <a:p>
            <a:r>
              <a:rPr lang="en-GB" dirty="0"/>
              <a:t>Applications for CCOs</a:t>
            </a:r>
          </a:p>
        </p:txBody>
      </p:sp>
      <p:sp>
        <p:nvSpPr>
          <p:cNvPr id="3" name="Content Placeholder 2">
            <a:extLst>
              <a:ext uri="{FF2B5EF4-FFF2-40B4-BE49-F238E27FC236}">
                <a16:creationId xmlns:a16="http://schemas.microsoft.com/office/drawing/2014/main" id="{4056A3B0-A42E-8919-695B-F7B659933F2E}"/>
              </a:ext>
            </a:extLst>
          </p:cNvPr>
          <p:cNvSpPr>
            <a:spLocks noGrp="1"/>
          </p:cNvSpPr>
          <p:nvPr>
            <p:ph idx="1"/>
          </p:nvPr>
        </p:nvSpPr>
        <p:spPr/>
        <p:txBody>
          <a:bodyPr>
            <a:normAutofit/>
          </a:bodyPr>
          <a:lstStyle/>
          <a:p>
            <a:r>
              <a:rPr lang="en-GB" dirty="0"/>
              <a:t>In general, applications should be made at the time of issue – in the claim form or statement of facts and grounds. </a:t>
            </a:r>
          </a:p>
          <a:p>
            <a:r>
              <a:rPr lang="en-GB" dirty="0"/>
              <a:t>The defendant, if it intends to resist the CCO, should set out why in the acknowledgment of service. </a:t>
            </a:r>
          </a:p>
          <a:p>
            <a:r>
              <a:rPr lang="en-GB" dirty="0"/>
              <a:t>If there is a change of circumstances which means that the need for the CCO only becomes apparent after issue, the application must be made as soon as it becomes clear it is required; by application on notice in accordance with CPR Part 23.</a:t>
            </a:r>
          </a:p>
        </p:txBody>
      </p:sp>
    </p:spTree>
    <p:extLst>
      <p:ext uri="{BB962C8B-B14F-4D97-AF65-F5344CB8AC3E}">
        <p14:creationId xmlns:p14="http://schemas.microsoft.com/office/powerpoint/2010/main" val="36882129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1B678F-00B9-D8C9-C44B-FA0764A3C0FA}"/>
              </a:ext>
            </a:extLst>
          </p:cNvPr>
          <p:cNvSpPr>
            <a:spLocks noGrp="1"/>
          </p:cNvSpPr>
          <p:nvPr>
            <p:ph type="title"/>
          </p:nvPr>
        </p:nvSpPr>
        <p:spPr/>
        <p:txBody>
          <a:bodyPr/>
          <a:lstStyle/>
          <a:p>
            <a:r>
              <a:rPr lang="en-GB" dirty="0"/>
              <a:t>Applications for CCOs</a:t>
            </a:r>
          </a:p>
        </p:txBody>
      </p:sp>
      <p:sp>
        <p:nvSpPr>
          <p:cNvPr id="3" name="Content Placeholder 2">
            <a:extLst>
              <a:ext uri="{FF2B5EF4-FFF2-40B4-BE49-F238E27FC236}">
                <a16:creationId xmlns:a16="http://schemas.microsoft.com/office/drawing/2014/main" id="{CD9C814C-1E8E-E080-7E00-EAAC7DD5CADB}"/>
              </a:ext>
            </a:extLst>
          </p:cNvPr>
          <p:cNvSpPr>
            <a:spLocks noGrp="1"/>
          </p:cNvSpPr>
          <p:nvPr>
            <p:ph idx="1"/>
          </p:nvPr>
        </p:nvSpPr>
        <p:spPr/>
        <p:txBody>
          <a:bodyPr/>
          <a:lstStyle/>
          <a:p>
            <a:r>
              <a:rPr lang="en-GB" dirty="0"/>
              <a:t>Evidence in support should set out:</a:t>
            </a:r>
          </a:p>
          <a:p>
            <a:pPr lvl="1"/>
            <a:r>
              <a:rPr lang="en-GB" dirty="0"/>
              <a:t>Why CCO should be made,</a:t>
            </a:r>
          </a:p>
          <a:p>
            <a:pPr lvl="1"/>
            <a:r>
              <a:rPr lang="en-GB" dirty="0"/>
              <a:t>Summary of the applicant’s financial resources,</a:t>
            </a:r>
          </a:p>
          <a:p>
            <a:pPr lvl="1"/>
            <a:r>
              <a:rPr lang="en-GB" dirty="0"/>
              <a:t>The costs (and disbursements) which the applicant considers the parties are likely to incur in the future conduct of the proceedings, and </a:t>
            </a:r>
          </a:p>
          <a:p>
            <a:pPr lvl="1"/>
            <a:r>
              <a:rPr lang="en-GB" dirty="0"/>
              <a:t>If the applicant is a body corporate, whether it is able to demonstrate that it is likely to have financial resources available to meet liabilities arising in connection with the proceedings. </a:t>
            </a:r>
          </a:p>
        </p:txBody>
      </p:sp>
    </p:spTree>
    <p:extLst>
      <p:ext uri="{BB962C8B-B14F-4D97-AF65-F5344CB8AC3E}">
        <p14:creationId xmlns:p14="http://schemas.microsoft.com/office/powerpoint/2010/main" val="28155002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60C3E8-3DE0-F552-5D4E-5FB28ED5D005}"/>
              </a:ext>
            </a:extLst>
          </p:cNvPr>
          <p:cNvSpPr>
            <a:spLocks noGrp="1"/>
          </p:cNvSpPr>
          <p:nvPr>
            <p:ph type="title"/>
          </p:nvPr>
        </p:nvSpPr>
        <p:spPr/>
        <p:txBody>
          <a:bodyPr/>
          <a:lstStyle/>
          <a:p>
            <a:r>
              <a:rPr lang="en-US" dirty="0"/>
              <a:t>Applications for CCOs – </a:t>
            </a:r>
            <a:br>
              <a:rPr lang="en-US" dirty="0"/>
            </a:br>
            <a:r>
              <a:rPr lang="en-US" dirty="0"/>
              <a:t>Body corporates</a:t>
            </a:r>
            <a:endParaRPr lang="en-GB" dirty="0"/>
          </a:p>
        </p:txBody>
      </p:sp>
      <p:sp>
        <p:nvSpPr>
          <p:cNvPr id="3" name="Content Placeholder 2">
            <a:extLst>
              <a:ext uri="{FF2B5EF4-FFF2-40B4-BE49-F238E27FC236}">
                <a16:creationId xmlns:a16="http://schemas.microsoft.com/office/drawing/2014/main" id="{07D68831-B387-1807-3C07-3AB1D04FB0BA}"/>
              </a:ext>
            </a:extLst>
          </p:cNvPr>
          <p:cNvSpPr>
            <a:spLocks noGrp="1"/>
          </p:cNvSpPr>
          <p:nvPr>
            <p:ph idx="1"/>
          </p:nvPr>
        </p:nvSpPr>
        <p:spPr/>
        <p:txBody>
          <a:bodyPr>
            <a:normAutofit/>
          </a:bodyPr>
          <a:lstStyle/>
          <a:p>
            <a:r>
              <a:rPr lang="en-US" dirty="0"/>
              <a:t>Body corporates may be required to give further information about their members and their ability to provide financial support.</a:t>
            </a:r>
          </a:p>
          <a:p>
            <a:r>
              <a:rPr lang="en-GB" dirty="0"/>
              <a:t>CPR r. 46.18 provides: </a:t>
            </a:r>
          </a:p>
          <a:p>
            <a:pPr marL="457200" lvl="1" indent="0">
              <a:buNone/>
            </a:pPr>
            <a:r>
              <a:rPr lang="en-GB" i="1" dirty="0"/>
              <a:t>“If the applicant is a body corporate, and the evidence … sets out that it is unable to demonstrate that it is likely to have financial resources available to meet liabilities arising in connection with the proceedings, the court must consider </a:t>
            </a:r>
            <a:r>
              <a:rPr lang="en-GB" i="1" u="sng" dirty="0"/>
              <a:t>giving directions for the provision of information about the applicant’s members and their ability to provide financial support</a:t>
            </a:r>
            <a:r>
              <a:rPr lang="en-GB" i="1" dirty="0"/>
              <a:t> for the purposes of the proceedings.”</a:t>
            </a:r>
          </a:p>
        </p:txBody>
      </p:sp>
    </p:spTree>
    <p:extLst>
      <p:ext uri="{BB962C8B-B14F-4D97-AF65-F5344CB8AC3E}">
        <p14:creationId xmlns:p14="http://schemas.microsoft.com/office/powerpoint/2010/main" val="3935960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794D77-4DFC-079F-3A54-03481F0FEBF3}"/>
              </a:ext>
            </a:extLst>
          </p:cNvPr>
          <p:cNvSpPr>
            <a:spLocks noGrp="1"/>
          </p:cNvSpPr>
          <p:nvPr>
            <p:ph type="title"/>
          </p:nvPr>
        </p:nvSpPr>
        <p:spPr/>
        <p:txBody>
          <a:bodyPr/>
          <a:lstStyle/>
          <a:p>
            <a:r>
              <a:rPr lang="en-GB" dirty="0"/>
              <a:t>Preparing evidence in support</a:t>
            </a:r>
          </a:p>
        </p:txBody>
      </p:sp>
      <p:sp>
        <p:nvSpPr>
          <p:cNvPr id="3" name="Content Placeholder 2">
            <a:extLst>
              <a:ext uri="{FF2B5EF4-FFF2-40B4-BE49-F238E27FC236}">
                <a16:creationId xmlns:a16="http://schemas.microsoft.com/office/drawing/2014/main" id="{ED054C51-E78B-9CD3-0DCF-4E7FD8D72A53}"/>
              </a:ext>
            </a:extLst>
          </p:cNvPr>
          <p:cNvSpPr>
            <a:spLocks noGrp="1"/>
          </p:cNvSpPr>
          <p:nvPr>
            <p:ph idx="1"/>
          </p:nvPr>
        </p:nvSpPr>
        <p:spPr/>
        <p:txBody>
          <a:bodyPr/>
          <a:lstStyle/>
          <a:p>
            <a:r>
              <a:rPr lang="en-US" dirty="0"/>
              <a:t>Explain the public interest in the proceedings, by reference to the statutory requirements and mandatory considerations. </a:t>
            </a:r>
          </a:p>
          <a:p>
            <a:r>
              <a:rPr lang="en-US" dirty="0"/>
              <a:t>Be open about your financial position. Take a realistic view of how much money </a:t>
            </a:r>
            <a:r>
              <a:rPr lang="en-US" b="1" dirty="0"/>
              <a:t>you</a:t>
            </a:r>
            <a:r>
              <a:rPr lang="en-US" dirty="0"/>
              <a:t> can afford to risk on the litigation – and also what </a:t>
            </a:r>
            <a:r>
              <a:rPr lang="en-US" b="1" dirty="0"/>
              <a:t>potential</a:t>
            </a:r>
            <a:r>
              <a:rPr lang="en-US" dirty="0"/>
              <a:t> financial support is available (consider crowdfunding).</a:t>
            </a:r>
          </a:p>
          <a:p>
            <a:r>
              <a:rPr lang="en-US" dirty="0"/>
              <a:t>Explain that the litigation will cease if a CCO is not granted, by reference to your financial position.</a:t>
            </a:r>
          </a:p>
        </p:txBody>
      </p:sp>
    </p:spTree>
    <p:extLst>
      <p:ext uri="{BB962C8B-B14F-4D97-AF65-F5344CB8AC3E}">
        <p14:creationId xmlns:p14="http://schemas.microsoft.com/office/powerpoint/2010/main" val="40693704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36AB62-666E-7304-ACE3-7D112736F485}"/>
              </a:ext>
            </a:extLst>
          </p:cNvPr>
          <p:cNvSpPr>
            <a:spLocks noGrp="1"/>
          </p:cNvSpPr>
          <p:nvPr>
            <p:ph type="title"/>
          </p:nvPr>
        </p:nvSpPr>
        <p:spPr/>
        <p:txBody>
          <a:bodyPr/>
          <a:lstStyle/>
          <a:p>
            <a:r>
              <a:rPr lang="en-GB" dirty="0"/>
              <a:t>What are third party interventions?</a:t>
            </a:r>
          </a:p>
        </p:txBody>
      </p:sp>
      <p:sp>
        <p:nvSpPr>
          <p:cNvPr id="3" name="Content Placeholder 2">
            <a:extLst>
              <a:ext uri="{FF2B5EF4-FFF2-40B4-BE49-F238E27FC236}">
                <a16:creationId xmlns:a16="http://schemas.microsoft.com/office/drawing/2014/main" id="{778E590B-115F-1EC0-10F8-31E27B372810}"/>
              </a:ext>
            </a:extLst>
          </p:cNvPr>
          <p:cNvSpPr>
            <a:spLocks noGrp="1"/>
          </p:cNvSpPr>
          <p:nvPr>
            <p:ph idx="1"/>
          </p:nvPr>
        </p:nvSpPr>
        <p:spPr/>
        <p:txBody>
          <a:bodyPr/>
          <a:lstStyle/>
          <a:p>
            <a:r>
              <a:rPr lang="en-GB" dirty="0"/>
              <a:t>A method by which an organisation not otherwise involved in the litigation may submit specialist information or expertise to the court assist the judge in making their decision.</a:t>
            </a:r>
          </a:p>
          <a:p>
            <a:r>
              <a:rPr lang="en-GB" dirty="0"/>
              <a:t>Distinct from an organisation becoming involved in the litigation as an interested party.</a:t>
            </a:r>
          </a:p>
          <a:p>
            <a:pPr marL="0" indent="0">
              <a:buNone/>
            </a:pPr>
            <a:r>
              <a:rPr lang="en-GB" dirty="0"/>
              <a:t> </a:t>
            </a:r>
          </a:p>
        </p:txBody>
      </p:sp>
    </p:spTree>
    <p:extLst>
      <p:ext uri="{BB962C8B-B14F-4D97-AF65-F5344CB8AC3E}">
        <p14:creationId xmlns:p14="http://schemas.microsoft.com/office/powerpoint/2010/main" val="5122171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1B2D24-8F6A-9577-61C7-C25AF7333C40}"/>
              </a:ext>
            </a:extLst>
          </p:cNvPr>
          <p:cNvSpPr>
            <a:spLocks noGrp="1"/>
          </p:cNvSpPr>
          <p:nvPr>
            <p:ph type="title"/>
          </p:nvPr>
        </p:nvSpPr>
        <p:spPr/>
        <p:txBody>
          <a:bodyPr/>
          <a:lstStyle/>
          <a:p>
            <a:r>
              <a:rPr lang="en-US" dirty="0"/>
              <a:t>Adding value – </a:t>
            </a:r>
            <a:br>
              <a:rPr lang="en-US" dirty="0"/>
            </a:br>
            <a:r>
              <a:rPr lang="en-US" dirty="0"/>
              <a:t>Beware the warning of Lord Hoffman </a:t>
            </a:r>
            <a:endParaRPr lang="en-GB" dirty="0"/>
          </a:p>
        </p:txBody>
      </p:sp>
      <p:sp>
        <p:nvSpPr>
          <p:cNvPr id="3" name="Content Placeholder 2">
            <a:extLst>
              <a:ext uri="{FF2B5EF4-FFF2-40B4-BE49-F238E27FC236}">
                <a16:creationId xmlns:a16="http://schemas.microsoft.com/office/drawing/2014/main" id="{70E14357-E194-3E65-A696-86F339870D16}"/>
              </a:ext>
            </a:extLst>
          </p:cNvPr>
          <p:cNvSpPr>
            <a:spLocks noGrp="1"/>
          </p:cNvSpPr>
          <p:nvPr>
            <p:ph idx="1"/>
          </p:nvPr>
        </p:nvSpPr>
        <p:spPr/>
        <p:txBody>
          <a:bodyPr/>
          <a:lstStyle/>
          <a:p>
            <a:pPr marL="0" indent="0">
              <a:buNone/>
            </a:pPr>
            <a:r>
              <a:rPr lang="en-US" dirty="0"/>
              <a:t>In Re E:</a:t>
            </a:r>
          </a:p>
          <a:p>
            <a:pPr marL="0" indent="0">
              <a:buNone/>
            </a:pPr>
            <a:r>
              <a:rPr lang="en-US" i="1" dirty="0"/>
              <a:t>“An intervention is however of no assistance if it merely repeats points which the appellant or respondent has already made. An intervener will have had sight of their printed cases and, if it has nothing to add, should not add anything. It is not the role of an intervener to be an additional counsel for one of the parties.”</a:t>
            </a:r>
          </a:p>
          <a:p>
            <a:pPr marL="0" indent="0">
              <a:buNone/>
            </a:pPr>
            <a:endParaRPr lang="en-US" dirty="0"/>
          </a:p>
          <a:p>
            <a:pPr marL="0" indent="0">
              <a:buNone/>
            </a:pPr>
            <a:endParaRPr lang="en-GB" dirty="0"/>
          </a:p>
        </p:txBody>
      </p:sp>
    </p:spTree>
    <p:extLst>
      <p:ext uri="{BB962C8B-B14F-4D97-AF65-F5344CB8AC3E}">
        <p14:creationId xmlns:p14="http://schemas.microsoft.com/office/powerpoint/2010/main" val="141818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45AFD1-57E6-A244-8F1D-2F8B0BB6CBB6}"/>
              </a:ext>
            </a:extLst>
          </p:cNvPr>
          <p:cNvSpPr>
            <a:spLocks noGrp="1"/>
          </p:cNvSpPr>
          <p:nvPr>
            <p:ph type="title"/>
          </p:nvPr>
        </p:nvSpPr>
        <p:spPr/>
        <p:txBody>
          <a:bodyPr/>
          <a:lstStyle/>
          <a:p>
            <a:r>
              <a:rPr lang="en-GB" dirty="0"/>
              <a:t>Who can intervene?</a:t>
            </a:r>
          </a:p>
        </p:txBody>
      </p:sp>
      <p:sp>
        <p:nvSpPr>
          <p:cNvPr id="3" name="Content Placeholder 2">
            <a:extLst>
              <a:ext uri="{FF2B5EF4-FFF2-40B4-BE49-F238E27FC236}">
                <a16:creationId xmlns:a16="http://schemas.microsoft.com/office/drawing/2014/main" id="{BA88A060-7C12-95C2-16E5-34B8196DD9DD}"/>
              </a:ext>
            </a:extLst>
          </p:cNvPr>
          <p:cNvSpPr>
            <a:spLocks noGrp="1"/>
          </p:cNvSpPr>
          <p:nvPr>
            <p:ph idx="1"/>
          </p:nvPr>
        </p:nvSpPr>
        <p:spPr/>
        <p:txBody>
          <a:bodyPr/>
          <a:lstStyle/>
          <a:p>
            <a:r>
              <a:rPr lang="en-US" dirty="0"/>
              <a:t>CPR 54.17 provides that “</a:t>
            </a:r>
            <a:r>
              <a:rPr lang="en-US" i="1" dirty="0"/>
              <a:t>any person</a:t>
            </a:r>
            <a:r>
              <a:rPr lang="en-US" dirty="0"/>
              <a:t>” may apply for permission to intervene.</a:t>
            </a:r>
          </a:p>
          <a:p>
            <a:r>
              <a:rPr lang="en-US" dirty="0"/>
              <a:t>Interventions usually come from charities and NGOs who represent particular public interest groups e.g. Mind, Medical Justice, the Howard League for Penal Reform, JUSTICE, Liberty, INQUEST.</a:t>
            </a:r>
          </a:p>
          <a:p>
            <a:r>
              <a:rPr lang="en-US" dirty="0"/>
              <a:t>Sometimes Government departments intervene to provide assistance with interpreting legislation and policy.</a:t>
            </a:r>
          </a:p>
          <a:p>
            <a:r>
              <a:rPr lang="en-US" dirty="0"/>
              <a:t>Some interventions are made because the Claimant is unrepresented, but someone needs to make the legal arguments.</a:t>
            </a:r>
          </a:p>
        </p:txBody>
      </p:sp>
    </p:spTree>
    <p:extLst>
      <p:ext uri="{BB962C8B-B14F-4D97-AF65-F5344CB8AC3E}">
        <p14:creationId xmlns:p14="http://schemas.microsoft.com/office/powerpoint/2010/main" val="20289467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3BA448-93F3-9935-EE3A-8BF17AB48572}"/>
              </a:ext>
            </a:extLst>
          </p:cNvPr>
          <p:cNvSpPr>
            <a:spLocks noGrp="1"/>
          </p:cNvSpPr>
          <p:nvPr>
            <p:ph type="title"/>
          </p:nvPr>
        </p:nvSpPr>
        <p:spPr/>
        <p:txBody>
          <a:bodyPr/>
          <a:lstStyle/>
          <a:p>
            <a:r>
              <a:rPr lang="en-GB" dirty="0"/>
              <a:t>Why intervene?</a:t>
            </a:r>
          </a:p>
        </p:txBody>
      </p:sp>
      <p:sp>
        <p:nvSpPr>
          <p:cNvPr id="3" name="Content Placeholder 2">
            <a:extLst>
              <a:ext uri="{FF2B5EF4-FFF2-40B4-BE49-F238E27FC236}">
                <a16:creationId xmlns:a16="http://schemas.microsoft.com/office/drawing/2014/main" id="{3A5B6589-FB56-EE9B-A2B6-EEC29C39FD8C}"/>
              </a:ext>
            </a:extLst>
          </p:cNvPr>
          <p:cNvSpPr>
            <a:spLocks noGrp="1"/>
          </p:cNvSpPr>
          <p:nvPr>
            <p:ph idx="1"/>
          </p:nvPr>
        </p:nvSpPr>
        <p:spPr/>
        <p:txBody>
          <a:bodyPr/>
          <a:lstStyle/>
          <a:p>
            <a:r>
              <a:rPr lang="en-US" dirty="0"/>
              <a:t>You have something unique to contribute e.g. evidence, expertise, policy knowledge or comparative legal knowledge;</a:t>
            </a:r>
          </a:p>
          <a:p>
            <a:r>
              <a:rPr lang="en-US" dirty="0"/>
              <a:t>To raise your </a:t>
            </a:r>
            <a:r>
              <a:rPr lang="en-US" dirty="0" err="1"/>
              <a:t>organisation’s</a:t>
            </a:r>
            <a:r>
              <a:rPr lang="en-US" dirty="0"/>
              <a:t> profile;</a:t>
            </a:r>
          </a:p>
          <a:p>
            <a:r>
              <a:rPr lang="en-US" dirty="0"/>
              <a:t>To further your campaign objectives;</a:t>
            </a:r>
          </a:p>
          <a:p>
            <a:r>
              <a:rPr lang="en-US" dirty="0"/>
              <a:t>To make sure the courts understand the wider impact of their decisions;</a:t>
            </a:r>
          </a:p>
          <a:p>
            <a:r>
              <a:rPr lang="en-US" dirty="0"/>
              <a:t>To raise awareness of issues faced by </a:t>
            </a:r>
            <a:r>
              <a:rPr lang="en-US" dirty="0" err="1"/>
              <a:t>marginalised</a:t>
            </a:r>
            <a:r>
              <a:rPr lang="en-US" dirty="0"/>
              <a:t> groups. </a:t>
            </a:r>
          </a:p>
        </p:txBody>
      </p:sp>
    </p:spTree>
    <p:extLst>
      <p:ext uri="{BB962C8B-B14F-4D97-AF65-F5344CB8AC3E}">
        <p14:creationId xmlns:p14="http://schemas.microsoft.com/office/powerpoint/2010/main" val="26347823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50AC98-3356-44A1-6968-743E757581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900BBE7-C58E-056B-3368-16F91D2026CC}"/>
              </a:ext>
            </a:extLst>
          </p:cNvPr>
          <p:cNvSpPr>
            <a:spLocks noGrp="1"/>
          </p:cNvSpPr>
          <p:nvPr>
            <p:ph type="title"/>
          </p:nvPr>
        </p:nvSpPr>
        <p:spPr/>
        <p:txBody>
          <a:bodyPr/>
          <a:lstStyle/>
          <a:p>
            <a:r>
              <a:rPr lang="en-GB" dirty="0"/>
              <a:t>How to intervene</a:t>
            </a:r>
          </a:p>
        </p:txBody>
      </p:sp>
      <p:sp>
        <p:nvSpPr>
          <p:cNvPr id="3" name="Content Placeholder 2">
            <a:extLst>
              <a:ext uri="{FF2B5EF4-FFF2-40B4-BE49-F238E27FC236}">
                <a16:creationId xmlns:a16="http://schemas.microsoft.com/office/drawing/2014/main" id="{A463C646-26F7-CC7C-C0FE-7165DB81CAA5}"/>
              </a:ext>
            </a:extLst>
          </p:cNvPr>
          <p:cNvSpPr>
            <a:spLocks noGrp="1"/>
          </p:cNvSpPr>
          <p:nvPr>
            <p:ph idx="1"/>
          </p:nvPr>
        </p:nvSpPr>
        <p:spPr>
          <a:xfrm>
            <a:off x="838200" y="1545707"/>
            <a:ext cx="10515600" cy="4351338"/>
          </a:xfrm>
        </p:spPr>
        <p:txBody>
          <a:bodyPr>
            <a:normAutofit lnSpcReduction="10000"/>
          </a:bodyPr>
          <a:lstStyle/>
          <a:p>
            <a:pPr marL="0" indent="0">
              <a:buNone/>
            </a:pPr>
            <a:r>
              <a:rPr lang="en-US" dirty="0"/>
              <a:t>Practice Direction 54A, §13 says:</a:t>
            </a:r>
          </a:p>
          <a:p>
            <a:r>
              <a:rPr lang="en-US" dirty="0"/>
              <a:t>A formal application is required and must be served on all parties;</a:t>
            </a:r>
          </a:p>
          <a:p>
            <a:r>
              <a:rPr lang="en-US" dirty="0"/>
              <a:t>The application must be made promptly;</a:t>
            </a:r>
          </a:p>
          <a:p>
            <a:r>
              <a:rPr lang="en-US" dirty="0"/>
              <a:t>The duty of </a:t>
            </a:r>
            <a:r>
              <a:rPr lang="en-US" dirty="0" err="1"/>
              <a:t>candour</a:t>
            </a:r>
            <a:r>
              <a:rPr lang="en-US" dirty="0"/>
              <a:t> applies;</a:t>
            </a:r>
          </a:p>
          <a:p>
            <a:r>
              <a:rPr lang="en-US" dirty="0"/>
              <a:t>The application must include a summary of any representations the applicant proposes to make;</a:t>
            </a:r>
          </a:p>
          <a:p>
            <a:r>
              <a:rPr lang="en-US" dirty="0"/>
              <a:t>Any evidence the applicant wishes to file and serve must be filed with the application and its relevance explained; and</a:t>
            </a:r>
          </a:p>
          <a:p>
            <a:r>
              <a:rPr lang="en-US" dirty="0"/>
              <a:t>The application may be determined without a hearing if all parties consent.</a:t>
            </a:r>
          </a:p>
        </p:txBody>
      </p:sp>
    </p:spTree>
    <p:extLst>
      <p:ext uri="{BB962C8B-B14F-4D97-AF65-F5344CB8AC3E}">
        <p14:creationId xmlns:p14="http://schemas.microsoft.com/office/powerpoint/2010/main" val="35540027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9AB9706-29D2-3C16-2D2C-A09EC9A008BB}"/>
              </a:ext>
            </a:extLst>
          </p:cNvPr>
          <p:cNvSpPr>
            <a:spLocks noGrp="1"/>
          </p:cNvSpPr>
          <p:nvPr>
            <p:ph type="title"/>
          </p:nvPr>
        </p:nvSpPr>
        <p:spPr/>
        <p:txBody>
          <a:bodyPr/>
          <a:lstStyle/>
          <a:p>
            <a:r>
              <a:rPr lang="en-GB" dirty="0"/>
              <a:t>Interveners and costs</a:t>
            </a:r>
          </a:p>
        </p:txBody>
      </p:sp>
      <p:sp>
        <p:nvSpPr>
          <p:cNvPr id="5" name="Content Placeholder 4">
            <a:extLst>
              <a:ext uri="{FF2B5EF4-FFF2-40B4-BE49-F238E27FC236}">
                <a16:creationId xmlns:a16="http://schemas.microsoft.com/office/drawing/2014/main" id="{3C6736C6-DBDC-39FC-BD07-5D5FA3A4E496}"/>
              </a:ext>
            </a:extLst>
          </p:cNvPr>
          <p:cNvSpPr>
            <a:spLocks noGrp="1"/>
          </p:cNvSpPr>
          <p:nvPr>
            <p:ph idx="1"/>
          </p:nvPr>
        </p:nvSpPr>
        <p:spPr/>
        <p:txBody>
          <a:bodyPr/>
          <a:lstStyle/>
          <a:p>
            <a:r>
              <a:rPr lang="en-GB" dirty="0"/>
              <a:t>Section 87(3) and (4) CJCA: a party may not be ordered to pay an intervener’s costs barring exceptional circumstances.</a:t>
            </a:r>
          </a:p>
          <a:p>
            <a:r>
              <a:rPr lang="en-GB" dirty="0"/>
              <a:t>Section 87(5) and (6) CJCA: set out the circumstances in which the Court </a:t>
            </a:r>
            <a:r>
              <a:rPr lang="en-GB" b="1" dirty="0"/>
              <a:t>must </a:t>
            </a:r>
            <a:r>
              <a:rPr lang="en-GB" dirty="0"/>
              <a:t>make a costs order requiring the intervener to pay the parties’ costs associated with the intervention. </a:t>
            </a:r>
          </a:p>
          <a:p>
            <a:r>
              <a:rPr lang="en-GB" dirty="0"/>
              <a:t>Limits the Court’s discretion and acts as a financial risk to potential interveners. </a:t>
            </a:r>
          </a:p>
        </p:txBody>
      </p:sp>
    </p:spTree>
    <p:extLst>
      <p:ext uri="{BB962C8B-B14F-4D97-AF65-F5344CB8AC3E}">
        <p14:creationId xmlns:p14="http://schemas.microsoft.com/office/powerpoint/2010/main" val="32155402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CF468C-0299-1FF5-8378-0941509EEC49}"/>
              </a:ext>
            </a:extLst>
          </p:cNvPr>
          <p:cNvSpPr>
            <a:spLocks noGrp="1"/>
          </p:cNvSpPr>
          <p:nvPr>
            <p:ph type="title"/>
          </p:nvPr>
        </p:nvSpPr>
        <p:spPr/>
        <p:txBody>
          <a:bodyPr/>
          <a:lstStyle/>
          <a:p>
            <a:r>
              <a:rPr lang="en-GB" dirty="0"/>
              <a:t>Costs Capping Orders</a:t>
            </a:r>
          </a:p>
        </p:txBody>
      </p:sp>
      <p:sp>
        <p:nvSpPr>
          <p:cNvPr id="5" name="Content Placeholder 4">
            <a:extLst>
              <a:ext uri="{FF2B5EF4-FFF2-40B4-BE49-F238E27FC236}">
                <a16:creationId xmlns:a16="http://schemas.microsoft.com/office/drawing/2014/main" id="{96D4A80C-4F26-3A36-6022-1769C40DA266}"/>
              </a:ext>
            </a:extLst>
          </p:cNvPr>
          <p:cNvSpPr>
            <a:spLocks noGrp="1"/>
          </p:cNvSpPr>
          <p:nvPr>
            <p:ph idx="1"/>
          </p:nvPr>
        </p:nvSpPr>
        <p:spPr/>
        <p:txBody>
          <a:bodyPr/>
          <a:lstStyle/>
          <a:p>
            <a:pPr marL="0" indent="0">
              <a:buFont typeface="Arial" panose="020B0604020202020204" pitchFamily="34" charset="0"/>
              <a:buNone/>
              <a:defRPr/>
            </a:pPr>
            <a:r>
              <a:rPr lang="en-GB" altLang="en-US" dirty="0"/>
              <a:t>Sections 88-90 Criminal Justice and Courts Act 2015 </a:t>
            </a:r>
            <a:r>
              <a:rPr lang="en-GB" altLang="en-US" b="1" dirty="0"/>
              <a:t>(‘CJCA 2015’)</a:t>
            </a:r>
            <a:r>
              <a:rPr lang="en-GB" altLang="en-US" dirty="0"/>
              <a:t> codify the procedure for seeking costs capping orders, replacing Protective Costs Orders for judicial review claimants.</a:t>
            </a:r>
          </a:p>
          <a:p>
            <a:pPr marL="0" indent="0">
              <a:buFont typeface="Arial" panose="020B0604020202020204" pitchFamily="34" charset="0"/>
              <a:buNone/>
              <a:defRPr/>
            </a:pPr>
            <a:endParaRPr lang="en-GB" altLang="en-US" dirty="0"/>
          </a:p>
          <a:p>
            <a:pPr marL="0" indent="0">
              <a:buFont typeface="Arial" panose="020B0604020202020204" pitchFamily="34" charset="0"/>
              <a:buNone/>
              <a:defRPr/>
            </a:pPr>
            <a:r>
              <a:rPr lang="en-GB" altLang="en-US" dirty="0"/>
              <a:t>Case law and principles on PCOs are likely to inform the current statutory code.</a:t>
            </a:r>
          </a:p>
        </p:txBody>
      </p:sp>
    </p:spTree>
    <p:extLst>
      <p:ext uri="{BB962C8B-B14F-4D97-AF65-F5344CB8AC3E}">
        <p14:creationId xmlns:p14="http://schemas.microsoft.com/office/powerpoint/2010/main" val="12239018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557880-E1D8-30B8-2A6D-4C873AAC940D}"/>
              </a:ext>
            </a:extLst>
          </p:cNvPr>
          <p:cNvSpPr>
            <a:spLocks noGrp="1"/>
          </p:cNvSpPr>
          <p:nvPr>
            <p:ph type="title"/>
          </p:nvPr>
        </p:nvSpPr>
        <p:spPr/>
        <p:txBody>
          <a:bodyPr/>
          <a:lstStyle/>
          <a:p>
            <a:r>
              <a:rPr lang="en-GB" dirty="0"/>
              <a:t>Interveners and costs – cont’d </a:t>
            </a:r>
          </a:p>
        </p:txBody>
      </p:sp>
      <p:sp>
        <p:nvSpPr>
          <p:cNvPr id="3" name="Content Placeholder 2">
            <a:extLst>
              <a:ext uri="{FF2B5EF4-FFF2-40B4-BE49-F238E27FC236}">
                <a16:creationId xmlns:a16="http://schemas.microsoft.com/office/drawing/2014/main" id="{8F7252C2-E4BD-CB4A-F0F2-9CE8F0D1EAB5}"/>
              </a:ext>
            </a:extLst>
          </p:cNvPr>
          <p:cNvSpPr>
            <a:spLocks noGrp="1"/>
          </p:cNvSpPr>
          <p:nvPr>
            <p:ph idx="1"/>
          </p:nvPr>
        </p:nvSpPr>
        <p:spPr>
          <a:xfrm>
            <a:off x="838200" y="1480393"/>
            <a:ext cx="10515600" cy="4351338"/>
          </a:xfrm>
        </p:spPr>
        <p:txBody>
          <a:bodyPr>
            <a:normAutofit fontScale="92500" lnSpcReduction="10000"/>
          </a:bodyPr>
          <a:lstStyle/>
          <a:p>
            <a:pPr marL="0" indent="0">
              <a:buNone/>
            </a:pPr>
            <a:r>
              <a:rPr lang="en-GB" dirty="0"/>
              <a:t>There are four circumstances in which costs orders must be made against interveners (unless there are exceptional circumstances):</a:t>
            </a:r>
          </a:p>
          <a:p>
            <a:pPr marL="514350" indent="-514350">
              <a:buAutoNum type="arabicPeriod"/>
            </a:pPr>
            <a:r>
              <a:rPr lang="en-GB" dirty="0"/>
              <a:t>The intervener has acted, in substance, as the sole or principal applicant, defendant, appellant or respondent; </a:t>
            </a:r>
          </a:p>
          <a:p>
            <a:pPr marL="514350" indent="-514350">
              <a:buAutoNum type="arabicPeriod"/>
            </a:pPr>
            <a:r>
              <a:rPr lang="en-GB" dirty="0"/>
              <a:t>The intervener’s evidence and representations, taken as a whole, have </a:t>
            </a:r>
            <a:r>
              <a:rPr lang="en-GB" b="1" dirty="0"/>
              <a:t>not been of significant assistance to the court; </a:t>
            </a:r>
          </a:p>
          <a:p>
            <a:pPr marL="514350" indent="-514350">
              <a:buFont typeface="+mj-lt"/>
              <a:buAutoNum type="arabicPeriod" startAt="3"/>
            </a:pPr>
            <a:r>
              <a:rPr lang="en-GB" dirty="0"/>
              <a:t>A significant part of the intervener’s evidence and representations relates to matters that it is not necessary for the Court to consider in order to resolve the issues that are the subject of the stage in </a:t>
            </a:r>
            <a:r>
              <a:rPr lang="en-GB"/>
              <a:t>the proceedings; </a:t>
            </a:r>
            <a:endParaRPr lang="en-GB" dirty="0"/>
          </a:p>
          <a:p>
            <a:pPr marL="514350" indent="-514350">
              <a:buFont typeface="+mj-lt"/>
              <a:buAutoNum type="arabicPeriod" startAt="3"/>
            </a:pPr>
            <a:r>
              <a:rPr lang="en-GB" dirty="0"/>
              <a:t>The intervener has behaved </a:t>
            </a:r>
            <a:r>
              <a:rPr lang="en-GB" b="1" dirty="0"/>
              <a:t>unreasonably</a:t>
            </a:r>
            <a:r>
              <a:rPr lang="en-GB" dirty="0"/>
              <a:t>.</a:t>
            </a:r>
          </a:p>
        </p:txBody>
      </p:sp>
    </p:spTree>
    <p:extLst>
      <p:ext uri="{BB962C8B-B14F-4D97-AF65-F5344CB8AC3E}">
        <p14:creationId xmlns:p14="http://schemas.microsoft.com/office/powerpoint/2010/main" val="34438284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31B8A3-FAA3-A11A-30C4-1196934B88D1}"/>
              </a:ext>
            </a:extLst>
          </p:cNvPr>
          <p:cNvSpPr>
            <a:spLocks noGrp="1"/>
          </p:cNvSpPr>
          <p:nvPr>
            <p:ph type="title"/>
          </p:nvPr>
        </p:nvSpPr>
        <p:spPr/>
        <p:txBody>
          <a:bodyPr/>
          <a:lstStyle/>
          <a:p>
            <a:r>
              <a:rPr lang="en-GB" dirty="0"/>
              <a:t>When does the costs capping </a:t>
            </a:r>
            <a:br>
              <a:rPr lang="en-GB" dirty="0"/>
            </a:br>
            <a:r>
              <a:rPr lang="en-GB" dirty="0"/>
              <a:t>framework apply?</a:t>
            </a:r>
          </a:p>
        </p:txBody>
      </p:sp>
      <p:sp>
        <p:nvSpPr>
          <p:cNvPr id="3" name="Content Placeholder 2">
            <a:extLst>
              <a:ext uri="{FF2B5EF4-FFF2-40B4-BE49-F238E27FC236}">
                <a16:creationId xmlns:a16="http://schemas.microsoft.com/office/drawing/2014/main" id="{049EDB0D-9698-0C8D-100A-1EF6A4244613}"/>
              </a:ext>
            </a:extLst>
          </p:cNvPr>
          <p:cNvSpPr>
            <a:spLocks noGrp="1"/>
          </p:cNvSpPr>
          <p:nvPr>
            <p:ph idx="1"/>
          </p:nvPr>
        </p:nvSpPr>
        <p:spPr/>
        <p:txBody>
          <a:bodyPr/>
          <a:lstStyle/>
          <a:p>
            <a:r>
              <a:rPr lang="en-GB" dirty="0"/>
              <a:t>Rules apply to </a:t>
            </a:r>
            <a:r>
              <a:rPr lang="en-GB" b="1" u="sng" dirty="0"/>
              <a:t>all</a:t>
            </a:r>
            <a:r>
              <a:rPr lang="en-GB" dirty="0"/>
              <a:t> applications for costs protection by </a:t>
            </a:r>
            <a:r>
              <a:rPr lang="en-GB" b="1" u="sng" dirty="0"/>
              <a:t>claimants</a:t>
            </a:r>
            <a:r>
              <a:rPr lang="en-GB" dirty="0"/>
              <a:t> in </a:t>
            </a:r>
            <a:r>
              <a:rPr lang="en-GB" b="1" dirty="0"/>
              <a:t>JR claims </a:t>
            </a:r>
            <a:r>
              <a:rPr lang="en-GB" dirty="0"/>
              <a:t>(including in appeals)</a:t>
            </a:r>
          </a:p>
          <a:p>
            <a:r>
              <a:rPr lang="en-GB" b="1" dirty="0"/>
              <a:t>Not </a:t>
            </a:r>
            <a:r>
              <a:rPr lang="en-GB" dirty="0"/>
              <a:t>applications by defendants, interested parties, or interveners</a:t>
            </a:r>
          </a:p>
          <a:p>
            <a:r>
              <a:rPr lang="en-GB" b="1" dirty="0"/>
              <a:t>Not </a:t>
            </a:r>
            <a:r>
              <a:rPr lang="en-GB" dirty="0"/>
              <a:t>other civil litigation e.g. claims for negligence or misfeasance in public office</a:t>
            </a:r>
          </a:p>
          <a:p>
            <a:r>
              <a:rPr lang="en-GB" b="1" dirty="0"/>
              <a:t>Not</a:t>
            </a:r>
            <a:r>
              <a:rPr lang="en-GB" dirty="0"/>
              <a:t> environmental litigation</a:t>
            </a:r>
          </a:p>
          <a:p>
            <a:r>
              <a:rPr lang="en-GB" dirty="0"/>
              <a:t>Where it applies, the framework is exclusive. There is no residual power to make an order under other costs or case management powers. </a:t>
            </a:r>
          </a:p>
        </p:txBody>
      </p:sp>
    </p:spTree>
    <p:extLst>
      <p:ext uri="{BB962C8B-B14F-4D97-AF65-F5344CB8AC3E}">
        <p14:creationId xmlns:p14="http://schemas.microsoft.com/office/powerpoint/2010/main" val="18862856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D4BA55-E5EA-82D6-77AA-D679F133A3B4}"/>
              </a:ext>
            </a:extLst>
          </p:cNvPr>
          <p:cNvSpPr>
            <a:spLocks noGrp="1"/>
          </p:cNvSpPr>
          <p:nvPr>
            <p:ph type="title"/>
          </p:nvPr>
        </p:nvSpPr>
        <p:spPr/>
        <p:txBody>
          <a:bodyPr/>
          <a:lstStyle/>
          <a:p>
            <a:r>
              <a:rPr lang="en-GB" dirty="0"/>
              <a:t>When can the court make a costs </a:t>
            </a:r>
            <a:br>
              <a:rPr lang="en-GB" dirty="0"/>
            </a:br>
            <a:r>
              <a:rPr lang="en-GB" dirty="0"/>
              <a:t>capping order?</a:t>
            </a:r>
          </a:p>
        </p:txBody>
      </p:sp>
      <p:sp>
        <p:nvSpPr>
          <p:cNvPr id="3" name="Content Placeholder 2">
            <a:extLst>
              <a:ext uri="{FF2B5EF4-FFF2-40B4-BE49-F238E27FC236}">
                <a16:creationId xmlns:a16="http://schemas.microsoft.com/office/drawing/2014/main" id="{2A141385-9B77-AE00-10AA-2F23522C717B}"/>
              </a:ext>
            </a:extLst>
          </p:cNvPr>
          <p:cNvSpPr>
            <a:spLocks noGrp="1"/>
          </p:cNvSpPr>
          <p:nvPr>
            <p:ph idx="1"/>
          </p:nvPr>
        </p:nvSpPr>
        <p:spPr/>
        <p:txBody>
          <a:bodyPr/>
          <a:lstStyle/>
          <a:p>
            <a:pPr marL="0" indent="0">
              <a:buNone/>
            </a:pPr>
            <a:r>
              <a:rPr lang="en-GB" dirty="0"/>
              <a:t>Conditions set out in s.88(6) CJCA 2015:</a:t>
            </a:r>
          </a:p>
          <a:p>
            <a:r>
              <a:rPr lang="en-GB" dirty="0"/>
              <a:t>The proceedings are </a:t>
            </a:r>
            <a:r>
              <a:rPr lang="en-GB" b="1" dirty="0"/>
              <a:t>public interest proceedings</a:t>
            </a:r>
          </a:p>
          <a:p>
            <a:r>
              <a:rPr lang="en-GB" dirty="0"/>
              <a:t>In the absence of the order, the applicant for judicial review </a:t>
            </a:r>
            <a:r>
              <a:rPr lang="en-GB" b="1" dirty="0"/>
              <a:t>would withdraw </a:t>
            </a:r>
            <a:r>
              <a:rPr lang="en-GB" dirty="0"/>
              <a:t>the application for judicial review or </a:t>
            </a:r>
            <a:r>
              <a:rPr lang="en-GB" b="1" dirty="0"/>
              <a:t>cease to participate </a:t>
            </a:r>
            <a:r>
              <a:rPr lang="en-GB" dirty="0"/>
              <a:t>in the proceedings, and </a:t>
            </a:r>
          </a:p>
          <a:p>
            <a:r>
              <a:rPr lang="en-GB" dirty="0"/>
              <a:t>It would be </a:t>
            </a:r>
            <a:r>
              <a:rPr lang="en-GB" b="1" dirty="0"/>
              <a:t>reasonable </a:t>
            </a:r>
            <a:r>
              <a:rPr lang="en-GB" dirty="0"/>
              <a:t>for the applicant for judicial review to do so.</a:t>
            </a:r>
          </a:p>
        </p:txBody>
      </p:sp>
    </p:spTree>
    <p:extLst>
      <p:ext uri="{BB962C8B-B14F-4D97-AF65-F5344CB8AC3E}">
        <p14:creationId xmlns:p14="http://schemas.microsoft.com/office/powerpoint/2010/main" val="14059259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066C2F-0A10-2D75-267F-E2D51FDADDF4}"/>
              </a:ext>
            </a:extLst>
          </p:cNvPr>
          <p:cNvSpPr>
            <a:spLocks noGrp="1"/>
          </p:cNvSpPr>
          <p:nvPr>
            <p:ph type="title"/>
          </p:nvPr>
        </p:nvSpPr>
        <p:spPr/>
        <p:txBody>
          <a:bodyPr/>
          <a:lstStyle/>
          <a:p>
            <a:r>
              <a:rPr lang="en-GB" dirty="0"/>
              <a:t>“Public interest proceedings”</a:t>
            </a:r>
          </a:p>
        </p:txBody>
      </p:sp>
      <p:sp>
        <p:nvSpPr>
          <p:cNvPr id="3" name="Content Placeholder 2">
            <a:extLst>
              <a:ext uri="{FF2B5EF4-FFF2-40B4-BE49-F238E27FC236}">
                <a16:creationId xmlns:a16="http://schemas.microsoft.com/office/drawing/2014/main" id="{208D6020-DE24-F97A-DD1A-A35131429271}"/>
              </a:ext>
            </a:extLst>
          </p:cNvPr>
          <p:cNvSpPr>
            <a:spLocks noGrp="1"/>
          </p:cNvSpPr>
          <p:nvPr>
            <p:ph idx="1"/>
          </p:nvPr>
        </p:nvSpPr>
        <p:spPr/>
        <p:txBody>
          <a:bodyPr/>
          <a:lstStyle/>
          <a:p>
            <a:pPr marL="0" indent="0">
              <a:buNone/>
            </a:pPr>
            <a:r>
              <a:rPr lang="en-GB" dirty="0"/>
              <a:t>Definition in s.88(7) CJCA 2015:</a:t>
            </a:r>
          </a:p>
          <a:p>
            <a:r>
              <a:rPr lang="en-GB" dirty="0"/>
              <a:t>An issue that is the subject of the proceedings is of general public importance</a:t>
            </a:r>
          </a:p>
          <a:p>
            <a:r>
              <a:rPr lang="en-GB" dirty="0"/>
              <a:t>The public interest requires the issue to be resolved</a:t>
            </a:r>
          </a:p>
          <a:p>
            <a:r>
              <a:rPr lang="en-GB" dirty="0"/>
              <a:t>The proceedings are likely to provide an appropriate means of resolving it</a:t>
            </a:r>
          </a:p>
        </p:txBody>
      </p:sp>
    </p:spTree>
    <p:extLst>
      <p:ext uri="{BB962C8B-B14F-4D97-AF65-F5344CB8AC3E}">
        <p14:creationId xmlns:p14="http://schemas.microsoft.com/office/powerpoint/2010/main" val="6965774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3C1F4B-E3EB-777E-797A-D498FBE238B0}"/>
              </a:ext>
            </a:extLst>
          </p:cNvPr>
          <p:cNvSpPr>
            <a:spLocks noGrp="1"/>
          </p:cNvSpPr>
          <p:nvPr>
            <p:ph type="title"/>
          </p:nvPr>
        </p:nvSpPr>
        <p:spPr/>
        <p:txBody>
          <a:bodyPr/>
          <a:lstStyle/>
          <a:p>
            <a:r>
              <a:rPr lang="en-GB" dirty="0"/>
              <a:t>“Public interest proceedings” – cont’d </a:t>
            </a:r>
          </a:p>
        </p:txBody>
      </p:sp>
      <p:sp>
        <p:nvSpPr>
          <p:cNvPr id="3" name="Content Placeholder 2">
            <a:extLst>
              <a:ext uri="{FF2B5EF4-FFF2-40B4-BE49-F238E27FC236}">
                <a16:creationId xmlns:a16="http://schemas.microsoft.com/office/drawing/2014/main" id="{220A58CE-9F56-D54E-A22D-1000180334A4}"/>
              </a:ext>
            </a:extLst>
          </p:cNvPr>
          <p:cNvSpPr>
            <a:spLocks noGrp="1"/>
          </p:cNvSpPr>
          <p:nvPr>
            <p:ph idx="1"/>
          </p:nvPr>
        </p:nvSpPr>
        <p:spPr/>
        <p:txBody>
          <a:bodyPr/>
          <a:lstStyle/>
          <a:p>
            <a:pPr marL="0" indent="0">
              <a:buNone/>
            </a:pPr>
            <a:r>
              <a:rPr lang="en-GB" dirty="0"/>
              <a:t>S.88(7) CJCA 2015</a:t>
            </a:r>
          </a:p>
          <a:p>
            <a:pPr marL="0" indent="0">
              <a:buNone/>
            </a:pPr>
            <a:r>
              <a:rPr lang="en-GB" dirty="0"/>
              <a:t>Court must have regard to:</a:t>
            </a:r>
          </a:p>
          <a:p>
            <a:r>
              <a:rPr lang="en-GB" dirty="0"/>
              <a:t>The number of people likely to be directly affected if relief is granted to the applicant for judicial review</a:t>
            </a:r>
          </a:p>
          <a:p>
            <a:r>
              <a:rPr lang="en-GB" dirty="0"/>
              <a:t>How significant the effect on those people is likely to be</a:t>
            </a:r>
          </a:p>
          <a:p>
            <a:r>
              <a:rPr lang="en-GB" dirty="0"/>
              <a:t>Whether the proceedings involve consideration of a point of law of general public importance</a:t>
            </a:r>
          </a:p>
        </p:txBody>
      </p:sp>
    </p:spTree>
    <p:extLst>
      <p:ext uri="{BB962C8B-B14F-4D97-AF65-F5344CB8AC3E}">
        <p14:creationId xmlns:p14="http://schemas.microsoft.com/office/powerpoint/2010/main" val="18548125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2E357-1A68-02B2-DF9F-A9A4038CA648}"/>
              </a:ext>
            </a:extLst>
          </p:cNvPr>
          <p:cNvSpPr>
            <a:spLocks noGrp="1"/>
          </p:cNvSpPr>
          <p:nvPr>
            <p:ph type="title"/>
          </p:nvPr>
        </p:nvSpPr>
        <p:spPr/>
        <p:txBody>
          <a:bodyPr/>
          <a:lstStyle/>
          <a:p>
            <a:r>
              <a:rPr lang="en-GB" dirty="0"/>
              <a:t>What kind of order?</a:t>
            </a:r>
          </a:p>
        </p:txBody>
      </p:sp>
      <p:sp>
        <p:nvSpPr>
          <p:cNvPr id="3" name="Content Placeholder 2">
            <a:extLst>
              <a:ext uri="{FF2B5EF4-FFF2-40B4-BE49-F238E27FC236}">
                <a16:creationId xmlns:a16="http://schemas.microsoft.com/office/drawing/2014/main" id="{029FA14E-C098-E341-FFD3-96E4161BE971}"/>
              </a:ext>
            </a:extLst>
          </p:cNvPr>
          <p:cNvSpPr>
            <a:spLocks noGrp="1"/>
          </p:cNvSpPr>
          <p:nvPr>
            <p:ph idx="1"/>
          </p:nvPr>
        </p:nvSpPr>
        <p:spPr/>
        <p:txBody>
          <a:bodyPr/>
          <a:lstStyle/>
          <a:p>
            <a:pPr marL="0" indent="0">
              <a:buNone/>
            </a:pPr>
            <a:r>
              <a:rPr lang="en-GB" dirty="0"/>
              <a:t>Section 89(1) CJCA 2015 says the Court must consider:</a:t>
            </a:r>
          </a:p>
          <a:p>
            <a:r>
              <a:rPr lang="en-GB" dirty="0"/>
              <a:t>Financial resources of the parties</a:t>
            </a:r>
          </a:p>
          <a:p>
            <a:r>
              <a:rPr lang="en-GB" dirty="0"/>
              <a:t>Extent of benefit to applicant if JR relief is granted</a:t>
            </a:r>
          </a:p>
          <a:p>
            <a:r>
              <a:rPr lang="en-GB" dirty="0"/>
              <a:t>Extent of benefit to any provider of financial support</a:t>
            </a:r>
          </a:p>
          <a:p>
            <a:r>
              <a:rPr lang="en-GB" dirty="0"/>
              <a:t>Whether legal representatives acting free of charge</a:t>
            </a:r>
          </a:p>
          <a:p>
            <a:r>
              <a:rPr lang="en-GB" dirty="0"/>
              <a:t>Whether the applicant is an appropriate person to represent the interests of other persons or the public interest generally</a:t>
            </a:r>
          </a:p>
          <a:p>
            <a:endParaRPr lang="en-GB" dirty="0"/>
          </a:p>
        </p:txBody>
      </p:sp>
    </p:spTree>
    <p:extLst>
      <p:ext uri="{BB962C8B-B14F-4D97-AF65-F5344CB8AC3E}">
        <p14:creationId xmlns:p14="http://schemas.microsoft.com/office/powerpoint/2010/main" val="3375072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Title 1">
            <a:extLst>
              <a:ext uri="{FF2B5EF4-FFF2-40B4-BE49-F238E27FC236}">
                <a16:creationId xmlns:a16="http://schemas.microsoft.com/office/drawing/2014/main" id="{20BAC3EE-AA80-A965-416D-3147FDA3B920}"/>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r>
              <a:rPr lang="en-GB" altLang="en-US" dirty="0"/>
              <a:t>CCOs and recovery of costs </a:t>
            </a:r>
            <a:br>
              <a:rPr lang="en-GB" altLang="en-US" dirty="0"/>
            </a:br>
            <a:r>
              <a:rPr lang="en-GB" altLang="en-US" dirty="0"/>
              <a:t>– the </a:t>
            </a:r>
            <a:r>
              <a:rPr lang="en-GB" altLang="en-US" i="1" dirty="0"/>
              <a:t>quid pro quo</a:t>
            </a:r>
            <a:endParaRPr lang="en-GB" altLang="en-US" dirty="0"/>
          </a:p>
        </p:txBody>
      </p:sp>
      <p:sp>
        <p:nvSpPr>
          <p:cNvPr id="138243" name="Content Placeholder 2">
            <a:extLst>
              <a:ext uri="{FF2B5EF4-FFF2-40B4-BE49-F238E27FC236}">
                <a16:creationId xmlns:a16="http://schemas.microsoft.com/office/drawing/2014/main" id="{76325CFF-7244-A266-57A4-AF0026DB7E6E}"/>
              </a:ext>
            </a:extLst>
          </p:cNvPr>
          <p:cNvSpPr>
            <a:spLocks noGrp="1"/>
          </p:cNvSpPr>
          <p:nvPr>
            <p:ph idx="1"/>
          </p:nvPr>
        </p:nvSpPr>
        <p:spPr bwMode="auto"/>
        <p:txBody>
          <a:bodyPr vert="horz" wrap="square" lIns="91440" tIns="45720" rIns="91440" bIns="45720" numCol="1" rtlCol="0" anchor="t" anchorCtr="0" compatLnSpc="1">
            <a:prstTxWarp prst="textNoShape">
              <a:avLst/>
            </a:prstTxWarp>
            <a:normAutofit/>
          </a:bodyPr>
          <a:lstStyle/>
          <a:p>
            <a:pPr marL="0" indent="0">
              <a:spcAft>
                <a:spcPts val="2000"/>
              </a:spcAft>
              <a:buNone/>
              <a:defRPr/>
            </a:pPr>
            <a:r>
              <a:rPr lang="en-GB" altLang="en-US" dirty="0"/>
              <a:t>S. 89(2) CJCA 2015</a:t>
            </a:r>
          </a:p>
          <a:p>
            <a:pPr>
              <a:spcAft>
                <a:spcPts val="2000"/>
              </a:spcAft>
              <a:buFontTx/>
              <a:buChar char="•"/>
              <a:defRPr/>
            </a:pPr>
            <a:r>
              <a:rPr lang="en-GB" altLang="en-US" dirty="0"/>
              <a:t>A CCO must also limit or remove the costs that a successful claimant </a:t>
            </a:r>
            <a:r>
              <a:rPr lang="en-GB" altLang="en-US" b="1" dirty="0"/>
              <a:t>can recover from the defendant</a:t>
            </a:r>
          </a:p>
          <a:p>
            <a:pPr lvl="1">
              <a:spcAft>
                <a:spcPts val="2000"/>
              </a:spcAft>
              <a:buFontTx/>
              <a:buChar char="•"/>
              <a:defRPr/>
            </a:pPr>
            <a:r>
              <a:rPr lang="en-GB" altLang="en-US" sz="2000" dirty="0"/>
              <a:t>Does not have to be a reciprocal cap: </a:t>
            </a:r>
            <a:r>
              <a:rPr lang="en-GB" altLang="en-US" sz="2000" i="1" dirty="0"/>
              <a:t>R (</a:t>
            </a:r>
            <a:r>
              <a:rPr lang="en-GB" altLang="en-US" sz="2000" i="1" dirty="0" err="1"/>
              <a:t>Beety</a:t>
            </a:r>
            <a:r>
              <a:rPr lang="en-GB" altLang="en-US" sz="2000" i="1" dirty="0"/>
              <a:t>) v Nursing and Midwifery Council</a:t>
            </a:r>
            <a:r>
              <a:rPr lang="en-GB" altLang="en-US" sz="2000" dirty="0"/>
              <a:t> [2017] EWHC 3579 (Admin) §40; </a:t>
            </a:r>
            <a:r>
              <a:rPr lang="en-GB" altLang="en-US" sz="2000" i="1" dirty="0"/>
              <a:t>Western Sahara Campaign UK v (1) Secretary of State for International Trade and (2) Her Majesty’s Treasury </a:t>
            </a:r>
            <a:r>
              <a:rPr lang="en-GB" altLang="en-US" sz="2000" dirty="0"/>
              <a:t>[2021] EWHC 1756 (Admin) §43(g)</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BB4E07-0216-5BEE-A3CD-A28B2539AAAD}"/>
              </a:ext>
            </a:extLst>
          </p:cNvPr>
          <p:cNvSpPr>
            <a:spLocks noGrp="1"/>
          </p:cNvSpPr>
          <p:nvPr>
            <p:ph type="title"/>
          </p:nvPr>
        </p:nvSpPr>
        <p:spPr/>
        <p:txBody>
          <a:bodyPr/>
          <a:lstStyle/>
          <a:p>
            <a:r>
              <a:rPr lang="en-GB" dirty="0"/>
              <a:t>Permission requirement</a:t>
            </a:r>
          </a:p>
        </p:txBody>
      </p:sp>
      <p:sp>
        <p:nvSpPr>
          <p:cNvPr id="3" name="Content Placeholder 2">
            <a:extLst>
              <a:ext uri="{FF2B5EF4-FFF2-40B4-BE49-F238E27FC236}">
                <a16:creationId xmlns:a16="http://schemas.microsoft.com/office/drawing/2014/main" id="{6B6F69E2-2C72-460C-6BB9-68B818AD9A31}"/>
              </a:ext>
            </a:extLst>
          </p:cNvPr>
          <p:cNvSpPr>
            <a:spLocks noGrp="1"/>
          </p:cNvSpPr>
          <p:nvPr>
            <p:ph idx="1"/>
          </p:nvPr>
        </p:nvSpPr>
        <p:spPr/>
        <p:txBody>
          <a:bodyPr/>
          <a:lstStyle/>
          <a:p>
            <a:r>
              <a:rPr lang="en-GB" altLang="en-US" dirty="0"/>
              <a:t>CCO may only be made </a:t>
            </a:r>
            <a:r>
              <a:rPr lang="en-GB" altLang="en-US" b="1" dirty="0"/>
              <a:t>if permission to apply for JR has been granted: </a:t>
            </a:r>
            <a:r>
              <a:rPr lang="en-GB" altLang="en-US" dirty="0"/>
              <a:t>s. 88(3). </a:t>
            </a:r>
          </a:p>
          <a:p>
            <a:r>
              <a:rPr lang="en-GB" altLang="en-US" dirty="0"/>
              <a:t>This rule is intended to ensure that the public purse only subsidises meritorious claims. </a:t>
            </a:r>
          </a:p>
          <a:p>
            <a:r>
              <a:rPr lang="en-GB" altLang="en-US" dirty="0"/>
              <a:t>However, for claimants:</a:t>
            </a:r>
          </a:p>
          <a:p>
            <a:pPr lvl="1"/>
            <a:r>
              <a:rPr lang="en-GB" altLang="en-US" dirty="0"/>
              <a:t>Potential deterrent effect of disproportionate costs pre-permission.</a:t>
            </a:r>
          </a:p>
          <a:p>
            <a:pPr lvl="1"/>
            <a:r>
              <a:rPr lang="en-GB" altLang="en-US" dirty="0"/>
              <a:t>Claimants dissuaded from seeking a rolled-up hearing, if they need protection of CCO.</a:t>
            </a:r>
          </a:p>
        </p:txBody>
      </p:sp>
    </p:spTree>
    <p:extLst>
      <p:ext uri="{BB962C8B-B14F-4D97-AF65-F5344CB8AC3E}">
        <p14:creationId xmlns:p14="http://schemas.microsoft.com/office/powerpoint/2010/main" val="2498067135"/>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114</TotalTime>
  <Words>1459</Words>
  <Application>Microsoft Office PowerPoint</Application>
  <PresentationFormat>Widescreen</PresentationFormat>
  <Paragraphs>100</Paragraphs>
  <Slides>20</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20</vt:i4>
      </vt:variant>
    </vt:vector>
  </HeadingPairs>
  <TitlesOfParts>
    <vt:vector size="29" baseType="lpstr">
      <vt:lpstr>Aptos</vt:lpstr>
      <vt:lpstr>Arial</vt:lpstr>
      <vt:lpstr>Calibri</vt:lpstr>
      <vt:lpstr>Foundry Sterling Bold</vt:lpstr>
      <vt:lpstr>Foundry Sterling Book</vt:lpstr>
      <vt:lpstr>Foundry Sterling Demi</vt:lpstr>
      <vt:lpstr>FoundrySterling-Bold</vt:lpstr>
      <vt:lpstr>FoundrySterling-Book</vt:lpstr>
      <vt:lpstr>1_Office Theme</vt:lpstr>
      <vt:lpstr>CCOs and 3rd party interventions</vt:lpstr>
      <vt:lpstr>Costs Capping Orders</vt:lpstr>
      <vt:lpstr>When does the costs capping  framework apply?</vt:lpstr>
      <vt:lpstr>When can the court make a costs  capping order?</vt:lpstr>
      <vt:lpstr>“Public interest proceedings”</vt:lpstr>
      <vt:lpstr>“Public interest proceedings” – cont’d </vt:lpstr>
      <vt:lpstr>What kind of order?</vt:lpstr>
      <vt:lpstr>CCOs and recovery of costs  – the quid pro quo</vt:lpstr>
      <vt:lpstr>Permission requirement</vt:lpstr>
      <vt:lpstr>Applications for CCOs</vt:lpstr>
      <vt:lpstr>Applications for CCOs</vt:lpstr>
      <vt:lpstr>Applications for CCOs –  Body corporates</vt:lpstr>
      <vt:lpstr>Preparing evidence in support</vt:lpstr>
      <vt:lpstr>What are third party interventions?</vt:lpstr>
      <vt:lpstr>Adding value –  Beware the warning of Lord Hoffman </vt:lpstr>
      <vt:lpstr>Who can intervene?</vt:lpstr>
      <vt:lpstr>Why intervene?</vt:lpstr>
      <vt:lpstr>How to intervene</vt:lpstr>
      <vt:lpstr>Interveners and costs</vt:lpstr>
      <vt:lpstr>Interveners and costs – cont’d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Nicole Chen</dc:creator>
  <cp:lastModifiedBy>Nicole Chen</cp:lastModifiedBy>
  <cp:revision>2</cp:revision>
  <dcterms:created xsi:type="dcterms:W3CDTF">2026-04-10T10:23:53Z</dcterms:created>
  <dcterms:modified xsi:type="dcterms:W3CDTF">2026-05-15T15:32:55Z</dcterms:modified>
</cp:coreProperties>
</file>