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4" r:id="rId2"/>
    <p:sldId id="285" r:id="rId3"/>
    <p:sldId id="286" r:id="rId4"/>
    <p:sldId id="287" r:id="rId5"/>
    <p:sldId id="288" r:id="rId6"/>
    <p:sldId id="289" r:id="rId7"/>
    <p:sldId id="291" r:id="rId8"/>
    <p:sldId id="292" r:id="rId9"/>
    <p:sldId id="293" r:id="rId10"/>
    <p:sldId id="294" r:id="rId11"/>
    <p:sldId id="290" r:id="rId12"/>
    <p:sldId id="295" r:id="rId13"/>
    <p:sldId id="29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eps in a JR claim pt1" id="{60356CAE-6FA6-449E-A96F-EBC9544E93C0}">
          <p14:sldIdLst>
            <p14:sldId id="284"/>
            <p14:sldId id="285"/>
            <p14:sldId id="286"/>
            <p14:sldId id="287"/>
            <p14:sldId id="288"/>
            <p14:sldId id="289"/>
            <p14:sldId id="291"/>
            <p14:sldId id="292"/>
            <p14:sldId id="293"/>
            <p14:sldId id="294"/>
            <p14:sldId id="290"/>
            <p14:sldId id="295"/>
            <p14:sldId id="29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4" autoAdjust="0"/>
    <p:restoredTop sz="94660"/>
  </p:normalViewPr>
  <p:slideViewPr>
    <p:cSldViewPr snapToGrid="0">
      <p:cViewPr varScale="1">
        <p:scale>
          <a:sx n="68" d="100"/>
          <a:sy n="68" d="100"/>
        </p:scale>
        <p:origin x="34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8473D-7EF2-73E9-2B65-DAA37DB219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>
                <a:latin typeface="Foundry Sterling Bold" panose="02000800040000020004" pitchFamily="50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3B3067-EF81-7B7A-E57E-585F1AD717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Foundry Sterling Demi" panose="0200070004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E14A66-B2C4-9070-5C61-5D080608A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10/04/2026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C97CE-7419-7411-5E25-6A08EAA8A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F11E6-21F7-1144-3775-006D92A03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383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D3ECE-3A95-6CEB-F5E0-0E833161F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83E6F-2B90-C556-0F8C-09C64BACE8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23053-8B6F-62A5-FC76-5F3738DF0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10/04/2026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8C39F-2AEA-C62A-C3B0-D848B0519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37935-20AA-C69D-65EF-366D35A87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8BC6C8-3F4D-4BFA-209E-D151071B7B64}"/>
              </a:ext>
            </a:extLst>
          </p:cNvPr>
          <p:cNvSpPr/>
          <p:nvPr userDrawn="1"/>
        </p:nvSpPr>
        <p:spPr>
          <a:xfrm>
            <a:off x="0" y="6489700"/>
            <a:ext cx="12192000" cy="365125"/>
          </a:xfrm>
          <a:prstGeom prst="rect">
            <a:avLst/>
          </a:prstGeom>
          <a:solidFill>
            <a:srgbClr val="2DA3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1211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B691E-7800-4231-4CC1-65C492B1E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163762"/>
          </a:xfrm>
        </p:spPr>
        <p:txBody>
          <a:bodyPr anchor="b">
            <a:normAutofit/>
          </a:bodyPr>
          <a:lstStyle>
            <a:lvl1pPr>
              <a:defRPr sz="4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6B8874-CF7F-4FD6-392F-BBD9D1600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25889"/>
            <a:ext cx="10515600" cy="216376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016805-B987-8788-4D69-8F13C4385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10/04/2026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FB3D7-9222-EA42-CBE2-75B2326BB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436768-656E-97BF-F6B5-98791EE7B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143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C4DF6-E9BF-4372-AC22-2FF777D6A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987424"/>
            <a:ext cx="3932237" cy="4873625"/>
          </a:xfrm>
        </p:spPr>
        <p:txBody>
          <a:bodyPr anchor="ctr">
            <a:normAutofit/>
          </a:bodyPr>
          <a:lstStyle>
            <a:lvl1pPr algn="ctr">
              <a:defRPr sz="4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FDDF9-9E2A-430B-A497-6A8BA5317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anchor="ctr"/>
          <a:lstStyle>
            <a:lvl1pPr>
              <a:defRPr sz="3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086DB-E720-9C06-C4A8-201D1C1C3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10/04/2026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372FCC-A763-AC07-9E5D-9A2245B7F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EB7E55-40B4-1197-D913-D17D226C8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96C1C6-3C8C-60EE-3781-E11D5825711B}"/>
              </a:ext>
            </a:extLst>
          </p:cNvPr>
          <p:cNvSpPr/>
          <p:nvPr userDrawn="1"/>
        </p:nvSpPr>
        <p:spPr>
          <a:xfrm>
            <a:off x="0" y="6489700"/>
            <a:ext cx="12192000" cy="365125"/>
          </a:xfrm>
          <a:prstGeom prst="rect">
            <a:avLst/>
          </a:prstGeom>
          <a:solidFill>
            <a:srgbClr val="2DA3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978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Line Header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05934" y="592669"/>
            <a:ext cx="10420351" cy="1498599"/>
          </a:xfrm>
        </p:spPr>
        <p:txBody>
          <a:bodyPr anchor="b">
            <a:noAutofit/>
          </a:bodyPr>
          <a:lstStyle>
            <a:lvl1pPr marL="0" marR="0" indent="0" algn="l" defTabSz="609585" rtl="0" eaLnBrk="1" fontAlgn="auto" latinLnBrk="0" hangingPunct="1">
              <a:lnSpc>
                <a:spcPts val="50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67" b="0" i="0">
                <a:solidFill>
                  <a:srgbClr val="006880"/>
                </a:solidFill>
                <a:latin typeface="+mj-lt"/>
                <a:cs typeface="FoundrySterling-Bold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indent="0" algn="l" defTabSz="4572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0" i="0" cap="none" spc="-133" baseline="0" dirty="0">
                <a:ln>
                  <a:noFill/>
                </a:ln>
                <a:solidFill>
                  <a:srgbClr val="006880"/>
                </a:solidFill>
                <a:latin typeface="FoundrySterling-Bold"/>
                <a:cs typeface="FoundrySterling-Bold"/>
              </a:rPr>
              <a:t>2 Line Header Level1</a:t>
            </a:r>
            <a:br>
              <a:rPr lang="en-US" sz="4800" b="0" i="0" cap="none" spc="-133" baseline="0" dirty="0">
                <a:ln>
                  <a:noFill/>
                </a:ln>
                <a:solidFill>
                  <a:srgbClr val="006880"/>
                </a:solidFill>
                <a:latin typeface="FoundrySterling-Bold"/>
                <a:cs typeface="FoundrySterling-Bold"/>
              </a:rPr>
            </a:br>
            <a:r>
              <a:rPr lang="en-US" sz="4800" b="0" i="0" cap="none" spc="-133" baseline="0" dirty="0">
                <a:ln>
                  <a:noFill/>
                </a:ln>
                <a:solidFill>
                  <a:srgbClr val="006880"/>
                </a:solidFill>
                <a:latin typeface="FoundrySterling-Bold"/>
                <a:cs typeface="FoundrySterling-Bold"/>
              </a:rPr>
              <a:t>Sentence Case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05933" y="2404534"/>
            <a:ext cx="10420351" cy="550333"/>
          </a:xfrm>
        </p:spPr>
        <p:txBody>
          <a:bodyPr/>
          <a:lstStyle>
            <a:lvl1pPr marL="0" indent="0">
              <a:buNone/>
              <a:defRPr sz="2667" b="0" i="0">
                <a:latin typeface="+mj-lt"/>
                <a:cs typeface="FoundrySterling-Demi"/>
              </a:defRPr>
            </a:lvl1pPr>
            <a:lvl4pPr marL="0" indent="0" algn="l">
              <a:buNone/>
              <a:defRPr sz="2667" b="0" i="0" baseline="0">
                <a:latin typeface="FoundrySterling-Book"/>
                <a:cs typeface="FoundrySterling-Book"/>
              </a:defRPr>
            </a:lvl4pPr>
            <a:lvl5pPr marL="0" indent="0" algn="l">
              <a:buNone/>
              <a:defRPr b="0" i="0">
                <a:latin typeface="FoundrySterling-Book"/>
                <a:cs typeface="FoundrySterling-Book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897467" y="2167467"/>
            <a:ext cx="10428816" cy="0"/>
          </a:xfrm>
          <a:prstGeom prst="line">
            <a:avLst/>
          </a:prstGeom>
          <a:ln w="127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905934" y="2963334"/>
            <a:ext cx="10420351" cy="1693333"/>
          </a:xfrm>
        </p:spPr>
        <p:txBody>
          <a:bodyPr>
            <a:noAutofit/>
          </a:bodyPr>
          <a:lstStyle>
            <a:lvl1pPr marL="0" indent="0">
              <a:buNone/>
              <a:defRPr sz="2400" b="0" i="0" baseline="0">
                <a:latin typeface="+mj-lt"/>
                <a:cs typeface="FoundrySterling-Book"/>
              </a:defRPr>
            </a:lvl1pPr>
            <a:lvl2pPr marL="609585" indent="0">
              <a:buNone/>
              <a:defRPr sz="2400" b="0" i="0">
                <a:latin typeface="FoundrySterling-Book"/>
                <a:cs typeface="FoundrySterling-Book"/>
              </a:defRPr>
            </a:lvl2pPr>
            <a:lvl3pPr marL="1219170" indent="0">
              <a:buNone/>
              <a:defRPr sz="2400" b="0" i="0">
                <a:latin typeface="FoundrySterling-Book"/>
                <a:cs typeface="FoundrySterling-Book"/>
              </a:defRPr>
            </a:lvl3pPr>
            <a:lvl4pPr marL="1828754" indent="0">
              <a:buNone/>
              <a:defRPr sz="2400" b="0" i="0">
                <a:latin typeface="FoundrySterling-Book"/>
                <a:cs typeface="FoundrySterling-Book"/>
              </a:defRPr>
            </a:lvl4pPr>
            <a:lvl5pPr marL="2438339" indent="0">
              <a:buNone/>
              <a:defRPr sz="2400" b="0" i="0">
                <a:latin typeface="FoundrySterling-Book"/>
                <a:cs typeface="FoundrySterling-Book"/>
              </a:defRPr>
            </a:lvl5pPr>
          </a:lstStyle>
          <a:p>
            <a:pPr lvl="0"/>
            <a:r>
              <a:rPr lang="en-GB" dirty="0"/>
              <a:t>Body copy FS Book 18pt.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Expe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inum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eaqui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od quid et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quat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esequi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oditis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serionsed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quis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aut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faciasit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mi, cone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rerferum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eatiisiti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nonserum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que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voluptas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,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aut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et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harciat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inventium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fuga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.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279498F-25B1-C695-4367-8D1B0CDC3E55}"/>
              </a:ext>
            </a:extLst>
          </p:cNvPr>
          <p:cNvGrpSpPr/>
          <p:nvPr userDrawn="1"/>
        </p:nvGrpSpPr>
        <p:grpSpPr>
          <a:xfrm rot="10800000">
            <a:off x="-812799" y="-261308"/>
            <a:ext cx="2025492" cy="1748267"/>
            <a:chOff x="8310634" y="3995019"/>
            <a:chExt cx="1355694" cy="1255286"/>
          </a:xfrm>
          <a:solidFill>
            <a:srgbClr val="B3F1FF">
              <a:alpha val="69804"/>
            </a:srgbClr>
          </a:solidFill>
        </p:grpSpPr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FCB4934A-3147-CCFD-21F9-11F6AD695FD1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8572407" y="4042329"/>
              <a:ext cx="1141232" cy="1046611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41F2009A-B623-6243-AB92-E99D47705EDB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8282691" y="4604195"/>
              <a:ext cx="674053" cy="618167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156079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476BB3-9F1E-58C7-DEAB-EB787A4BE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1BC0E6-56EB-156B-5446-0C044E3AE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F7B79-0B4A-1042-F2EE-3D855858B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997BD9-7EB2-4598-9E97-A86A7A5B1898}" type="datetimeFigureOut">
              <a:rPr lang="en-GB" smtClean="0"/>
              <a:t>10/04/2026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29ECB-7FAB-0AA3-3216-43D38B5BC5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88E98-7DA6-3370-F7EB-8468A2F23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\\PLP-SRV01\Users drive\Branding and Stationery\Logos\Raw Logos\Jpegs_for PLP inhouse use\PLP_Logo_Horizontal_Col_CM copy.jpg">
            <a:extLst>
              <a:ext uri="{FF2B5EF4-FFF2-40B4-BE49-F238E27FC236}">
                <a16:creationId xmlns:a16="http://schemas.microsoft.com/office/drawing/2014/main" id="{899811B9-C71E-EFE2-CB1E-E86B7CDBD47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0" t="17529" r="12565" b="17294"/>
          <a:stretch/>
        </p:blipFill>
        <p:spPr bwMode="auto">
          <a:xfrm>
            <a:off x="9265918" y="136526"/>
            <a:ext cx="2743201" cy="67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779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Foundry Sterling Book" panose="0200050304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F090004-EAE9-EF57-E330-F813AF4F6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400" dirty="0"/>
              <a:t>Steps in a JR claim, part 1 – </a:t>
            </a:r>
            <a:br>
              <a:rPr lang="en-GB" sz="4400" dirty="0"/>
            </a:br>
            <a:r>
              <a:rPr lang="en-GB" sz="4400" dirty="0"/>
              <a:t>from letter before claim to permission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288DE4-D161-9731-C241-49091CF8DB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Victoria Pogge von Strandmann, Public Law Project</a:t>
            </a:r>
          </a:p>
        </p:txBody>
      </p:sp>
    </p:spTree>
    <p:extLst>
      <p:ext uri="{BB962C8B-B14F-4D97-AF65-F5344CB8AC3E}">
        <p14:creationId xmlns:p14="http://schemas.microsoft.com/office/powerpoint/2010/main" val="1996186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2A279-2CDF-F555-3CA0-17104F0D9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sz="3600" dirty="0">
                <a:cs typeface="Times" panose="02020603050405020304" pitchFamily="18" charset="0"/>
              </a:rPr>
              <a:t>Acknowledgment of Service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586A8-9DA4-7D37-8354-1A17899535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z="3200" dirty="0">
                <a:cs typeface="Times" panose="02020603050405020304" pitchFamily="18" charset="0"/>
              </a:rPr>
              <a:t>21-day time limit for AOS</a:t>
            </a:r>
          </a:p>
          <a:p>
            <a:pPr>
              <a:defRPr/>
            </a:pPr>
            <a:r>
              <a:rPr lang="en-GB" altLang="en-US" sz="3200" dirty="0">
                <a:cs typeface="Times" panose="02020603050405020304" pitchFamily="18" charset="0"/>
              </a:rPr>
              <a:t>Summary Grounds of Defence</a:t>
            </a:r>
          </a:p>
          <a:p>
            <a:pPr>
              <a:defRPr/>
            </a:pPr>
            <a:r>
              <a:rPr lang="en-GB" altLang="en-US" sz="3200" dirty="0">
                <a:cs typeface="Times" panose="02020603050405020304" pitchFamily="18" charset="0"/>
              </a:rPr>
              <a:t>Claimant’s reply</a:t>
            </a:r>
            <a:r>
              <a:rPr lang="en-GB" altLang="en-US" dirty="0">
                <a:cs typeface="Times" panose="02020603050405020304" pitchFamily="18" charset="0"/>
              </a:rPr>
              <a:t> – 7 days after AOS</a:t>
            </a:r>
            <a:endParaRPr lang="en-GB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269149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09828-8C6E-9FA7-61D0-9225622A9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Urgent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C1266-58DA-5E9C-A453-35A31E357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z="3200" dirty="0"/>
              <a:t>Is it urgent?</a:t>
            </a:r>
          </a:p>
          <a:p>
            <a:pPr>
              <a:defRPr/>
            </a:pPr>
            <a:r>
              <a:rPr lang="en-GB" altLang="en-US" sz="3200" dirty="0"/>
              <a:t>Form N463</a:t>
            </a:r>
          </a:p>
          <a:p>
            <a:pPr>
              <a:defRPr/>
            </a:pPr>
            <a:r>
              <a:rPr lang="en-GB" altLang="en-US" sz="3200" dirty="0"/>
              <a:t>Out-of-hours applications</a:t>
            </a:r>
          </a:p>
        </p:txBody>
      </p:sp>
    </p:spTree>
    <p:extLst>
      <p:ext uri="{BB962C8B-B14F-4D97-AF65-F5344CB8AC3E}">
        <p14:creationId xmlns:p14="http://schemas.microsoft.com/office/powerpoint/2010/main" val="3089091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E61A4-C1F1-F730-14CF-0FEAADCFE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Proceed with Caution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1D78C-D8A9-46F4-5F6B-E6E207FA1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3200" dirty="0"/>
              <a:t>Ensure </a:t>
            </a:r>
            <a:r>
              <a:rPr lang="en-GB" altLang="en-US" sz="3200" i="1" dirty="0"/>
              <a:t>all</a:t>
            </a:r>
            <a:r>
              <a:rPr lang="en-GB" altLang="en-US" sz="3200" dirty="0"/>
              <a:t>  the facts are before the Judge</a:t>
            </a:r>
          </a:p>
          <a:p>
            <a:r>
              <a:rPr lang="en-GB" altLang="en-US" sz="3200" dirty="0"/>
              <a:t>Explain the limits to your knowledge of the facts</a:t>
            </a:r>
          </a:p>
          <a:p>
            <a:r>
              <a:rPr lang="en-GB" altLang="en-US" sz="3200" dirty="0"/>
              <a:t>Justify urgency &amp; do not delay</a:t>
            </a:r>
          </a:p>
          <a:p>
            <a:r>
              <a:rPr lang="en-GB" altLang="en-US" sz="3200" dirty="0"/>
              <a:t>Give D as much notice as possible</a:t>
            </a:r>
          </a:p>
          <a:p>
            <a:r>
              <a:rPr lang="en-GB" altLang="en-US" sz="3200" i="1" dirty="0"/>
              <a:t>Hamid</a:t>
            </a:r>
            <a:r>
              <a:rPr lang="en-GB" altLang="en-US" sz="3200" dirty="0"/>
              <a:t>  jurisdiction</a:t>
            </a:r>
          </a:p>
        </p:txBody>
      </p:sp>
    </p:spTree>
    <p:extLst>
      <p:ext uri="{BB962C8B-B14F-4D97-AF65-F5344CB8AC3E}">
        <p14:creationId xmlns:p14="http://schemas.microsoft.com/office/powerpoint/2010/main" val="1280410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DE9DB-8F9C-D640-8A83-76EB814DD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>
                <a:cs typeface="Times" panose="02020603050405020304" pitchFamily="18" charset="0"/>
              </a:rPr>
              <a:t>The Permission Decision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74D5A6-C384-B7E3-20C0-832A8F3FA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3200" dirty="0">
                <a:cs typeface="Times" panose="02020603050405020304" pitchFamily="18" charset="0"/>
              </a:rPr>
              <a:t>Refused</a:t>
            </a:r>
          </a:p>
          <a:p>
            <a:r>
              <a:rPr lang="en-GB" altLang="en-US" sz="3200" dirty="0">
                <a:cs typeface="Times" panose="02020603050405020304" pitchFamily="18" charset="0"/>
              </a:rPr>
              <a:t>Renewal</a:t>
            </a:r>
          </a:p>
          <a:p>
            <a:r>
              <a:rPr lang="en-GB" altLang="en-US" sz="3200" dirty="0">
                <a:cs typeface="Times" panose="02020603050405020304" pitchFamily="18" charset="0"/>
              </a:rPr>
              <a:t>Certified totally without merit</a:t>
            </a:r>
          </a:p>
          <a:p>
            <a:r>
              <a:rPr lang="en-GB" altLang="en-US" sz="3200" dirty="0">
                <a:cs typeface="Times" panose="02020603050405020304" pitchFamily="18" charset="0"/>
              </a:rPr>
              <a:t>Adjourned to oral hearing</a:t>
            </a:r>
          </a:p>
          <a:p>
            <a:r>
              <a:rPr lang="en-GB" altLang="en-US" sz="3200" dirty="0">
                <a:cs typeface="Times" panose="02020603050405020304" pitchFamily="18" charset="0"/>
              </a:rPr>
              <a:t>Adjourned to “rolled up” hearing</a:t>
            </a:r>
          </a:p>
          <a:p>
            <a:r>
              <a:rPr lang="en-GB" altLang="en-US" sz="3200" dirty="0">
                <a:cs typeface="Times" panose="02020603050405020304" pitchFamily="18" charset="0"/>
              </a:rPr>
              <a:t>Granted</a:t>
            </a:r>
          </a:p>
        </p:txBody>
      </p:sp>
    </p:spTree>
    <p:extLst>
      <p:ext uri="{BB962C8B-B14F-4D97-AF65-F5344CB8AC3E}">
        <p14:creationId xmlns:p14="http://schemas.microsoft.com/office/powerpoint/2010/main" val="2922210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52E91-8813-36DC-A278-68313C130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Steps up to Permission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97368-86A8-51A8-E18E-22AE001A12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z="2800" dirty="0"/>
              <a:t>Key documents</a:t>
            </a:r>
          </a:p>
          <a:p>
            <a:pPr>
              <a:defRPr/>
            </a:pPr>
            <a:r>
              <a:rPr lang="en-GB" altLang="en-US" sz="2800" dirty="0"/>
              <a:t>First steps - Claimant</a:t>
            </a:r>
          </a:p>
          <a:p>
            <a:pPr>
              <a:defRPr/>
            </a:pPr>
            <a:r>
              <a:rPr lang="en-GB" altLang="en-US" sz="2800" dirty="0"/>
              <a:t>Pre-action protocol</a:t>
            </a:r>
          </a:p>
          <a:p>
            <a:pPr>
              <a:defRPr/>
            </a:pPr>
            <a:r>
              <a:rPr lang="en-GB" altLang="en-US" sz="2800" dirty="0"/>
              <a:t>Preparing and issuing the claim</a:t>
            </a:r>
          </a:p>
          <a:p>
            <a:pPr>
              <a:defRPr/>
            </a:pPr>
            <a:r>
              <a:rPr lang="en-GB" altLang="en-US" sz="2800" dirty="0"/>
              <a:t>Defendant’s response/Claimant’s reply</a:t>
            </a:r>
          </a:p>
          <a:p>
            <a:pPr>
              <a:defRPr/>
            </a:pPr>
            <a:r>
              <a:rPr lang="en-GB" altLang="en-US" sz="2800" dirty="0"/>
              <a:t>Urgent cases</a:t>
            </a:r>
          </a:p>
          <a:p>
            <a:pPr>
              <a:defRPr/>
            </a:pPr>
            <a:r>
              <a:rPr lang="en-GB" altLang="en-US" sz="2800" dirty="0"/>
              <a:t>Permission</a:t>
            </a:r>
          </a:p>
        </p:txBody>
      </p:sp>
    </p:spTree>
    <p:extLst>
      <p:ext uri="{BB962C8B-B14F-4D97-AF65-F5344CB8AC3E}">
        <p14:creationId xmlns:p14="http://schemas.microsoft.com/office/powerpoint/2010/main" val="4021617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F4DC2-36DC-48D9-9D2B-7B334EF7A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9782C-A886-2731-06EC-101E8381E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Course Pack – Links to Materials</a:t>
            </a:r>
          </a:p>
          <a:p>
            <a:r>
              <a:rPr lang="en-US" sz="2800" dirty="0"/>
              <a:t>Civil Procedure Rules</a:t>
            </a:r>
          </a:p>
          <a:p>
            <a:r>
              <a:rPr lang="en-US" sz="2800" dirty="0"/>
              <a:t>Practice Directions</a:t>
            </a:r>
          </a:p>
          <a:p>
            <a:r>
              <a:rPr lang="en-US" sz="2800" dirty="0"/>
              <a:t>Pre-action Protocol for JR</a:t>
            </a:r>
          </a:p>
          <a:p>
            <a:r>
              <a:rPr lang="en-US" sz="2800" dirty="0"/>
              <a:t>Forms</a:t>
            </a:r>
          </a:p>
          <a:p>
            <a:r>
              <a:rPr lang="en-US" sz="2800" dirty="0"/>
              <a:t>Electronic Bundles and Urgent Cases</a:t>
            </a:r>
          </a:p>
          <a:p>
            <a:r>
              <a:rPr lang="en-US" sz="2800" dirty="0"/>
              <a:t>Administrative Court JR Guide</a:t>
            </a:r>
          </a:p>
        </p:txBody>
      </p:sp>
    </p:spTree>
    <p:extLst>
      <p:ext uri="{BB962C8B-B14F-4D97-AF65-F5344CB8AC3E}">
        <p14:creationId xmlns:p14="http://schemas.microsoft.com/office/powerpoint/2010/main" val="450570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97119-6D3D-BC54-F677-C5EB88C1A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Procedural Rigour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92BE8D-A19F-89B2-3AD8-616FF16AB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800" dirty="0"/>
              <a:t>The need to observe the rules</a:t>
            </a:r>
          </a:p>
          <a:p>
            <a:r>
              <a:rPr lang="en-GB" altLang="en-US" sz="2800" dirty="0"/>
              <a:t>Who are the proper parties?</a:t>
            </a:r>
          </a:p>
          <a:p>
            <a:r>
              <a:rPr lang="en-GB" altLang="en-US" sz="2800" dirty="0"/>
              <a:t>Duty of Candour</a:t>
            </a:r>
          </a:p>
          <a:p>
            <a:r>
              <a:rPr lang="en-GB" altLang="en-US" sz="2800" dirty="0"/>
              <a:t>Promptness</a:t>
            </a:r>
          </a:p>
          <a:p>
            <a:r>
              <a:rPr lang="en-GB" altLang="en-US" sz="2800" dirty="0"/>
              <a:t>Comply with deadlines</a:t>
            </a:r>
          </a:p>
          <a:p>
            <a:r>
              <a:rPr lang="en-GB" altLang="en-US" sz="2800" dirty="0"/>
              <a:t>File documents correctly</a:t>
            </a:r>
          </a:p>
          <a:p>
            <a:r>
              <a:rPr lang="en-GB" altLang="en-US" sz="2800" dirty="0"/>
              <a:t>Sanctions</a:t>
            </a:r>
          </a:p>
        </p:txBody>
      </p:sp>
    </p:spTree>
    <p:extLst>
      <p:ext uri="{BB962C8B-B14F-4D97-AF65-F5344CB8AC3E}">
        <p14:creationId xmlns:p14="http://schemas.microsoft.com/office/powerpoint/2010/main" val="2219932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1C4FC-B0F8-85ED-FB4A-E4AAB8626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400" dirty="0"/>
              <a:t>Duty of Candour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53E30-4ED8-D39C-D707-6DF3C50F7B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800" dirty="0"/>
              <a:t>All relevant information must be drawn to the attention of the Court.</a:t>
            </a:r>
          </a:p>
          <a:p>
            <a:r>
              <a:rPr lang="en-GB" altLang="en-US" sz="2800" dirty="0"/>
              <a:t>Defendants: applies to all stages including pre-action</a:t>
            </a:r>
          </a:p>
          <a:p>
            <a:r>
              <a:rPr lang="en-GB" altLang="en-US" sz="2800" dirty="0"/>
              <a:t>Claimants</a:t>
            </a:r>
          </a:p>
        </p:txBody>
      </p:sp>
    </p:spTree>
    <p:extLst>
      <p:ext uri="{BB962C8B-B14F-4D97-AF65-F5344CB8AC3E}">
        <p14:creationId xmlns:p14="http://schemas.microsoft.com/office/powerpoint/2010/main" val="2869634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05097D-0E5E-21AC-0973-7A0FD013B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400" dirty="0">
                <a:cs typeface="Helvetica" panose="020B0604020202020204" pitchFamily="34" charset="0"/>
              </a:rPr>
              <a:t>First Steps: Claimant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F4DEF64-09D6-274B-AF15-BBD63AFB4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sz="2800" dirty="0">
                <a:cs typeface="Helvetica" panose="020B0604020202020204" pitchFamily="34" charset="0"/>
              </a:rPr>
              <a:t>What are the claimant’s objectives and is JR the answer?</a:t>
            </a:r>
          </a:p>
          <a:p>
            <a:pPr>
              <a:defRPr/>
            </a:pPr>
            <a:r>
              <a:rPr lang="en-GB" sz="2800" dirty="0">
                <a:cs typeface="Helvetica" panose="020B0604020202020204" pitchFamily="34" charset="0"/>
              </a:rPr>
              <a:t>What is the target for challenge?</a:t>
            </a:r>
          </a:p>
          <a:p>
            <a:pPr>
              <a:defRPr/>
            </a:pPr>
            <a:r>
              <a:rPr lang="en-GB" sz="2800" dirty="0">
                <a:cs typeface="Helvetica" panose="020B0604020202020204" pitchFamily="34" charset="0"/>
              </a:rPr>
              <a:t>Instructions and documents – assessing merits</a:t>
            </a:r>
          </a:p>
          <a:p>
            <a:pPr>
              <a:defRPr/>
            </a:pPr>
            <a:r>
              <a:rPr lang="en-GB" sz="2800" dirty="0">
                <a:cs typeface="Helvetica" panose="020B0604020202020204" pitchFamily="34" charset="0"/>
              </a:rPr>
              <a:t>Funding</a:t>
            </a:r>
          </a:p>
        </p:txBody>
      </p:sp>
    </p:spTree>
    <p:extLst>
      <p:ext uri="{BB962C8B-B14F-4D97-AF65-F5344CB8AC3E}">
        <p14:creationId xmlns:p14="http://schemas.microsoft.com/office/powerpoint/2010/main" val="1574110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11EB9-2DA9-D490-6515-FD65F426B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>
                <a:cs typeface="Helvetica" panose="020B0604020202020204" pitchFamily="34" charset="0"/>
              </a:rPr>
              <a:t>Pre-action Protocol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CD010F-5A47-7346-5779-2338BB9E41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GB" sz="2800" dirty="0">
                <a:cs typeface="Helvetica" panose="020B0604020202020204" pitchFamily="34" charset="0"/>
              </a:rPr>
              <a:t>Steps parties must take before issuing a claim</a:t>
            </a:r>
          </a:p>
          <a:p>
            <a:pPr>
              <a:defRPr/>
            </a:pPr>
            <a:r>
              <a:rPr lang="en-GB" sz="2800" dirty="0">
                <a:cs typeface="Helvetica" panose="020B0604020202020204" pitchFamily="34" charset="0"/>
              </a:rPr>
              <a:t>Purpose: to narrow the issues or avoid litigation</a:t>
            </a:r>
          </a:p>
          <a:p>
            <a:pPr>
              <a:defRPr/>
            </a:pPr>
            <a:r>
              <a:rPr lang="en-GB" sz="2800" dirty="0">
                <a:cs typeface="Helvetica" panose="020B0604020202020204" pitchFamily="34" charset="0"/>
              </a:rPr>
              <a:t>Time limits &amp; Urgent Cases</a:t>
            </a:r>
          </a:p>
          <a:p>
            <a:pPr>
              <a:defRPr/>
            </a:pPr>
            <a:r>
              <a:rPr lang="en-GB" sz="2800" dirty="0">
                <a:cs typeface="Helvetica" panose="020B0604020202020204" pitchFamily="34" charset="0"/>
              </a:rPr>
              <a:t>Letter before claim</a:t>
            </a:r>
          </a:p>
          <a:p>
            <a:pPr>
              <a:defRPr/>
            </a:pPr>
            <a:r>
              <a:rPr lang="en-GB" sz="2800" dirty="0">
                <a:cs typeface="Helvetica" panose="020B0604020202020204" pitchFamily="34" charset="0"/>
              </a:rPr>
              <a:t>Defendant’s response</a:t>
            </a:r>
          </a:p>
        </p:txBody>
      </p:sp>
    </p:spTree>
    <p:extLst>
      <p:ext uri="{BB962C8B-B14F-4D97-AF65-F5344CB8AC3E}">
        <p14:creationId xmlns:p14="http://schemas.microsoft.com/office/powerpoint/2010/main" val="1138971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EB91B-5588-AFD9-B388-02D1D1B23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Preparing to Issue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F18A2-F48C-2E22-A7FE-516BDA8E3C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z="3200" dirty="0"/>
              <a:t>Funding</a:t>
            </a:r>
          </a:p>
          <a:p>
            <a:pPr>
              <a:defRPr/>
            </a:pPr>
            <a:r>
              <a:rPr lang="en-GB" altLang="en-US" sz="3200" dirty="0"/>
              <a:t>Brief Counsel</a:t>
            </a:r>
          </a:p>
          <a:p>
            <a:pPr>
              <a:defRPr/>
            </a:pPr>
            <a:r>
              <a:rPr lang="en-GB" altLang="en-US" sz="3200" dirty="0"/>
              <a:t>Bundle</a:t>
            </a:r>
          </a:p>
          <a:p>
            <a:pPr>
              <a:defRPr/>
            </a:pPr>
            <a:r>
              <a:rPr lang="en-GB" altLang="en-US" sz="3200" dirty="0"/>
              <a:t>Grounds</a:t>
            </a:r>
          </a:p>
          <a:p>
            <a:pPr>
              <a:defRPr/>
            </a:pPr>
            <a:r>
              <a:rPr lang="en-GB" altLang="en-US" sz="3200" dirty="0"/>
              <a:t>Claim Form</a:t>
            </a:r>
          </a:p>
        </p:txBody>
      </p:sp>
    </p:spTree>
    <p:extLst>
      <p:ext uri="{BB962C8B-B14F-4D97-AF65-F5344CB8AC3E}">
        <p14:creationId xmlns:p14="http://schemas.microsoft.com/office/powerpoint/2010/main" val="644673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8241C-9D91-3594-5EC1-5CF3255EE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>
                <a:cs typeface="Times" panose="02020603050405020304" pitchFamily="18" charset="0"/>
              </a:rPr>
              <a:t>Issuing Proceedings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1A3D8-8CAA-EC59-E570-468D56052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3200" dirty="0">
                <a:cs typeface="Times" panose="02020603050405020304" pitchFamily="18" charset="0"/>
              </a:rPr>
              <a:t>Where to issue the claim &amp; venue</a:t>
            </a:r>
          </a:p>
          <a:p>
            <a:r>
              <a:rPr lang="en-GB" altLang="en-US" sz="3200" dirty="0">
                <a:cs typeface="Times" panose="02020603050405020304" pitchFamily="18" charset="0"/>
              </a:rPr>
              <a:t>How to issue the claim</a:t>
            </a:r>
          </a:p>
          <a:p>
            <a:r>
              <a:rPr lang="en-GB" altLang="en-US" sz="3200" dirty="0">
                <a:cs typeface="Times" panose="02020603050405020304" pitchFamily="18" charset="0"/>
              </a:rPr>
              <a:t>Service on Defendant &amp; Interested Party – </a:t>
            </a:r>
            <a:r>
              <a:rPr lang="en-GB" altLang="en-US" dirty="0">
                <a:cs typeface="Times" panose="02020603050405020304" pitchFamily="18" charset="0"/>
              </a:rPr>
              <a:t>7 </a:t>
            </a:r>
            <a:r>
              <a:rPr lang="en-GB" altLang="en-US" sz="3200" dirty="0">
                <a:cs typeface="Times" panose="02020603050405020304" pitchFamily="18" charset="0"/>
              </a:rPr>
              <a:t>days</a:t>
            </a:r>
          </a:p>
          <a:p>
            <a:r>
              <a:rPr lang="en-GB" altLang="en-US" sz="3200" dirty="0">
                <a:cs typeface="Times" panose="02020603050405020304" pitchFamily="18" charset="0"/>
              </a:rPr>
              <a:t>Electronic service</a:t>
            </a:r>
          </a:p>
        </p:txBody>
      </p:sp>
    </p:spTree>
    <p:extLst>
      <p:ext uri="{BB962C8B-B14F-4D97-AF65-F5344CB8AC3E}">
        <p14:creationId xmlns:p14="http://schemas.microsoft.com/office/powerpoint/2010/main" val="235460658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</Words>
  <Application>Microsoft Office PowerPoint</Application>
  <PresentationFormat>Widescreen</PresentationFormat>
  <Paragraphs>73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Aptos</vt:lpstr>
      <vt:lpstr>Arial</vt:lpstr>
      <vt:lpstr>Calibri</vt:lpstr>
      <vt:lpstr>Foundry Sterling Bold</vt:lpstr>
      <vt:lpstr>Foundry Sterling Book</vt:lpstr>
      <vt:lpstr>Foundry Sterling Demi</vt:lpstr>
      <vt:lpstr>FoundrySterling-Bold</vt:lpstr>
      <vt:lpstr>FoundrySterling-Book</vt:lpstr>
      <vt:lpstr>Helvetica</vt:lpstr>
      <vt:lpstr>Times</vt:lpstr>
      <vt:lpstr>1_Office Theme</vt:lpstr>
      <vt:lpstr>Steps in a JR claim, part 1 –  from letter before claim to permission</vt:lpstr>
      <vt:lpstr>Steps up to Permission</vt:lpstr>
      <vt:lpstr>Key documents</vt:lpstr>
      <vt:lpstr>Procedural Rigour</vt:lpstr>
      <vt:lpstr>Duty of Candour</vt:lpstr>
      <vt:lpstr>First Steps: Claimant</vt:lpstr>
      <vt:lpstr>Pre-action Protocol</vt:lpstr>
      <vt:lpstr>Preparing to Issue</vt:lpstr>
      <vt:lpstr>Issuing Proceedings</vt:lpstr>
      <vt:lpstr>Acknowledgment of Service</vt:lpstr>
      <vt:lpstr>Urgent Cases</vt:lpstr>
      <vt:lpstr>Proceed with Caution</vt:lpstr>
      <vt:lpstr>The Permission Decision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Nicole Chen</dc:creator>
  <cp:lastModifiedBy>Nicole Chen</cp:lastModifiedBy>
  <cp:revision>1</cp:revision>
  <dcterms:created xsi:type="dcterms:W3CDTF">2026-04-10T10:21:59Z</dcterms:created>
  <dcterms:modified xsi:type="dcterms:W3CDTF">2026-04-10T10:22:20Z</dcterms:modified>
</cp:coreProperties>
</file>