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805" r:id="rId2"/>
    <p:sldId id="809" r:id="rId3"/>
    <p:sldId id="810" r:id="rId4"/>
    <p:sldId id="811" r:id="rId5"/>
    <p:sldId id="826" r:id="rId6"/>
    <p:sldId id="827" r:id="rId7"/>
    <p:sldId id="813" r:id="rId8"/>
    <p:sldId id="814" r:id="rId9"/>
    <p:sldId id="831" r:id="rId10"/>
    <p:sldId id="830" r:id="rId11"/>
    <p:sldId id="828" r:id="rId12"/>
    <p:sldId id="817" r:id="rId13"/>
    <p:sldId id="818" r:id="rId14"/>
    <p:sldId id="819" r:id="rId15"/>
    <p:sldId id="833" r:id="rId16"/>
    <p:sldId id="820" r:id="rId17"/>
    <p:sldId id="821" r:id="rId18"/>
    <p:sldId id="822" r:id="rId19"/>
    <p:sldId id="823" r:id="rId20"/>
    <p:sldId id="824" r:id="rId21"/>
    <p:sldId id="806" r:id="rId22"/>
    <p:sldId id="832" r:id="rId23"/>
    <p:sldId id="80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sts and settlement" id="{E9C87530-B854-4242-9FC6-0DF63E7B0C44}">
          <p14:sldIdLst>
            <p14:sldId id="805"/>
            <p14:sldId id="809"/>
            <p14:sldId id="810"/>
            <p14:sldId id="811"/>
            <p14:sldId id="826"/>
            <p14:sldId id="827"/>
            <p14:sldId id="813"/>
            <p14:sldId id="814"/>
            <p14:sldId id="831"/>
            <p14:sldId id="830"/>
            <p14:sldId id="828"/>
            <p14:sldId id="817"/>
            <p14:sldId id="818"/>
            <p14:sldId id="819"/>
            <p14:sldId id="833"/>
            <p14:sldId id="820"/>
            <p14:sldId id="821"/>
            <p14:sldId id="822"/>
            <p14:sldId id="823"/>
            <p14:sldId id="824"/>
            <p14:sldId id="806"/>
            <p14:sldId id="832"/>
            <p14:sldId id="80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37" autoAdjust="0"/>
    <p:restoredTop sz="65378"/>
  </p:normalViewPr>
  <p:slideViewPr>
    <p:cSldViewPr snapToGrid="0">
      <p:cViewPr varScale="1">
        <p:scale>
          <a:sx n="96" d="100"/>
          <a:sy n="96" d="100"/>
        </p:scale>
        <p:origin x="176" y="832"/>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FE1BB1-BD5D-5F4E-A777-E624D1DD0501}" type="datetimeFigureOut">
              <a:rPr lang="en-US" smtClean="0"/>
              <a:t>5/6/26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1735C4-9802-A94E-812B-242EC0BD56D8}" type="slidenum">
              <a:rPr lang="en-US" smtClean="0"/>
              <a:t>‹#›</a:t>
            </a:fld>
            <a:endParaRPr lang="en-US"/>
          </a:p>
        </p:txBody>
      </p:sp>
    </p:spTree>
    <p:extLst>
      <p:ext uri="{BB962C8B-B14F-4D97-AF65-F5344CB8AC3E}">
        <p14:creationId xmlns:p14="http://schemas.microsoft.com/office/powerpoint/2010/main" val="1064139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2</a:t>
            </a:fld>
            <a:endParaRPr lang="en-US"/>
          </a:p>
        </p:txBody>
      </p:sp>
    </p:spTree>
    <p:extLst>
      <p:ext uri="{BB962C8B-B14F-4D97-AF65-F5344CB8AC3E}">
        <p14:creationId xmlns:p14="http://schemas.microsoft.com/office/powerpoint/2010/main" val="2738481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D368A-EE56-238C-BDC2-CF02BB7F92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A7CA5D-64E2-2832-85AE-51F7EBA083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CF7EF7-82EB-A3A4-16A8-177E0EE869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729D894-572D-6D95-98AE-120E663A4D49}"/>
              </a:ext>
            </a:extLst>
          </p:cNvPr>
          <p:cNvSpPr>
            <a:spLocks noGrp="1"/>
          </p:cNvSpPr>
          <p:nvPr>
            <p:ph type="sldNum" sz="quarter" idx="5"/>
          </p:nvPr>
        </p:nvSpPr>
        <p:spPr/>
        <p:txBody>
          <a:bodyPr/>
          <a:lstStyle/>
          <a:p>
            <a:fld id="{5C1735C4-9802-A94E-812B-242EC0BD56D8}" type="slidenum">
              <a:rPr lang="en-US" smtClean="0"/>
              <a:t>11</a:t>
            </a:fld>
            <a:endParaRPr lang="en-US"/>
          </a:p>
        </p:txBody>
      </p:sp>
    </p:spTree>
    <p:extLst>
      <p:ext uri="{BB962C8B-B14F-4D97-AF65-F5344CB8AC3E}">
        <p14:creationId xmlns:p14="http://schemas.microsoft.com/office/powerpoint/2010/main" val="567340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14</a:t>
            </a:fld>
            <a:endParaRPr lang="en-US"/>
          </a:p>
        </p:txBody>
      </p:sp>
    </p:spTree>
    <p:extLst>
      <p:ext uri="{BB962C8B-B14F-4D97-AF65-F5344CB8AC3E}">
        <p14:creationId xmlns:p14="http://schemas.microsoft.com/office/powerpoint/2010/main" val="1617355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AF99D-0108-4AC3-8944-39DC6594E2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035536-321E-09B1-598F-B1AB085C61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9671AE-9048-E3F4-1AE0-B00D5F7EA5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F7F774-22CC-18EB-089D-13B7B6DF70E8}"/>
              </a:ext>
            </a:extLst>
          </p:cNvPr>
          <p:cNvSpPr>
            <a:spLocks noGrp="1"/>
          </p:cNvSpPr>
          <p:nvPr>
            <p:ph type="sldNum" sz="quarter" idx="5"/>
          </p:nvPr>
        </p:nvSpPr>
        <p:spPr/>
        <p:txBody>
          <a:bodyPr/>
          <a:lstStyle/>
          <a:p>
            <a:fld id="{5C1735C4-9802-A94E-812B-242EC0BD56D8}" type="slidenum">
              <a:rPr lang="en-US" smtClean="0"/>
              <a:t>15</a:t>
            </a:fld>
            <a:endParaRPr lang="en-US"/>
          </a:p>
        </p:txBody>
      </p:sp>
    </p:spTree>
    <p:extLst>
      <p:ext uri="{BB962C8B-B14F-4D97-AF65-F5344CB8AC3E}">
        <p14:creationId xmlns:p14="http://schemas.microsoft.com/office/powerpoint/2010/main" val="4045983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21</a:t>
            </a:fld>
            <a:endParaRPr lang="en-US"/>
          </a:p>
        </p:txBody>
      </p:sp>
    </p:spTree>
    <p:extLst>
      <p:ext uri="{BB962C8B-B14F-4D97-AF65-F5344CB8AC3E}">
        <p14:creationId xmlns:p14="http://schemas.microsoft.com/office/powerpoint/2010/main" val="3433924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BE1A2-CF9F-3779-1574-88AAEB1CF3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B2B84E-0AD3-16CA-3C22-75DCC40D42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3965E2-42E9-8E63-FED6-546506149C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8626B29-922C-3D01-935A-6649388E449D}"/>
              </a:ext>
            </a:extLst>
          </p:cNvPr>
          <p:cNvSpPr>
            <a:spLocks noGrp="1"/>
          </p:cNvSpPr>
          <p:nvPr>
            <p:ph type="sldNum" sz="quarter" idx="5"/>
          </p:nvPr>
        </p:nvSpPr>
        <p:spPr/>
        <p:txBody>
          <a:bodyPr/>
          <a:lstStyle/>
          <a:p>
            <a:fld id="{5C1735C4-9802-A94E-812B-242EC0BD56D8}" type="slidenum">
              <a:rPr lang="en-US" smtClean="0"/>
              <a:t>22</a:t>
            </a:fld>
            <a:endParaRPr lang="en-US"/>
          </a:p>
        </p:txBody>
      </p:sp>
    </p:spTree>
    <p:extLst>
      <p:ext uri="{BB962C8B-B14F-4D97-AF65-F5344CB8AC3E}">
        <p14:creationId xmlns:p14="http://schemas.microsoft.com/office/powerpoint/2010/main" val="1789822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23</a:t>
            </a:fld>
            <a:endParaRPr lang="en-US"/>
          </a:p>
        </p:txBody>
      </p:sp>
    </p:spTree>
    <p:extLst>
      <p:ext uri="{BB962C8B-B14F-4D97-AF65-F5344CB8AC3E}">
        <p14:creationId xmlns:p14="http://schemas.microsoft.com/office/powerpoint/2010/main" val="480793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3</a:t>
            </a:fld>
            <a:endParaRPr lang="en-US"/>
          </a:p>
        </p:txBody>
      </p:sp>
    </p:spTree>
    <p:extLst>
      <p:ext uri="{BB962C8B-B14F-4D97-AF65-F5344CB8AC3E}">
        <p14:creationId xmlns:p14="http://schemas.microsoft.com/office/powerpoint/2010/main" val="3396873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4</a:t>
            </a:fld>
            <a:endParaRPr lang="en-US"/>
          </a:p>
        </p:txBody>
      </p:sp>
    </p:spTree>
    <p:extLst>
      <p:ext uri="{BB962C8B-B14F-4D97-AF65-F5344CB8AC3E}">
        <p14:creationId xmlns:p14="http://schemas.microsoft.com/office/powerpoint/2010/main" val="550905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5</a:t>
            </a:fld>
            <a:endParaRPr lang="en-US"/>
          </a:p>
        </p:txBody>
      </p:sp>
    </p:spTree>
    <p:extLst>
      <p:ext uri="{BB962C8B-B14F-4D97-AF65-F5344CB8AC3E}">
        <p14:creationId xmlns:p14="http://schemas.microsoft.com/office/powerpoint/2010/main" val="496024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6</a:t>
            </a:fld>
            <a:endParaRPr lang="en-US"/>
          </a:p>
        </p:txBody>
      </p:sp>
    </p:spTree>
    <p:extLst>
      <p:ext uri="{BB962C8B-B14F-4D97-AF65-F5344CB8AC3E}">
        <p14:creationId xmlns:p14="http://schemas.microsoft.com/office/powerpoint/2010/main" val="3869291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7</a:t>
            </a:fld>
            <a:endParaRPr lang="en-US"/>
          </a:p>
        </p:txBody>
      </p:sp>
    </p:spTree>
    <p:extLst>
      <p:ext uri="{BB962C8B-B14F-4D97-AF65-F5344CB8AC3E}">
        <p14:creationId xmlns:p14="http://schemas.microsoft.com/office/powerpoint/2010/main" val="4077884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735C4-9802-A94E-812B-242EC0BD56D8}" type="slidenum">
              <a:rPr lang="en-US" smtClean="0"/>
              <a:t>8</a:t>
            </a:fld>
            <a:endParaRPr lang="en-US"/>
          </a:p>
        </p:txBody>
      </p:sp>
    </p:spTree>
    <p:extLst>
      <p:ext uri="{BB962C8B-B14F-4D97-AF65-F5344CB8AC3E}">
        <p14:creationId xmlns:p14="http://schemas.microsoft.com/office/powerpoint/2010/main" val="514047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2797D-4947-7C9E-1682-583783E5A4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2407A0-2688-3CFB-32A1-8EC9B3A9D6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B613E8-1142-5BBE-3838-B9F33AE20B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D4E8C9-99C1-5286-283A-F58D26993BBE}"/>
              </a:ext>
            </a:extLst>
          </p:cNvPr>
          <p:cNvSpPr>
            <a:spLocks noGrp="1"/>
          </p:cNvSpPr>
          <p:nvPr>
            <p:ph type="sldNum" sz="quarter" idx="5"/>
          </p:nvPr>
        </p:nvSpPr>
        <p:spPr/>
        <p:txBody>
          <a:bodyPr/>
          <a:lstStyle/>
          <a:p>
            <a:fld id="{5C1735C4-9802-A94E-812B-242EC0BD56D8}" type="slidenum">
              <a:rPr lang="en-US" smtClean="0"/>
              <a:t>9</a:t>
            </a:fld>
            <a:endParaRPr lang="en-US"/>
          </a:p>
        </p:txBody>
      </p:sp>
    </p:spTree>
    <p:extLst>
      <p:ext uri="{BB962C8B-B14F-4D97-AF65-F5344CB8AC3E}">
        <p14:creationId xmlns:p14="http://schemas.microsoft.com/office/powerpoint/2010/main" val="737098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B4C5-AE8A-8E9F-8BB0-2A6241E2F7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76A631-9A08-49B7-2E71-28AC840BC1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4C8B61-D188-629E-CD48-751A446D09C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B215732-A070-280C-5CAD-AC9E48B58464}"/>
              </a:ext>
            </a:extLst>
          </p:cNvPr>
          <p:cNvSpPr>
            <a:spLocks noGrp="1"/>
          </p:cNvSpPr>
          <p:nvPr>
            <p:ph type="sldNum" sz="quarter" idx="5"/>
          </p:nvPr>
        </p:nvSpPr>
        <p:spPr/>
        <p:txBody>
          <a:bodyPr/>
          <a:lstStyle/>
          <a:p>
            <a:fld id="{5C1735C4-9802-A94E-812B-242EC0BD56D8}" type="slidenum">
              <a:rPr lang="en-US" smtClean="0"/>
              <a:t>10</a:t>
            </a:fld>
            <a:endParaRPr lang="en-US"/>
          </a:p>
        </p:txBody>
      </p:sp>
    </p:spTree>
    <p:extLst>
      <p:ext uri="{BB962C8B-B14F-4D97-AF65-F5344CB8AC3E}">
        <p14:creationId xmlns:p14="http://schemas.microsoft.com/office/powerpoint/2010/main" val="494384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8473D-7EF2-73E9-2B65-DAA37DB21953}"/>
              </a:ext>
            </a:extLst>
          </p:cNvPr>
          <p:cNvSpPr>
            <a:spLocks noGrp="1"/>
          </p:cNvSpPr>
          <p:nvPr>
            <p:ph type="ctrTitle"/>
          </p:nvPr>
        </p:nvSpPr>
        <p:spPr>
          <a:xfrm>
            <a:off x="1524000" y="1122363"/>
            <a:ext cx="9144000" cy="2387600"/>
          </a:xfrm>
        </p:spPr>
        <p:txBody>
          <a:bodyPr anchor="b">
            <a:normAutofit/>
          </a:bodyPr>
          <a:lstStyle>
            <a:lvl1pPr algn="ctr">
              <a:defRPr sz="4800">
                <a:latin typeface="Foundry Sterling Bold" panose="02000800040000020004" pitchFamily="50"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FE3B3067-EF81-7B7A-E57E-585F1AD7171B}"/>
              </a:ext>
            </a:extLst>
          </p:cNvPr>
          <p:cNvSpPr>
            <a:spLocks noGrp="1"/>
          </p:cNvSpPr>
          <p:nvPr>
            <p:ph type="subTitle" idx="1"/>
          </p:nvPr>
        </p:nvSpPr>
        <p:spPr>
          <a:xfrm>
            <a:off x="1524000" y="3602038"/>
            <a:ext cx="9144000" cy="1655762"/>
          </a:xfrm>
        </p:spPr>
        <p:txBody>
          <a:bodyPr/>
          <a:lstStyle>
            <a:lvl1pPr marL="0" indent="0" algn="ctr">
              <a:buNone/>
              <a:defRPr sz="2400">
                <a:latin typeface="Foundry Sterling Demi" panose="02000700040000020004"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67E14A66-B2C4-9070-5C61-5D080608AC02}"/>
              </a:ext>
            </a:extLst>
          </p:cNvPr>
          <p:cNvSpPr>
            <a:spLocks noGrp="1"/>
          </p:cNvSpPr>
          <p:nvPr>
            <p:ph type="dt" sz="half" idx="10"/>
          </p:nvPr>
        </p:nvSpPr>
        <p:spPr/>
        <p:txBody>
          <a:bodyPr/>
          <a:lstStyle/>
          <a:p>
            <a:fld id="{DD997BD9-7EB2-4598-9E97-A86A7A5B1898}" type="datetimeFigureOut">
              <a:rPr lang="en-GB" smtClean="0"/>
              <a:t>06/05/2026</a:t>
            </a:fld>
            <a:endParaRPr lang="en-GB"/>
          </a:p>
        </p:txBody>
      </p:sp>
      <p:sp>
        <p:nvSpPr>
          <p:cNvPr id="5" name="Footer Placeholder 4">
            <a:extLst>
              <a:ext uri="{FF2B5EF4-FFF2-40B4-BE49-F238E27FC236}">
                <a16:creationId xmlns:a16="http://schemas.microsoft.com/office/drawing/2014/main" id="{086C97CE-7419-7411-5E25-6A08EAA8A27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3F11E6-21F7-1144-3775-006D92A0331F}"/>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246000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D3ECE-3A95-6CEB-F5E0-0E833161F93A}"/>
              </a:ext>
            </a:extLst>
          </p:cNvPr>
          <p:cNvSpPr>
            <a:spLocks noGrp="1"/>
          </p:cNvSpPr>
          <p:nvPr>
            <p:ph type="title"/>
          </p:nvPr>
        </p:nvSpPr>
        <p:spPr/>
        <p:txBody>
          <a:bodyPr/>
          <a:lstStyle>
            <a:lvl1pPr>
              <a:defRPr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EE83E6F-2B90-C556-0F8C-09C64BACE8AE}"/>
              </a:ext>
            </a:extLst>
          </p:cNvPr>
          <p:cNvSpPr>
            <a:spLocks noGrp="1"/>
          </p:cNvSpPr>
          <p:nvPr>
            <p:ph idx="1"/>
          </p:nvPr>
        </p:nvSpPr>
        <p:spPr/>
        <p:txBody>
          <a:bodyPr/>
          <a:lstStyle>
            <a:lvl1pPr>
              <a:defRPr>
                <a:latin typeface="Calibri" panose="020F0502020204030204" pitchFamily="34" charset="0"/>
                <a:ea typeface="Calibri" panose="020F0502020204030204" pitchFamily="34" charset="0"/>
                <a:cs typeface="Calibri" panose="020F0502020204030204" pitchFamily="34" charset="0"/>
              </a:defRPr>
            </a:lvl1pPr>
            <a:lvl2pPr>
              <a:defRPr>
                <a:latin typeface="Calibri" panose="020F0502020204030204" pitchFamily="34" charset="0"/>
                <a:ea typeface="Calibri" panose="020F0502020204030204" pitchFamily="34" charset="0"/>
                <a:cs typeface="Calibri" panose="020F0502020204030204" pitchFamily="34" charset="0"/>
              </a:defRPr>
            </a:lvl2pPr>
            <a:lvl3pPr>
              <a:defRPr>
                <a:latin typeface="Calibri" panose="020F0502020204030204" pitchFamily="34" charset="0"/>
                <a:ea typeface="Calibri" panose="020F0502020204030204" pitchFamily="34" charset="0"/>
                <a:cs typeface="Calibri" panose="020F0502020204030204" pitchFamily="34" charset="0"/>
              </a:defRPr>
            </a:lvl3pPr>
            <a:lvl4pPr>
              <a:defRPr>
                <a:latin typeface="Calibri" panose="020F0502020204030204" pitchFamily="34" charset="0"/>
                <a:ea typeface="Calibri" panose="020F0502020204030204" pitchFamily="34" charset="0"/>
                <a:cs typeface="Calibri" panose="020F0502020204030204" pitchFamily="34" charset="0"/>
              </a:defRPr>
            </a:lvl4pPr>
            <a:lvl5pPr>
              <a:defRPr>
                <a:latin typeface="Calibri" panose="020F0502020204030204" pitchFamily="34" charset="0"/>
                <a:ea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D1623053-8B6F-62A5-FC76-5F3738DF0F9F}"/>
              </a:ext>
            </a:extLst>
          </p:cNvPr>
          <p:cNvSpPr>
            <a:spLocks noGrp="1"/>
          </p:cNvSpPr>
          <p:nvPr>
            <p:ph type="dt" sz="half" idx="10"/>
          </p:nvPr>
        </p:nvSpPr>
        <p:spPr/>
        <p:txBody>
          <a:bodyPr/>
          <a:lstStyle/>
          <a:p>
            <a:fld id="{DD997BD9-7EB2-4598-9E97-A86A7A5B1898}" type="datetimeFigureOut">
              <a:rPr lang="en-GB" smtClean="0"/>
              <a:t>06/05/2026</a:t>
            </a:fld>
            <a:endParaRPr lang="en-GB"/>
          </a:p>
        </p:txBody>
      </p:sp>
      <p:sp>
        <p:nvSpPr>
          <p:cNvPr id="5" name="Footer Placeholder 4">
            <a:extLst>
              <a:ext uri="{FF2B5EF4-FFF2-40B4-BE49-F238E27FC236}">
                <a16:creationId xmlns:a16="http://schemas.microsoft.com/office/drawing/2014/main" id="{A578C39F-2AEA-C62A-C3B0-D848B0519E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E37935-20AA-C69D-65EF-366D35A87D90}"/>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6F8BC6C8-3F4D-4BFA-209E-D151071B7B64}"/>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07084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B691E-7800-4231-4CC1-65C492B1E11B}"/>
              </a:ext>
            </a:extLst>
          </p:cNvPr>
          <p:cNvSpPr>
            <a:spLocks noGrp="1"/>
          </p:cNvSpPr>
          <p:nvPr>
            <p:ph type="title"/>
          </p:nvPr>
        </p:nvSpPr>
        <p:spPr>
          <a:xfrm>
            <a:off x="831850" y="1709739"/>
            <a:ext cx="10515600" cy="2163762"/>
          </a:xfrm>
        </p:spPr>
        <p:txBody>
          <a:bodyPr anchor="b">
            <a:normAutofit/>
          </a:bodyPr>
          <a:lstStyle>
            <a:lvl1pPr>
              <a:defRPr sz="48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656B8874-CF7F-4FD6-392F-BBD9D1600081}"/>
              </a:ext>
            </a:extLst>
          </p:cNvPr>
          <p:cNvSpPr>
            <a:spLocks noGrp="1"/>
          </p:cNvSpPr>
          <p:nvPr>
            <p:ph type="body" idx="1"/>
          </p:nvPr>
        </p:nvSpPr>
        <p:spPr>
          <a:xfrm>
            <a:off x="831850" y="3925889"/>
            <a:ext cx="10515600" cy="2163762"/>
          </a:xfrm>
        </p:spPr>
        <p:txBody>
          <a:bodyPr>
            <a:normAutofit/>
          </a:bodyPr>
          <a:lstStyle>
            <a:lvl1pPr marL="0" indent="0">
              <a:buNone/>
              <a:defRPr sz="28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38016805-B987-8788-4D69-8F13C4385C74}"/>
              </a:ext>
            </a:extLst>
          </p:cNvPr>
          <p:cNvSpPr>
            <a:spLocks noGrp="1"/>
          </p:cNvSpPr>
          <p:nvPr>
            <p:ph type="dt" sz="half" idx="10"/>
          </p:nvPr>
        </p:nvSpPr>
        <p:spPr/>
        <p:txBody>
          <a:bodyPr/>
          <a:lstStyle/>
          <a:p>
            <a:fld id="{DD997BD9-7EB2-4598-9E97-A86A7A5B1898}" type="datetimeFigureOut">
              <a:rPr lang="en-GB" smtClean="0"/>
              <a:t>06/05/2026</a:t>
            </a:fld>
            <a:endParaRPr lang="en-GB"/>
          </a:p>
        </p:txBody>
      </p:sp>
      <p:sp>
        <p:nvSpPr>
          <p:cNvPr id="5" name="Footer Placeholder 4">
            <a:extLst>
              <a:ext uri="{FF2B5EF4-FFF2-40B4-BE49-F238E27FC236}">
                <a16:creationId xmlns:a16="http://schemas.microsoft.com/office/drawing/2014/main" id="{D0BFB3D7-9222-EA42-CBE2-75B2326BBD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436768-656E-97BF-F6B5-98791EE7B56E}"/>
              </a:ext>
            </a:extLst>
          </p:cNvPr>
          <p:cNvSpPr>
            <a:spLocks noGrp="1"/>
          </p:cNvSpPr>
          <p:nvPr>
            <p:ph type="sldNum" sz="quarter" idx="12"/>
          </p:nvPr>
        </p:nvSpPr>
        <p:spPr/>
        <p:txBody>
          <a:bodyPr/>
          <a:lstStyle/>
          <a:p>
            <a:fld id="{47FCE2C7-1A20-4418-BC0B-4ECDC8BF1E7B}" type="slidenum">
              <a:rPr lang="en-GB" smtClean="0"/>
              <a:t>‹#›</a:t>
            </a:fld>
            <a:endParaRPr lang="en-GB"/>
          </a:p>
        </p:txBody>
      </p:sp>
    </p:spTree>
    <p:extLst>
      <p:ext uri="{BB962C8B-B14F-4D97-AF65-F5344CB8AC3E}">
        <p14:creationId xmlns:p14="http://schemas.microsoft.com/office/powerpoint/2010/main" val="1186365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C4DF6-E9BF-4372-AC22-2FF777D6A600}"/>
              </a:ext>
            </a:extLst>
          </p:cNvPr>
          <p:cNvSpPr>
            <a:spLocks noGrp="1"/>
          </p:cNvSpPr>
          <p:nvPr>
            <p:ph type="title"/>
          </p:nvPr>
        </p:nvSpPr>
        <p:spPr>
          <a:xfrm>
            <a:off x="836612" y="987424"/>
            <a:ext cx="3932237" cy="4873625"/>
          </a:xfrm>
        </p:spPr>
        <p:txBody>
          <a:bodyPr anchor="ctr">
            <a:normAutofit/>
          </a:bodyPr>
          <a:lstStyle>
            <a:lvl1pPr algn="ctr">
              <a:defRPr sz="4000" b="1">
                <a:latin typeface="Calibri" panose="020F0502020204030204" pitchFamily="34" charset="0"/>
                <a:ea typeface="Calibri" panose="020F0502020204030204" pitchFamily="34" charset="0"/>
                <a:cs typeface="Calibri" panose="020F0502020204030204" pitchFamily="34" charset="0"/>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44FDDF9-9E2A-430B-A497-6A8BA5317A9C}"/>
              </a:ext>
            </a:extLst>
          </p:cNvPr>
          <p:cNvSpPr>
            <a:spLocks noGrp="1"/>
          </p:cNvSpPr>
          <p:nvPr>
            <p:ph idx="1"/>
          </p:nvPr>
        </p:nvSpPr>
        <p:spPr>
          <a:xfrm>
            <a:off x="5183188" y="987425"/>
            <a:ext cx="6172200" cy="4873625"/>
          </a:xfrm>
        </p:spPr>
        <p:txBody>
          <a:bodyPr anchor="ctr"/>
          <a:lstStyle>
            <a:lvl1pPr>
              <a:defRPr sz="3200">
                <a:latin typeface="Calibri" panose="020F0502020204030204" pitchFamily="34" charset="0"/>
                <a:ea typeface="Calibri" panose="020F0502020204030204" pitchFamily="34" charset="0"/>
                <a:cs typeface="Calibri" panose="020F0502020204030204" pitchFamily="34" charset="0"/>
              </a:defRPr>
            </a:lvl1pPr>
            <a:lvl2pPr>
              <a:defRPr sz="2800">
                <a:latin typeface="Calibri" panose="020F0502020204030204" pitchFamily="34" charset="0"/>
                <a:ea typeface="Calibri" panose="020F0502020204030204" pitchFamily="34" charset="0"/>
                <a:cs typeface="Calibri" panose="020F0502020204030204" pitchFamily="34" charset="0"/>
              </a:defRPr>
            </a:lvl2pPr>
            <a:lvl3pPr>
              <a:defRPr sz="2400">
                <a:latin typeface="Calibri" panose="020F0502020204030204" pitchFamily="34" charset="0"/>
                <a:ea typeface="Calibri" panose="020F0502020204030204" pitchFamily="34" charset="0"/>
                <a:cs typeface="Calibri" panose="020F0502020204030204" pitchFamily="34" charset="0"/>
              </a:defRPr>
            </a:lvl3pPr>
            <a:lvl4pPr>
              <a:defRPr sz="2000">
                <a:latin typeface="Calibri" panose="020F0502020204030204" pitchFamily="34" charset="0"/>
                <a:ea typeface="Calibri" panose="020F0502020204030204" pitchFamily="34" charset="0"/>
                <a:cs typeface="Calibri" panose="020F0502020204030204" pitchFamily="34" charset="0"/>
              </a:defRPr>
            </a:lvl4pPr>
            <a:lvl5pPr>
              <a:defRPr sz="2000">
                <a:latin typeface="Calibri" panose="020F0502020204030204" pitchFamily="34" charset="0"/>
                <a:ea typeface="Calibri" panose="020F0502020204030204" pitchFamily="34" charset="0"/>
                <a:cs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id="{6C5086DB-E720-9C06-C4A8-201D1C1C3A9D}"/>
              </a:ext>
            </a:extLst>
          </p:cNvPr>
          <p:cNvSpPr>
            <a:spLocks noGrp="1"/>
          </p:cNvSpPr>
          <p:nvPr>
            <p:ph type="dt" sz="half" idx="10"/>
          </p:nvPr>
        </p:nvSpPr>
        <p:spPr/>
        <p:txBody>
          <a:bodyPr/>
          <a:lstStyle/>
          <a:p>
            <a:fld id="{DD997BD9-7EB2-4598-9E97-A86A7A5B1898}" type="datetimeFigureOut">
              <a:rPr lang="en-GB" smtClean="0"/>
              <a:t>06/05/2026</a:t>
            </a:fld>
            <a:endParaRPr lang="en-GB"/>
          </a:p>
        </p:txBody>
      </p:sp>
      <p:sp>
        <p:nvSpPr>
          <p:cNvPr id="6" name="Footer Placeholder 5">
            <a:extLst>
              <a:ext uri="{FF2B5EF4-FFF2-40B4-BE49-F238E27FC236}">
                <a16:creationId xmlns:a16="http://schemas.microsoft.com/office/drawing/2014/main" id="{95372FCC-A763-AC07-9E5D-9A2245B7FE8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EB7E55-40B4-1197-D913-D17D226C83FA}"/>
              </a:ext>
            </a:extLst>
          </p:cNvPr>
          <p:cNvSpPr>
            <a:spLocks noGrp="1"/>
          </p:cNvSpPr>
          <p:nvPr>
            <p:ph type="sldNum" sz="quarter" idx="12"/>
          </p:nvPr>
        </p:nvSpPr>
        <p:spPr/>
        <p:txBody>
          <a:bodyPr/>
          <a:lstStyle/>
          <a:p>
            <a:fld id="{47FCE2C7-1A20-4418-BC0B-4ECDC8BF1E7B}" type="slidenum">
              <a:rPr lang="en-GB" smtClean="0"/>
              <a:t>‹#›</a:t>
            </a:fld>
            <a:endParaRPr lang="en-GB"/>
          </a:p>
        </p:txBody>
      </p:sp>
      <p:sp>
        <p:nvSpPr>
          <p:cNvPr id="8" name="Rectangle 7">
            <a:extLst>
              <a:ext uri="{FF2B5EF4-FFF2-40B4-BE49-F238E27FC236}">
                <a16:creationId xmlns:a16="http://schemas.microsoft.com/office/drawing/2014/main" id="{5196C1C6-3C8C-60EE-3781-E11D5825711B}"/>
              </a:ext>
            </a:extLst>
          </p:cNvPr>
          <p:cNvSpPr/>
          <p:nvPr userDrawn="1"/>
        </p:nvSpPr>
        <p:spPr>
          <a:xfrm>
            <a:off x="0" y="6489700"/>
            <a:ext cx="12192000" cy="365125"/>
          </a:xfrm>
          <a:prstGeom prst="rect">
            <a:avLst/>
          </a:prstGeom>
          <a:solidFill>
            <a:srgbClr val="2DA3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52502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 Line Header and body copy">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5934" y="592669"/>
            <a:ext cx="10420351" cy="1498599"/>
          </a:xfrm>
        </p:spPr>
        <p:txBody>
          <a:bodyPr anchor="b">
            <a:noAutofit/>
          </a:bodyPr>
          <a:lstStyle>
            <a:lvl1pPr marL="0" marR="0" indent="0" algn="l" defTabSz="609585" rtl="0" eaLnBrk="1" fontAlgn="auto" latinLnBrk="0" hangingPunct="1">
              <a:lnSpc>
                <a:spcPts val="5067"/>
              </a:lnSpc>
              <a:spcBef>
                <a:spcPts val="0"/>
              </a:spcBef>
              <a:spcAft>
                <a:spcPts val="0"/>
              </a:spcAft>
              <a:buClrTx/>
              <a:buSzTx/>
              <a:buFontTx/>
              <a:buNone/>
              <a:tabLst/>
              <a:defRPr sz="4267" b="0" i="0">
                <a:solidFill>
                  <a:srgbClr val="006880"/>
                </a:solidFill>
                <a:latin typeface="+mj-lt"/>
                <a:cs typeface="FoundrySterling-Bold"/>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marL="0" marR="0" indent="0" algn="l" defTabSz="457200" rtl="0" eaLnBrk="1" fontAlgn="auto" latinLnBrk="0" hangingPunct="1">
              <a:lnSpc>
                <a:spcPts val="3800"/>
              </a:lnSpc>
              <a:spcBef>
                <a:spcPts val="0"/>
              </a:spcBef>
              <a:spcAft>
                <a:spcPts val="0"/>
              </a:spcAft>
              <a:buClrTx/>
              <a:buSzTx/>
              <a:buFontTx/>
              <a:buNone/>
              <a:tabLst/>
              <a:defRPr/>
            </a:pPr>
            <a:r>
              <a:rPr lang="en-US" sz="4800" b="0" i="0" cap="none" spc="-133" baseline="0" dirty="0">
                <a:ln>
                  <a:noFill/>
                </a:ln>
                <a:solidFill>
                  <a:srgbClr val="006880"/>
                </a:solidFill>
                <a:latin typeface="FoundrySterling-Bold"/>
                <a:cs typeface="FoundrySterling-Bold"/>
              </a:rPr>
              <a:t>2 Line Header Level1</a:t>
            </a:r>
            <a:br>
              <a:rPr lang="en-US" sz="4800" b="0" i="0" cap="none" spc="-133" baseline="0" dirty="0">
                <a:ln>
                  <a:noFill/>
                </a:ln>
                <a:solidFill>
                  <a:srgbClr val="006880"/>
                </a:solidFill>
                <a:latin typeface="FoundrySterling-Bold"/>
                <a:cs typeface="FoundrySterling-Bold"/>
              </a:rPr>
            </a:br>
            <a:r>
              <a:rPr lang="en-US" sz="4800" b="0" i="0" cap="none" spc="-133" baseline="0" dirty="0">
                <a:ln>
                  <a:noFill/>
                </a:ln>
                <a:solidFill>
                  <a:srgbClr val="006880"/>
                </a:solidFill>
                <a:latin typeface="FoundrySterling-Bold"/>
                <a:cs typeface="FoundrySterling-Bold"/>
              </a:rPr>
              <a:t>Sentence Case</a:t>
            </a:r>
          </a:p>
        </p:txBody>
      </p:sp>
      <p:sp>
        <p:nvSpPr>
          <p:cNvPr id="10" name="Text Placeholder 9"/>
          <p:cNvSpPr>
            <a:spLocks noGrp="1"/>
          </p:cNvSpPr>
          <p:nvPr>
            <p:ph type="body" sz="quarter" idx="13"/>
          </p:nvPr>
        </p:nvSpPr>
        <p:spPr>
          <a:xfrm>
            <a:off x="905933" y="2404534"/>
            <a:ext cx="10420351" cy="550333"/>
          </a:xfrm>
        </p:spPr>
        <p:txBody>
          <a:bodyPr/>
          <a:lstStyle>
            <a:lvl1pPr marL="0" indent="0">
              <a:buNone/>
              <a:defRPr sz="2667" b="0" i="0">
                <a:latin typeface="+mj-lt"/>
                <a:cs typeface="FoundrySterling-Demi"/>
              </a:defRPr>
            </a:lvl1pPr>
            <a:lvl4pPr marL="0" indent="0" algn="l">
              <a:buNone/>
              <a:defRPr sz="2667" b="0" i="0" baseline="0">
                <a:latin typeface="FoundrySterling-Book"/>
                <a:cs typeface="FoundrySterling-Book"/>
              </a:defRPr>
            </a:lvl4pPr>
            <a:lvl5pPr marL="0" indent="0" algn="l">
              <a:buNone/>
              <a:defRPr b="0" i="0">
                <a:latin typeface="FoundrySterling-Book"/>
                <a:cs typeface="FoundrySterling-Book"/>
              </a:defRPr>
            </a:lvl5pPr>
          </a:lstStyle>
          <a:p>
            <a:pPr lvl="0"/>
            <a:r>
              <a:rPr lang="en-GB" dirty="0"/>
              <a:t>Click to edit Master text styles</a:t>
            </a:r>
          </a:p>
        </p:txBody>
      </p:sp>
      <p:cxnSp>
        <p:nvCxnSpPr>
          <p:cNvPr id="11" name="Straight Connector 10"/>
          <p:cNvCxnSpPr/>
          <p:nvPr userDrawn="1"/>
        </p:nvCxnSpPr>
        <p:spPr>
          <a:xfrm>
            <a:off x="897467" y="2167467"/>
            <a:ext cx="10428816" cy="0"/>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Text Placeholder 14"/>
          <p:cNvSpPr>
            <a:spLocks noGrp="1"/>
          </p:cNvSpPr>
          <p:nvPr>
            <p:ph type="body" sz="quarter" idx="15" hasCustomPrompt="1"/>
          </p:nvPr>
        </p:nvSpPr>
        <p:spPr>
          <a:xfrm>
            <a:off x="905934" y="2963334"/>
            <a:ext cx="10420351" cy="1693333"/>
          </a:xfrm>
        </p:spPr>
        <p:txBody>
          <a:bodyPr>
            <a:noAutofit/>
          </a:bodyPr>
          <a:lstStyle>
            <a:lvl1pPr marL="0" indent="0">
              <a:buNone/>
              <a:defRPr sz="2400" b="0" i="0" baseline="0">
                <a:latin typeface="+mj-lt"/>
                <a:cs typeface="FoundrySterling-Book"/>
              </a:defRPr>
            </a:lvl1pPr>
            <a:lvl2pPr marL="609585" indent="0">
              <a:buNone/>
              <a:defRPr sz="2400" b="0" i="0">
                <a:latin typeface="FoundrySterling-Book"/>
                <a:cs typeface="FoundrySterling-Book"/>
              </a:defRPr>
            </a:lvl2pPr>
            <a:lvl3pPr marL="1219170" indent="0">
              <a:buNone/>
              <a:defRPr sz="2400" b="0" i="0">
                <a:latin typeface="FoundrySterling-Book"/>
                <a:cs typeface="FoundrySterling-Book"/>
              </a:defRPr>
            </a:lvl3pPr>
            <a:lvl4pPr marL="1828754" indent="0">
              <a:buNone/>
              <a:defRPr sz="2400" b="0" i="0">
                <a:latin typeface="FoundrySterling-Book"/>
                <a:cs typeface="FoundrySterling-Book"/>
              </a:defRPr>
            </a:lvl4pPr>
            <a:lvl5pPr marL="2438339" indent="0">
              <a:buNone/>
              <a:defRPr sz="2400" b="0" i="0">
                <a:latin typeface="FoundrySterling-Book"/>
                <a:cs typeface="FoundrySterling-Book"/>
              </a:defRPr>
            </a:lvl5pPr>
          </a:lstStyle>
          <a:p>
            <a:pPr lvl="0"/>
            <a:r>
              <a:rPr lang="en-GB" dirty="0"/>
              <a:t>Body copy FS Book 18pt. </a:t>
            </a:r>
            <a:r>
              <a:rPr lang="en-US" sz="2400" b="0" i="0" cap="none" spc="0" dirty="0" err="1">
                <a:solidFill>
                  <a:schemeClr val="tx1"/>
                </a:solidFill>
                <a:latin typeface="FoundrySterling-Book"/>
                <a:cs typeface="FoundrySterling-Book"/>
              </a:rPr>
              <a:t>Expe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eaqui</a:t>
            </a:r>
            <a:r>
              <a:rPr lang="en-US" sz="2400" b="0" i="0" cap="none" spc="0" dirty="0">
                <a:solidFill>
                  <a:schemeClr val="tx1"/>
                </a:solidFill>
                <a:latin typeface="FoundrySterling-Book"/>
                <a:cs typeface="FoundrySterling-Book"/>
              </a:rPr>
              <a:t> od quid et </a:t>
            </a:r>
            <a:r>
              <a:rPr lang="en-US" sz="2400" b="0" i="0" cap="none" spc="0" dirty="0" err="1">
                <a:solidFill>
                  <a:schemeClr val="tx1"/>
                </a:solidFill>
                <a:latin typeface="FoundrySterling-Book"/>
                <a:cs typeface="FoundrySterling-Book"/>
              </a:rPr>
              <a:t>quat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esequi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oditis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serionsed</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quis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faciasit</a:t>
            </a:r>
            <a:r>
              <a:rPr lang="en-US" sz="2400" b="0" i="0" cap="none" spc="0" dirty="0">
                <a:solidFill>
                  <a:schemeClr val="tx1"/>
                </a:solidFill>
                <a:latin typeface="FoundrySterling-Book"/>
                <a:cs typeface="FoundrySterling-Book"/>
              </a:rPr>
              <a:t> mi, cone </a:t>
            </a:r>
            <a:r>
              <a:rPr lang="en-US" sz="2400" b="0" i="0" cap="none" spc="0" dirty="0" err="1">
                <a:solidFill>
                  <a:schemeClr val="tx1"/>
                </a:solidFill>
                <a:latin typeface="FoundrySterling-Book"/>
                <a:cs typeface="FoundrySterling-Book"/>
              </a:rPr>
              <a:t>rerferum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eatiisiti</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nonserum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que</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voluptas</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aut</a:t>
            </a:r>
            <a:r>
              <a:rPr lang="en-US" sz="2400" b="0" i="0" cap="none" spc="0" dirty="0">
                <a:solidFill>
                  <a:schemeClr val="tx1"/>
                </a:solidFill>
                <a:latin typeface="FoundrySterling-Book"/>
                <a:cs typeface="FoundrySterling-Book"/>
              </a:rPr>
              <a:t> et </a:t>
            </a:r>
            <a:r>
              <a:rPr lang="en-US" sz="2400" b="0" i="0" cap="none" spc="0" dirty="0" err="1">
                <a:solidFill>
                  <a:schemeClr val="tx1"/>
                </a:solidFill>
                <a:latin typeface="FoundrySterling-Book"/>
                <a:cs typeface="FoundrySterling-Book"/>
              </a:rPr>
              <a:t>harciat</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inventium</a:t>
            </a:r>
            <a:r>
              <a:rPr lang="en-US" sz="2400" b="0" i="0" cap="none" spc="0" dirty="0">
                <a:solidFill>
                  <a:schemeClr val="tx1"/>
                </a:solidFill>
                <a:latin typeface="FoundrySterling-Book"/>
                <a:cs typeface="FoundrySterling-Book"/>
              </a:rPr>
              <a:t> </a:t>
            </a:r>
            <a:r>
              <a:rPr lang="en-US" sz="2400" b="0" i="0" cap="none" spc="0" dirty="0" err="1">
                <a:solidFill>
                  <a:schemeClr val="tx1"/>
                </a:solidFill>
                <a:latin typeface="FoundrySterling-Book"/>
                <a:cs typeface="FoundrySterling-Book"/>
              </a:rPr>
              <a:t>fuga</a:t>
            </a:r>
            <a:r>
              <a:rPr lang="en-US" sz="2400" b="0" i="0" cap="none" spc="0" dirty="0">
                <a:solidFill>
                  <a:schemeClr val="tx1"/>
                </a:solidFill>
                <a:latin typeface="FoundrySterling-Book"/>
                <a:cs typeface="FoundrySterling-Book"/>
              </a:rPr>
              <a:t>.</a:t>
            </a:r>
            <a:endParaRPr lang="en-US" dirty="0"/>
          </a:p>
        </p:txBody>
      </p:sp>
      <p:grpSp>
        <p:nvGrpSpPr>
          <p:cNvPr id="5" name="Group 4">
            <a:extLst>
              <a:ext uri="{FF2B5EF4-FFF2-40B4-BE49-F238E27FC236}">
                <a16:creationId xmlns:a16="http://schemas.microsoft.com/office/drawing/2014/main" id="{3279498F-25B1-C695-4367-8D1B0CDC3E55}"/>
              </a:ext>
            </a:extLst>
          </p:cNvPr>
          <p:cNvGrpSpPr/>
          <p:nvPr userDrawn="1"/>
        </p:nvGrpSpPr>
        <p:grpSpPr>
          <a:xfrm rot="10800000">
            <a:off x="-812799" y="-261308"/>
            <a:ext cx="2025492" cy="1748267"/>
            <a:chOff x="8310634" y="3995019"/>
            <a:chExt cx="1355694" cy="1255286"/>
          </a:xfrm>
          <a:solidFill>
            <a:srgbClr val="B3F1FF">
              <a:alpha val="69804"/>
            </a:srgbClr>
          </a:solidFill>
        </p:grpSpPr>
        <p:sp>
          <p:nvSpPr>
            <p:cNvPr id="6" name="Hexagon 5">
              <a:extLst>
                <a:ext uri="{FF2B5EF4-FFF2-40B4-BE49-F238E27FC236}">
                  <a16:creationId xmlns:a16="http://schemas.microsoft.com/office/drawing/2014/main" id="{FCB4934A-3147-CCFD-21F9-11F6AD695FD1}"/>
                </a:ext>
              </a:extLst>
            </p:cNvPr>
            <p:cNvSpPr>
              <a:spLocks noChangeAspect="1"/>
            </p:cNvSpPr>
            <p:nvPr userDrawn="1"/>
          </p:nvSpPr>
          <p:spPr>
            <a:xfrm rot="5400000">
              <a:off x="8572407" y="4042329"/>
              <a:ext cx="1141232" cy="1046611"/>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9" name="Hexagon 8">
              <a:extLst>
                <a:ext uri="{FF2B5EF4-FFF2-40B4-BE49-F238E27FC236}">
                  <a16:creationId xmlns:a16="http://schemas.microsoft.com/office/drawing/2014/main" id="{41F2009A-B623-6243-AB92-E99D47705EDB}"/>
                </a:ext>
              </a:extLst>
            </p:cNvPr>
            <p:cNvSpPr>
              <a:spLocks noChangeAspect="1"/>
            </p:cNvSpPr>
            <p:nvPr userDrawn="1"/>
          </p:nvSpPr>
          <p:spPr>
            <a:xfrm rot="5400000">
              <a:off x="8282691" y="4604195"/>
              <a:ext cx="674053" cy="618167"/>
            </a:xfrm>
            <a:prstGeom prst="hexagon">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grpSp>
    </p:spTree>
    <p:extLst>
      <p:ext uri="{BB962C8B-B14F-4D97-AF65-F5344CB8AC3E}">
        <p14:creationId xmlns:p14="http://schemas.microsoft.com/office/powerpoint/2010/main" val="38880102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476BB3-9F1E-58C7-DEAB-EB787A4BE7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F1BC0E6-56EB-156B-5446-0C044E3AE0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F15F7B79-0B4A-1042-F2EE-3D855858B4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D997BD9-7EB2-4598-9E97-A86A7A5B1898}" type="datetimeFigureOut">
              <a:rPr lang="en-GB" smtClean="0"/>
              <a:t>06/05/2026</a:t>
            </a:fld>
            <a:endParaRPr lang="en-GB"/>
          </a:p>
        </p:txBody>
      </p:sp>
      <p:sp>
        <p:nvSpPr>
          <p:cNvPr id="5" name="Footer Placeholder 4">
            <a:extLst>
              <a:ext uri="{FF2B5EF4-FFF2-40B4-BE49-F238E27FC236}">
                <a16:creationId xmlns:a16="http://schemas.microsoft.com/office/drawing/2014/main" id="{36029ECB-7FAB-0AA3-3216-43D38B5BC5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2C88E98-7DA6-3370-F7EB-8468A2F235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7FCE2C7-1A20-4418-BC0B-4ECDC8BF1E7B}" type="slidenum">
              <a:rPr lang="en-GB" smtClean="0"/>
              <a:t>‹#›</a:t>
            </a:fld>
            <a:endParaRPr lang="en-GB"/>
          </a:p>
        </p:txBody>
      </p:sp>
      <p:pic>
        <p:nvPicPr>
          <p:cNvPr id="8" name="Picture 7" descr="\\PLP-SRV01\Users drive\Branding and Stationery\Logos\Raw Logos\Jpegs_for PLP inhouse use\PLP_Logo_Horizontal_Col_CM copy.jpg">
            <a:extLst>
              <a:ext uri="{FF2B5EF4-FFF2-40B4-BE49-F238E27FC236}">
                <a16:creationId xmlns:a16="http://schemas.microsoft.com/office/drawing/2014/main" id="{899811B9-C71E-EFE2-CB1E-E86B7CDBD47D}"/>
              </a:ext>
            </a:extLst>
          </p:cNvPr>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l="11850" t="17529" r="12565" b="17294"/>
          <a:stretch/>
        </p:blipFill>
        <p:spPr bwMode="auto">
          <a:xfrm>
            <a:off x="9265918" y="136526"/>
            <a:ext cx="2743201" cy="671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42265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b="1" kern="1200">
          <a:solidFill>
            <a:schemeClr val="tx1"/>
          </a:solidFill>
          <a:latin typeface="Foundry Sterling Book" panose="02000503040000020004"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oundry Sterling Book" panose="0200050304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Foundry Sterling Book" panose="0200050304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Foundry Sterling Book" panose="0200050304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Foundry Sterling Book" panose="0200050304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7060BB-D861-3742-1EE1-45D63B2E58D3}"/>
              </a:ext>
            </a:extLst>
          </p:cNvPr>
          <p:cNvSpPr>
            <a:spLocks noGrp="1"/>
          </p:cNvSpPr>
          <p:nvPr>
            <p:ph type="title"/>
          </p:nvPr>
        </p:nvSpPr>
        <p:spPr/>
        <p:txBody>
          <a:bodyPr/>
          <a:lstStyle/>
          <a:p>
            <a:r>
              <a:rPr lang="en-GB" dirty="0"/>
              <a:t>Costs and settlement </a:t>
            </a:r>
          </a:p>
        </p:txBody>
      </p:sp>
      <p:sp>
        <p:nvSpPr>
          <p:cNvPr id="5" name="Text Placeholder 4">
            <a:extLst>
              <a:ext uri="{FF2B5EF4-FFF2-40B4-BE49-F238E27FC236}">
                <a16:creationId xmlns:a16="http://schemas.microsoft.com/office/drawing/2014/main" id="{8363215E-C414-5F88-7298-71479A74180C}"/>
              </a:ext>
            </a:extLst>
          </p:cNvPr>
          <p:cNvSpPr>
            <a:spLocks noGrp="1"/>
          </p:cNvSpPr>
          <p:nvPr>
            <p:ph type="body" idx="1"/>
          </p:nvPr>
        </p:nvSpPr>
        <p:spPr/>
        <p:txBody>
          <a:bodyPr/>
          <a:lstStyle/>
          <a:p>
            <a:pPr marL="457200" indent="-457200">
              <a:buFont typeface="Arial" panose="020B0604020202020204" pitchFamily="34" charset="0"/>
              <a:buChar char="•"/>
            </a:pPr>
            <a:r>
              <a:rPr lang="en-GB" dirty="0"/>
              <a:t>Daniel Cashman, Blackstone Chambers</a:t>
            </a:r>
          </a:p>
        </p:txBody>
      </p:sp>
    </p:spTree>
    <p:extLst>
      <p:ext uri="{BB962C8B-B14F-4D97-AF65-F5344CB8AC3E}">
        <p14:creationId xmlns:p14="http://schemas.microsoft.com/office/powerpoint/2010/main" val="191817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E717B-A3E0-EA65-D9BA-66614EFC20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5F2F0D-2A37-4BD9-C208-4831E73A5E05}"/>
              </a:ext>
            </a:extLst>
          </p:cNvPr>
          <p:cNvSpPr>
            <a:spLocks noGrp="1"/>
          </p:cNvSpPr>
          <p:nvPr>
            <p:ph type="title"/>
          </p:nvPr>
        </p:nvSpPr>
        <p:spPr/>
        <p:txBody>
          <a:bodyPr/>
          <a:lstStyle/>
          <a:p>
            <a:r>
              <a:rPr lang="en-GB" dirty="0"/>
              <a:t>Legal Aid</a:t>
            </a:r>
          </a:p>
        </p:txBody>
      </p:sp>
      <p:sp>
        <p:nvSpPr>
          <p:cNvPr id="3" name="Content Placeholder 2">
            <a:extLst>
              <a:ext uri="{FF2B5EF4-FFF2-40B4-BE49-F238E27FC236}">
                <a16:creationId xmlns:a16="http://schemas.microsoft.com/office/drawing/2014/main" id="{9A89042F-CB4B-67B3-DCD7-366D61C6D0AC}"/>
              </a:ext>
            </a:extLst>
          </p:cNvPr>
          <p:cNvSpPr>
            <a:spLocks noGrp="1"/>
          </p:cNvSpPr>
          <p:nvPr>
            <p:ph idx="1"/>
          </p:nvPr>
        </p:nvSpPr>
        <p:spPr/>
        <p:txBody>
          <a:bodyPr/>
          <a:lstStyle/>
          <a:p>
            <a:r>
              <a:rPr lang="en-US" dirty="0"/>
              <a:t>Costs orders can be made against persons who have the benefit of legal aid. </a:t>
            </a:r>
          </a:p>
          <a:p>
            <a:r>
              <a:rPr lang="en-US" dirty="0"/>
              <a:t>Subject to costs protection in accordance with s.26 of Legal Aid, Sentencing and Punishment of Offenders Act 2012 (i.e. not automatically liable for the costs; other party must apply for an order to enforce the costs). </a:t>
            </a:r>
            <a:endParaRPr lang="en-GB" dirty="0"/>
          </a:p>
        </p:txBody>
      </p:sp>
    </p:spTree>
    <p:extLst>
      <p:ext uri="{BB962C8B-B14F-4D97-AF65-F5344CB8AC3E}">
        <p14:creationId xmlns:p14="http://schemas.microsoft.com/office/powerpoint/2010/main" val="3153107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10DB1-B9A2-27B0-FE75-468EAB7512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EAE050-A837-E0ED-BBBC-094BD10DE029}"/>
              </a:ext>
            </a:extLst>
          </p:cNvPr>
          <p:cNvSpPr>
            <a:spLocks noGrp="1"/>
          </p:cNvSpPr>
          <p:nvPr>
            <p:ph type="title"/>
          </p:nvPr>
        </p:nvSpPr>
        <p:spPr/>
        <p:txBody>
          <a:bodyPr/>
          <a:lstStyle/>
          <a:p>
            <a:r>
              <a:rPr lang="en-GB" dirty="0"/>
              <a:t>Interested party costs at substantive stage</a:t>
            </a:r>
          </a:p>
        </p:txBody>
      </p:sp>
      <p:sp>
        <p:nvSpPr>
          <p:cNvPr id="3" name="Content Placeholder 2">
            <a:extLst>
              <a:ext uri="{FF2B5EF4-FFF2-40B4-BE49-F238E27FC236}">
                <a16:creationId xmlns:a16="http://schemas.microsoft.com/office/drawing/2014/main" id="{EF1CA598-0A23-B9E7-3298-E368B478E7B4}"/>
              </a:ext>
            </a:extLst>
          </p:cNvPr>
          <p:cNvSpPr>
            <a:spLocks noGrp="1"/>
          </p:cNvSpPr>
          <p:nvPr>
            <p:ph idx="1"/>
          </p:nvPr>
        </p:nvSpPr>
        <p:spPr/>
        <p:txBody>
          <a:bodyPr/>
          <a:lstStyle/>
          <a:p>
            <a:r>
              <a:rPr lang="en-US" dirty="0"/>
              <a:t>The Court does not generally order an unsuccessful claimant to pay two sets of costs. However, it may do so where the Defendant and the Interested Party have different interests which require separate representation / there is a separate issue on which the Interested Party is entitled to be heard: Admin Court Guide §25.6.1.</a:t>
            </a:r>
          </a:p>
          <a:p>
            <a:r>
              <a:rPr lang="en-US" dirty="0"/>
              <a:t>If the Claimant is acting in the public interest rather than out of personal gain, then it is less likely that the Court will order the second set of costs. </a:t>
            </a:r>
          </a:p>
        </p:txBody>
      </p:sp>
    </p:spTree>
    <p:extLst>
      <p:ext uri="{BB962C8B-B14F-4D97-AF65-F5344CB8AC3E}">
        <p14:creationId xmlns:p14="http://schemas.microsoft.com/office/powerpoint/2010/main" val="2647834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6A2BF85-46AA-35DC-445D-C6FABBAA281C}"/>
              </a:ext>
            </a:extLst>
          </p:cNvPr>
          <p:cNvSpPr>
            <a:spLocks noGrp="1"/>
          </p:cNvSpPr>
          <p:nvPr>
            <p:ph type="title"/>
          </p:nvPr>
        </p:nvSpPr>
        <p:spPr/>
        <p:txBody>
          <a:bodyPr/>
          <a:lstStyle/>
          <a:p>
            <a:r>
              <a:rPr lang="en-GB" dirty="0"/>
              <a:t>Particular types of costs orders</a:t>
            </a:r>
          </a:p>
        </p:txBody>
      </p:sp>
      <p:sp>
        <p:nvSpPr>
          <p:cNvPr id="5" name="Content Placeholder 4">
            <a:extLst>
              <a:ext uri="{FF2B5EF4-FFF2-40B4-BE49-F238E27FC236}">
                <a16:creationId xmlns:a16="http://schemas.microsoft.com/office/drawing/2014/main" id="{7BC12E22-BE3C-6E68-1002-AB1B2D9DF88E}"/>
              </a:ext>
            </a:extLst>
          </p:cNvPr>
          <p:cNvSpPr>
            <a:spLocks noGrp="1"/>
          </p:cNvSpPr>
          <p:nvPr>
            <p:ph idx="1"/>
          </p:nvPr>
        </p:nvSpPr>
        <p:spPr/>
        <p:txBody>
          <a:bodyPr/>
          <a:lstStyle/>
          <a:p>
            <a:pPr marL="514350" indent="-514350">
              <a:buAutoNum type="arabicPeriod"/>
            </a:pPr>
            <a:r>
              <a:rPr lang="en-GB" dirty="0"/>
              <a:t>Pro-bono costs orders</a:t>
            </a:r>
          </a:p>
          <a:p>
            <a:pPr marL="514350" indent="-514350">
              <a:buFont typeface="Arial" panose="020B0604020202020204" pitchFamily="34" charset="0"/>
              <a:buAutoNum type="arabicPeriod"/>
            </a:pPr>
            <a:r>
              <a:rPr lang="en-GB" dirty="0"/>
              <a:t>Wasted costs orders against legal representatives</a:t>
            </a:r>
          </a:p>
        </p:txBody>
      </p:sp>
    </p:spTree>
    <p:extLst>
      <p:ext uri="{BB962C8B-B14F-4D97-AF65-F5344CB8AC3E}">
        <p14:creationId xmlns:p14="http://schemas.microsoft.com/office/powerpoint/2010/main" val="3479669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5E614E6-F31A-F559-52DB-39D64A951B69}"/>
              </a:ext>
            </a:extLst>
          </p:cNvPr>
          <p:cNvSpPr>
            <a:spLocks noGrp="1"/>
          </p:cNvSpPr>
          <p:nvPr>
            <p:ph type="title"/>
          </p:nvPr>
        </p:nvSpPr>
        <p:spPr/>
        <p:txBody>
          <a:bodyPr/>
          <a:lstStyle/>
          <a:p>
            <a:r>
              <a:rPr lang="en-GB" dirty="0"/>
              <a:t>Pro-bono costs orders</a:t>
            </a:r>
          </a:p>
        </p:txBody>
      </p:sp>
      <p:sp>
        <p:nvSpPr>
          <p:cNvPr id="5" name="Content Placeholder 4">
            <a:extLst>
              <a:ext uri="{FF2B5EF4-FFF2-40B4-BE49-F238E27FC236}">
                <a16:creationId xmlns:a16="http://schemas.microsoft.com/office/drawing/2014/main" id="{F815C3A2-DE57-853A-8926-4B06FD261BA4}"/>
              </a:ext>
            </a:extLst>
          </p:cNvPr>
          <p:cNvSpPr>
            <a:spLocks noGrp="1"/>
          </p:cNvSpPr>
          <p:nvPr>
            <p:ph idx="1"/>
          </p:nvPr>
        </p:nvSpPr>
        <p:spPr/>
        <p:txBody>
          <a:bodyPr/>
          <a:lstStyle/>
          <a:p>
            <a:r>
              <a:rPr lang="en-US" dirty="0"/>
              <a:t>S.194 of Legal Services Act 2007</a:t>
            </a:r>
          </a:p>
          <a:p>
            <a:r>
              <a:rPr lang="en-US" dirty="0"/>
              <a:t>Access to Justice Foundation - the prescribed charity for the purposes of s.194.</a:t>
            </a:r>
          </a:p>
          <a:p>
            <a:r>
              <a:rPr lang="en-US" dirty="0"/>
              <a:t>Established to receive and distribute additional financial resources to help get pro bono legal assistance to those who need it most.</a:t>
            </a:r>
          </a:p>
          <a:p>
            <a:r>
              <a:rPr lang="en-US" dirty="0"/>
              <a:t>An initiative of the entire legal profession - solicitors, barristers and chartered legal executives, working with the not for profit and voluntary legal advice sector.</a:t>
            </a:r>
          </a:p>
        </p:txBody>
      </p:sp>
    </p:spTree>
    <p:extLst>
      <p:ext uri="{BB962C8B-B14F-4D97-AF65-F5344CB8AC3E}">
        <p14:creationId xmlns:p14="http://schemas.microsoft.com/office/powerpoint/2010/main" val="65943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EA5E1-655E-7657-CF7D-5A2601C931C1}"/>
              </a:ext>
            </a:extLst>
          </p:cNvPr>
          <p:cNvSpPr>
            <a:spLocks noGrp="1"/>
          </p:cNvSpPr>
          <p:nvPr>
            <p:ph type="title"/>
          </p:nvPr>
        </p:nvSpPr>
        <p:spPr/>
        <p:txBody>
          <a:bodyPr/>
          <a:lstStyle/>
          <a:p>
            <a:r>
              <a:rPr lang="en-GB" dirty="0"/>
              <a:t>Suggested pro-bono costs order</a:t>
            </a:r>
          </a:p>
        </p:txBody>
      </p:sp>
      <p:sp>
        <p:nvSpPr>
          <p:cNvPr id="3" name="Content Placeholder 2">
            <a:extLst>
              <a:ext uri="{FF2B5EF4-FFF2-40B4-BE49-F238E27FC236}">
                <a16:creationId xmlns:a16="http://schemas.microsoft.com/office/drawing/2014/main" id="{B9BF4DA1-8690-03CC-54B3-AF5783462105}"/>
              </a:ext>
            </a:extLst>
          </p:cNvPr>
          <p:cNvSpPr>
            <a:spLocks noGrp="1"/>
          </p:cNvSpPr>
          <p:nvPr>
            <p:ph idx="1"/>
          </p:nvPr>
        </p:nvSpPr>
        <p:spPr/>
        <p:txBody>
          <a:bodyPr/>
          <a:lstStyle/>
          <a:p>
            <a:pPr marL="0" indent="0">
              <a:buNone/>
            </a:pPr>
            <a:r>
              <a:rPr lang="en-US" i="1" dirty="0"/>
              <a:t>“The Defendant must pay costs for pro bono representation on or before [date] to The Access to Justice Foundation (PO Box 64162, London WC1A 9AN), [summarily assessed at £____] [or] [to be assessed on the standard / indemnity basis if not agreed].”</a:t>
            </a:r>
            <a:endParaRPr lang="en-GB" i="1" dirty="0"/>
          </a:p>
        </p:txBody>
      </p:sp>
    </p:spTree>
    <p:extLst>
      <p:ext uri="{BB962C8B-B14F-4D97-AF65-F5344CB8AC3E}">
        <p14:creationId xmlns:p14="http://schemas.microsoft.com/office/powerpoint/2010/main" val="1099744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281D9-114F-89EB-E6B7-0BE3B33ED5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3045A2-861D-8439-CEE4-547C387A0FF9}"/>
              </a:ext>
            </a:extLst>
          </p:cNvPr>
          <p:cNvSpPr>
            <a:spLocks noGrp="1"/>
          </p:cNvSpPr>
          <p:nvPr>
            <p:ph type="title"/>
          </p:nvPr>
        </p:nvSpPr>
        <p:spPr/>
        <p:txBody>
          <a:bodyPr/>
          <a:lstStyle/>
          <a:p>
            <a:r>
              <a:rPr lang="en-GB" dirty="0"/>
              <a:t>Example pro-bono costs order</a:t>
            </a:r>
          </a:p>
        </p:txBody>
      </p:sp>
      <p:pic>
        <p:nvPicPr>
          <p:cNvPr id="5" name="Content Placeholder 4">
            <a:extLst>
              <a:ext uri="{FF2B5EF4-FFF2-40B4-BE49-F238E27FC236}">
                <a16:creationId xmlns:a16="http://schemas.microsoft.com/office/drawing/2014/main" id="{30947ADB-30D9-A42C-B7F5-A7D1FF125855}"/>
              </a:ext>
            </a:extLst>
          </p:cNvPr>
          <p:cNvPicPr>
            <a:picLocks noGrp="1" noChangeAspect="1"/>
          </p:cNvPicPr>
          <p:nvPr>
            <p:ph idx="1"/>
          </p:nvPr>
        </p:nvPicPr>
        <p:blipFill>
          <a:blip r:embed="rId3"/>
          <a:stretch>
            <a:fillRect/>
          </a:stretch>
        </p:blipFill>
        <p:spPr>
          <a:xfrm>
            <a:off x="4786551" y="1649978"/>
            <a:ext cx="5524935" cy="4351338"/>
          </a:xfrm>
          <a:prstGeom prst="rect">
            <a:avLst/>
          </a:prstGeom>
        </p:spPr>
      </p:pic>
      <p:pic>
        <p:nvPicPr>
          <p:cNvPr id="4" name="Picture 3">
            <a:extLst>
              <a:ext uri="{FF2B5EF4-FFF2-40B4-BE49-F238E27FC236}">
                <a16:creationId xmlns:a16="http://schemas.microsoft.com/office/drawing/2014/main" id="{D1000C8F-C349-20EF-29B7-E0C3D3B3FFFF}"/>
              </a:ext>
            </a:extLst>
          </p:cNvPr>
          <p:cNvPicPr>
            <a:picLocks noChangeAspect="1"/>
          </p:cNvPicPr>
          <p:nvPr/>
        </p:nvPicPr>
        <p:blipFill>
          <a:blip r:embed="rId4"/>
          <a:stretch>
            <a:fillRect/>
          </a:stretch>
        </p:blipFill>
        <p:spPr>
          <a:xfrm>
            <a:off x="1077701" y="1337109"/>
            <a:ext cx="3816880" cy="5032375"/>
          </a:xfrm>
          <a:prstGeom prst="rect">
            <a:avLst/>
          </a:prstGeom>
        </p:spPr>
      </p:pic>
    </p:spTree>
    <p:extLst>
      <p:ext uri="{BB962C8B-B14F-4D97-AF65-F5344CB8AC3E}">
        <p14:creationId xmlns:p14="http://schemas.microsoft.com/office/powerpoint/2010/main" val="17772423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3AF5A-94BE-C000-95C4-267481D4889E}"/>
              </a:ext>
            </a:extLst>
          </p:cNvPr>
          <p:cNvSpPr>
            <a:spLocks noGrp="1"/>
          </p:cNvSpPr>
          <p:nvPr>
            <p:ph type="title"/>
          </p:nvPr>
        </p:nvSpPr>
        <p:spPr/>
        <p:txBody>
          <a:bodyPr/>
          <a:lstStyle/>
          <a:p>
            <a:r>
              <a:rPr lang="en-GB" dirty="0"/>
              <a:t>Wasted Costs</a:t>
            </a:r>
          </a:p>
        </p:txBody>
      </p:sp>
      <p:sp>
        <p:nvSpPr>
          <p:cNvPr id="3" name="Content Placeholder 2">
            <a:extLst>
              <a:ext uri="{FF2B5EF4-FFF2-40B4-BE49-F238E27FC236}">
                <a16:creationId xmlns:a16="http://schemas.microsoft.com/office/drawing/2014/main" id="{1791C239-C860-1212-A86A-292720F984B1}"/>
              </a:ext>
            </a:extLst>
          </p:cNvPr>
          <p:cNvSpPr>
            <a:spLocks noGrp="1"/>
          </p:cNvSpPr>
          <p:nvPr>
            <p:ph idx="1"/>
          </p:nvPr>
        </p:nvSpPr>
        <p:spPr/>
        <p:txBody>
          <a:bodyPr/>
          <a:lstStyle/>
          <a:p>
            <a:pPr marL="0" indent="0">
              <a:buNone/>
            </a:pPr>
            <a:r>
              <a:rPr lang="en-GB" dirty="0"/>
              <a:t>CPR r 44.11(1): the Court may make an order where:</a:t>
            </a:r>
          </a:p>
          <a:p>
            <a:pPr marL="514350" indent="-514350">
              <a:buAutoNum type="alphaLcParenBoth"/>
            </a:pPr>
            <a:r>
              <a:rPr lang="en-GB" dirty="0"/>
              <a:t>A party or that party’s legal representative, in connection with a summary or detailed assessment, fails to comply with a rule, practice direction or court order; or</a:t>
            </a:r>
          </a:p>
          <a:p>
            <a:pPr marL="514350" indent="-514350">
              <a:buAutoNum type="alphaLcParenBoth"/>
            </a:pPr>
            <a:r>
              <a:rPr lang="en-GB" dirty="0"/>
              <a:t>It appears to the court that the conduct of a party or that party’s legal representative, before or during the proceedings or in the assessment proceedings, was unreasonable or improper.</a:t>
            </a:r>
          </a:p>
        </p:txBody>
      </p:sp>
    </p:spTree>
    <p:extLst>
      <p:ext uri="{BB962C8B-B14F-4D97-AF65-F5344CB8AC3E}">
        <p14:creationId xmlns:p14="http://schemas.microsoft.com/office/powerpoint/2010/main" val="812157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F4193-8A6C-2465-E5FE-EDA6689343C9}"/>
              </a:ext>
            </a:extLst>
          </p:cNvPr>
          <p:cNvSpPr>
            <a:spLocks noGrp="1"/>
          </p:cNvSpPr>
          <p:nvPr>
            <p:ph type="title"/>
          </p:nvPr>
        </p:nvSpPr>
        <p:spPr/>
        <p:txBody>
          <a:bodyPr/>
          <a:lstStyle/>
          <a:p>
            <a:r>
              <a:rPr lang="en-US" i="1" dirty="0" err="1"/>
              <a:t>Ridehalgh</a:t>
            </a:r>
            <a:r>
              <a:rPr lang="en-US" i="1" dirty="0"/>
              <a:t> v </a:t>
            </a:r>
            <a:r>
              <a:rPr lang="en-US" i="1" dirty="0" err="1"/>
              <a:t>Horsefield</a:t>
            </a:r>
            <a:r>
              <a:rPr lang="en-US" i="1" dirty="0"/>
              <a:t> </a:t>
            </a:r>
            <a:r>
              <a:rPr lang="en-US" dirty="0"/>
              <a:t>[1994] Ch 205 </a:t>
            </a:r>
            <a:endParaRPr lang="en-GB" dirty="0"/>
          </a:p>
        </p:txBody>
      </p:sp>
      <p:sp>
        <p:nvSpPr>
          <p:cNvPr id="3" name="Content Placeholder 2">
            <a:extLst>
              <a:ext uri="{FF2B5EF4-FFF2-40B4-BE49-F238E27FC236}">
                <a16:creationId xmlns:a16="http://schemas.microsoft.com/office/drawing/2014/main" id="{47AA8175-B778-0017-7C0D-62E9D177EB56}"/>
              </a:ext>
            </a:extLst>
          </p:cNvPr>
          <p:cNvSpPr>
            <a:spLocks noGrp="1"/>
          </p:cNvSpPr>
          <p:nvPr>
            <p:ph idx="1"/>
          </p:nvPr>
        </p:nvSpPr>
        <p:spPr/>
        <p:txBody>
          <a:bodyPr/>
          <a:lstStyle/>
          <a:p>
            <a:pPr marL="514350" indent="-514350">
              <a:buAutoNum type="arabicParenBoth"/>
            </a:pPr>
            <a:r>
              <a:rPr lang="en-US" dirty="0"/>
              <a:t>Has the legal representative of whom complaint is made acted improperly, unreasonably or negligently?</a:t>
            </a:r>
            <a:endParaRPr lang="en-GB" dirty="0"/>
          </a:p>
          <a:p>
            <a:pPr marL="514350" indent="-514350">
              <a:buAutoNum type="arabicParenBoth"/>
            </a:pPr>
            <a:r>
              <a:rPr lang="en-US" dirty="0"/>
              <a:t>If so has such conduct caused the applicant to incur unnecessary costs? </a:t>
            </a:r>
          </a:p>
          <a:p>
            <a:pPr marL="514350" indent="-514350">
              <a:buAutoNum type="arabicParenBoth"/>
            </a:pPr>
            <a:r>
              <a:rPr lang="en-US" dirty="0"/>
              <a:t>If so, is it just, in all the circumstances, to order the legal representative to compensate the applicant for the whole or part of the relevant costs?</a:t>
            </a:r>
          </a:p>
          <a:p>
            <a:pPr marL="514350" indent="-514350">
              <a:buAutoNum type="arabicParenBoth"/>
            </a:pPr>
            <a:endParaRPr lang="en-US" dirty="0"/>
          </a:p>
        </p:txBody>
      </p:sp>
    </p:spTree>
    <p:extLst>
      <p:ext uri="{BB962C8B-B14F-4D97-AF65-F5344CB8AC3E}">
        <p14:creationId xmlns:p14="http://schemas.microsoft.com/office/powerpoint/2010/main" val="9450158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308F9-4030-88DE-1595-528AB8F4610C}"/>
              </a:ext>
            </a:extLst>
          </p:cNvPr>
          <p:cNvSpPr>
            <a:spLocks noGrp="1"/>
          </p:cNvSpPr>
          <p:nvPr>
            <p:ph type="title"/>
          </p:nvPr>
        </p:nvSpPr>
        <p:spPr/>
        <p:txBody>
          <a:bodyPr>
            <a:normAutofit/>
          </a:bodyPr>
          <a:lstStyle/>
          <a:p>
            <a:r>
              <a:rPr lang="en-US" sz="3600" i="1" dirty="0"/>
              <a:t>R (Gassama) v Secretary of State for </a:t>
            </a:r>
            <a:br>
              <a:rPr lang="en-US" sz="3600" i="1" dirty="0"/>
            </a:br>
            <a:r>
              <a:rPr lang="en-US" sz="3600" i="1" dirty="0"/>
              <a:t>the Home Department </a:t>
            </a:r>
            <a:r>
              <a:rPr lang="en-US" sz="3600" dirty="0"/>
              <a:t>[2012] EWHC 3049 (Admin) </a:t>
            </a:r>
            <a:endParaRPr lang="en-GB" sz="3600" dirty="0"/>
          </a:p>
        </p:txBody>
      </p:sp>
      <p:sp>
        <p:nvSpPr>
          <p:cNvPr id="3" name="Content Placeholder 2">
            <a:extLst>
              <a:ext uri="{FF2B5EF4-FFF2-40B4-BE49-F238E27FC236}">
                <a16:creationId xmlns:a16="http://schemas.microsoft.com/office/drawing/2014/main" id="{C3307342-BC0B-2EEC-EE6E-25DB47539BC5}"/>
              </a:ext>
            </a:extLst>
          </p:cNvPr>
          <p:cNvSpPr>
            <a:spLocks noGrp="1"/>
          </p:cNvSpPr>
          <p:nvPr>
            <p:ph idx="1"/>
          </p:nvPr>
        </p:nvSpPr>
        <p:spPr/>
        <p:txBody>
          <a:bodyPr>
            <a:normAutofit/>
          </a:bodyPr>
          <a:lstStyle/>
          <a:p>
            <a:pPr marL="0" indent="0">
              <a:buNone/>
            </a:pPr>
            <a:r>
              <a:rPr lang="en-US" dirty="0"/>
              <a:t>Solicitors had:</a:t>
            </a:r>
          </a:p>
          <a:p>
            <a:r>
              <a:rPr lang="en-US" dirty="0"/>
              <a:t>disregarded case management directions, </a:t>
            </a:r>
          </a:p>
          <a:p>
            <a:r>
              <a:rPr lang="en-US" dirty="0"/>
              <a:t>failed to respond to correspondence, </a:t>
            </a:r>
          </a:p>
          <a:p>
            <a:r>
              <a:rPr lang="en-US" dirty="0"/>
              <a:t>permitted a substantive judicial review hearing to proceed without responding to the defendant’s detailed grounds or filing a skeleton argument.</a:t>
            </a:r>
          </a:p>
          <a:p>
            <a:pPr marL="0" indent="0">
              <a:buNone/>
            </a:pPr>
            <a:r>
              <a:rPr lang="en-US" i="1" dirty="0"/>
              <a:t>“It is difficult to think of a more disgraceful dereliction of duty to the court than in the present case.” </a:t>
            </a:r>
            <a:endParaRPr lang="en-GB" i="1" dirty="0"/>
          </a:p>
        </p:txBody>
      </p:sp>
    </p:spTree>
    <p:extLst>
      <p:ext uri="{BB962C8B-B14F-4D97-AF65-F5344CB8AC3E}">
        <p14:creationId xmlns:p14="http://schemas.microsoft.com/office/powerpoint/2010/main" val="16018955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BF07B-1954-8222-FE4D-5383C22BB907}"/>
              </a:ext>
            </a:extLst>
          </p:cNvPr>
          <p:cNvSpPr>
            <a:spLocks noGrp="1"/>
          </p:cNvSpPr>
          <p:nvPr>
            <p:ph type="title"/>
          </p:nvPr>
        </p:nvSpPr>
        <p:spPr/>
        <p:txBody>
          <a:bodyPr/>
          <a:lstStyle/>
          <a:p>
            <a:r>
              <a:rPr lang="en-US" i="1" dirty="0"/>
              <a:t>R (Grimshaw) v Southwark LBC </a:t>
            </a:r>
            <a:br>
              <a:rPr lang="en-US" dirty="0"/>
            </a:br>
            <a:r>
              <a:rPr lang="en-US" dirty="0"/>
              <a:t>(unreported, 17th July 2013) </a:t>
            </a:r>
            <a:endParaRPr lang="en-GB" dirty="0"/>
          </a:p>
        </p:txBody>
      </p:sp>
      <p:sp>
        <p:nvSpPr>
          <p:cNvPr id="3" name="Content Placeholder 2">
            <a:extLst>
              <a:ext uri="{FF2B5EF4-FFF2-40B4-BE49-F238E27FC236}">
                <a16:creationId xmlns:a16="http://schemas.microsoft.com/office/drawing/2014/main" id="{B06CD363-97FC-AE42-3240-B2BA6C78A86F}"/>
              </a:ext>
            </a:extLst>
          </p:cNvPr>
          <p:cNvSpPr>
            <a:spLocks noGrp="1"/>
          </p:cNvSpPr>
          <p:nvPr>
            <p:ph idx="1"/>
          </p:nvPr>
        </p:nvSpPr>
        <p:spPr/>
        <p:txBody>
          <a:bodyPr>
            <a:normAutofit/>
          </a:bodyPr>
          <a:lstStyle/>
          <a:p>
            <a:pPr marL="0" indent="0">
              <a:buNone/>
            </a:pPr>
            <a:r>
              <a:rPr lang="en-US" dirty="0"/>
              <a:t>Solicitors had:</a:t>
            </a:r>
          </a:p>
          <a:p>
            <a:r>
              <a:rPr lang="en-US" dirty="0"/>
              <a:t>Failed to inform the court until two days before a substantive hearing that its client had obtained the relief sought in judicial review proceedings; and </a:t>
            </a:r>
          </a:p>
          <a:p>
            <a:r>
              <a:rPr lang="en-US" dirty="0"/>
              <a:t>Persisted with a “manifestly spurious” claim for damages despite its legal aid duties in respect of public funds.</a:t>
            </a:r>
          </a:p>
          <a:p>
            <a:pPr marL="0" indent="0">
              <a:buNone/>
            </a:pPr>
            <a:endParaRPr lang="en-US" dirty="0"/>
          </a:p>
          <a:p>
            <a:pPr marL="0" indent="0">
              <a:buNone/>
            </a:pPr>
            <a:r>
              <a:rPr lang="en-US" dirty="0"/>
              <a:t>No excuse for the firm to suggest that it was “</a:t>
            </a:r>
            <a:r>
              <a:rPr lang="en-US" i="1" dirty="0"/>
              <a:t>simply following instructions</a:t>
            </a:r>
            <a:r>
              <a:rPr lang="en-US" dirty="0"/>
              <a:t>”. </a:t>
            </a:r>
            <a:endParaRPr lang="en-GB" dirty="0"/>
          </a:p>
        </p:txBody>
      </p:sp>
    </p:spTree>
    <p:extLst>
      <p:ext uri="{BB962C8B-B14F-4D97-AF65-F5344CB8AC3E}">
        <p14:creationId xmlns:p14="http://schemas.microsoft.com/office/powerpoint/2010/main" val="2688800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B45BE-4406-26D4-D6D7-7EA01483FB2C}"/>
              </a:ext>
            </a:extLst>
          </p:cNvPr>
          <p:cNvSpPr>
            <a:spLocks noGrp="1"/>
          </p:cNvSpPr>
          <p:nvPr>
            <p:ph type="title"/>
          </p:nvPr>
        </p:nvSpPr>
        <p:spPr/>
        <p:txBody>
          <a:bodyPr/>
          <a:lstStyle/>
          <a:p>
            <a:r>
              <a:rPr lang="en-GB" dirty="0"/>
              <a:t>Costs: general</a:t>
            </a:r>
          </a:p>
        </p:txBody>
      </p:sp>
      <p:sp>
        <p:nvSpPr>
          <p:cNvPr id="3" name="Content Placeholder 2">
            <a:extLst>
              <a:ext uri="{FF2B5EF4-FFF2-40B4-BE49-F238E27FC236}">
                <a16:creationId xmlns:a16="http://schemas.microsoft.com/office/drawing/2014/main" id="{EE11E980-C4C0-8F74-6C92-FE2A9D3E9E65}"/>
              </a:ext>
            </a:extLst>
          </p:cNvPr>
          <p:cNvSpPr>
            <a:spLocks noGrp="1"/>
          </p:cNvSpPr>
          <p:nvPr>
            <p:ph idx="1"/>
          </p:nvPr>
        </p:nvSpPr>
        <p:spPr/>
        <p:txBody>
          <a:bodyPr/>
          <a:lstStyle/>
          <a:p>
            <a:r>
              <a:rPr lang="en-GB" dirty="0"/>
              <a:t>Parts 44 and 46 CPR</a:t>
            </a:r>
          </a:p>
          <a:p>
            <a:r>
              <a:rPr lang="en-GB" dirty="0"/>
              <a:t>Upper Tribunal: Rule 10 of the Tribunal Procedure (Upper Tribunal) Rules 2008</a:t>
            </a:r>
          </a:p>
          <a:p>
            <a:r>
              <a:rPr lang="en-GB" dirty="0"/>
              <a:t>No costs budgeting in JR</a:t>
            </a:r>
          </a:p>
        </p:txBody>
      </p:sp>
    </p:spTree>
    <p:extLst>
      <p:ext uri="{BB962C8B-B14F-4D97-AF65-F5344CB8AC3E}">
        <p14:creationId xmlns:p14="http://schemas.microsoft.com/office/powerpoint/2010/main" val="1622808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BE176-A059-6D1F-C959-E1237E3B43C0}"/>
              </a:ext>
            </a:extLst>
          </p:cNvPr>
          <p:cNvSpPr>
            <a:spLocks noGrp="1"/>
          </p:cNvSpPr>
          <p:nvPr>
            <p:ph type="title"/>
          </p:nvPr>
        </p:nvSpPr>
        <p:spPr/>
        <p:txBody>
          <a:bodyPr/>
          <a:lstStyle/>
          <a:p>
            <a:r>
              <a:rPr lang="en-GB" dirty="0"/>
              <a:t>Some comfort?</a:t>
            </a:r>
          </a:p>
        </p:txBody>
      </p:sp>
      <p:sp>
        <p:nvSpPr>
          <p:cNvPr id="3" name="Content Placeholder 2">
            <a:extLst>
              <a:ext uri="{FF2B5EF4-FFF2-40B4-BE49-F238E27FC236}">
                <a16:creationId xmlns:a16="http://schemas.microsoft.com/office/drawing/2014/main" id="{458C6996-E097-CD94-9832-E466E0B07E14}"/>
              </a:ext>
            </a:extLst>
          </p:cNvPr>
          <p:cNvSpPr>
            <a:spLocks noGrp="1"/>
          </p:cNvSpPr>
          <p:nvPr>
            <p:ph idx="1"/>
          </p:nvPr>
        </p:nvSpPr>
        <p:spPr/>
        <p:txBody>
          <a:bodyPr/>
          <a:lstStyle/>
          <a:p>
            <a:pPr marL="0" indent="0">
              <a:buNone/>
            </a:pPr>
            <a:r>
              <a:rPr lang="en-US" i="1" dirty="0"/>
              <a:t>Orchard v South Eastern Electricity Board </a:t>
            </a:r>
            <a:r>
              <a:rPr lang="en-US" dirty="0"/>
              <a:t>[1987] QB 565:</a:t>
            </a:r>
          </a:p>
          <a:p>
            <a:r>
              <a:rPr lang="en-US" dirty="0"/>
              <a:t>Courts should be very reluctant to infer that solicitors to a legally aided party have failed to discharge their duties under the relevant regulations</a:t>
            </a:r>
          </a:p>
          <a:p>
            <a:r>
              <a:rPr lang="en-US" i="1" dirty="0"/>
              <a:t>“in a legal aid case there would have to be a finding of serious dereliction of duty or serious misconduct in allowing the case to proceed before a wasted costs order would be made”. </a:t>
            </a:r>
          </a:p>
          <a:p>
            <a:pPr marL="0" indent="0">
              <a:buNone/>
            </a:pPr>
            <a:endParaRPr lang="en-GB" dirty="0"/>
          </a:p>
        </p:txBody>
      </p:sp>
    </p:spTree>
    <p:extLst>
      <p:ext uri="{BB962C8B-B14F-4D97-AF65-F5344CB8AC3E}">
        <p14:creationId xmlns:p14="http://schemas.microsoft.com/office/powerpoint/2010/main" val="3985795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5FF2F2-4233-A7D3-76BC-E18799CC3D62}"/>
              </a:ext>
            </a:extLst>
          </p:cNvPr>
          <p:cNvSpPr>
            <a:spLocks noGrp="1"/>
          </p:cNvSpPr>
          <p:nvPr>
            <p:ph type="title"/>
          </p:nvPr>
        </p:nvSpPr>
        <p:spPr/>
        <p:txBody>
          <a:bodyPr/>
          <a:lstStyle/>
          <a:p>
            <a:r>
              <a:rPr lang="en-GB" dirty="0"/>
              <a:t>Settlement – procedure</a:t>
            </a:r>
          </a:p>
        </p:txBody>
      </p:sp>
      <p:sp>
        <p:nvSpPr>
          <p:cNvPr id="5" name="Content Placeholder 4">
            <a:extLst>
              <a:ext uri="{FF2B5EF4-FFF2-40B4-BE49-F238E27FC236}">
                <a16:creationId xmlns:a16="http://schemas.microsoft.com/office/drawing/2014/main" id="{65987650-CB29-699D-85B1-C490ED6F4517}"/>
              </a:ext>
            </a:extLst>
          </p:cNvPr>
          <p:cNvSpPr>
            <a:spLocks noGrp="1"/>
          </p:cNvSpPr>
          <p:nvPr>
            <p:ph idx="1"/>
          </p:nvPr>
        </p:nvSpPr>
        <p:spPr/>
        <p:txBody>
          <a:bodyPr/>
          <a:lstStyle/>
          <a:p>
            <a:r>
              <a:rPr lang="en-GB" dirty="0"/>
              <a:t>Settlement is a common and sensible response by defendants to a viable claim. CPR r 54.18.</a:t>
            </a:r>
          </a:p>
          <a:p>
            <a:r>
              <a:rPr lang="en-GB" dirty="0"/>
              <a:t>The parties have an obligation to inform the Court if they believe that a case is likely to settle as soon as they become aware of the possibility of settlement: Admin Court Guide §24.6.1</a:t>
            </a:r>
          </a:p>
          <a:p>
            <a:r>
              <a:rPr lang="en-GB" dirty="0"/>
              <a:t>PD54A, §17.1: draft agreed order and statement of reasons</a:t>
            </a:r>
          </a:p>
          <a:p>
            <a:r>
              <a:rPr lang="en-GB" dirty="0"/>
              <a:t>The Court retains discretion </a:t>
            </a:r>
          </a:p>
          <a:p>
            <a:r>
              <a:rPr lang="en-GB" dirty="0"/>
              <a:t>See Admin Court Guide §24.4</a:t>
            </a:r>
          </a:p>
        </p:txBody>
      </p:sp>
    </p:spTree>
    <p:extLst>
      <p:ext uri="{BB962C8B-B14F-4D97-AF65-F5344CB8AC3E}">
        <p14:creationId xmlns:p14="http://schemas.microsoft.com/office/powerpoint/2010/main" val="2099544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05C23-25C7-D889-4BE3-558E2CF7B07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DB15729-A2E8-8572-7D8C-F7FDF70C91F3}"/>
              </a:ext>
            </a:extLst>
          </p:cNvPr>
          <p:cNvSpPr>
            <a:spLocks noGrp="1"/>
          </p:cNvSpPr>
          <p:nvPr>
            <p:ph type="title"/>
          </p:nvPr>
        </p:nvSpPr>
        <p:spPr/>
        <p:txBody>
          <a:bodyPr/>
          <a:lstStyle/>
          <a:p>
            <a:r>
              <a:rPr lang="en-GB" dirty="0"/>
              <a:t>Settlement – practical considerations</a:t>
            </a:r>
          </a:p>
        </p:txBody>
      </p:sp>
      <p:sp>
        <p:nvSpPr>
          <p:cNvPr id="5" name="Content Placeholder 4">
            <a:extLst>
              <a:ext uri="{FF2B5EF4-FFF2-40B4-BE49-F238E27FC236}">
                <a16:creationId xmlns:a16="http://schemas.microsoft.com/office/drawing/2014/main" id="{7525754B-D3A5-ED40-4BD6-8F28A338CDEB}"/>
              </a:ext>
            </a:extLst>
          </p:cNvPr>
          <p:cNvSpPr>
            <a:spLocks noGrp="1"/>
          </p:cNvSpPr>
          <p:nvPr>
            <p:ph idx="1"/>
          </p:nvPr>
        </p:nvSpPr>
        <p:spPr/>
        <p:txBody>
          <a:bodyPr/>
          <a:lstStyle/>
          <a:p>
            <a:r>
              <a:rPr lang="en-GB" dirty="0"/>
              <a:t>The claim is “withdrawn”.</a:t>
            </a:r>
          </a:p>
          <a:p>
            <a:r>
              <a:rPr lang="en-GB" dirty="0"/>
              <a:t>Compliance: specific dates / time limits?</a:t>
            </a:r>
          </a:p>
          <a:p>
            <a:r>
              <a:rPr lang="en-GB" dirty="0"/>
              <a:t>Can the underlying decision be re-taken? By the same decision-maker?</a:t>
            </a:r>
          </a:p>
          <a:p>
            <a:r>
              <a:rPr lang="en-GB" dirty="0"/>
              <a:t>Agreement recorded in the recitals? In the substantive provisions of the Order? In a Tomlin Order?</a:t>
            </a:r>
          </a:p>
          <a:p>
            <a:r>
              <a:rPr lang="en-GB" dirty="0"/>
              <a:t>Outstanding applications? Anonymity? Access to Court file?</a:t>
            </a:r>
          </a:p>
        </p:txBody>
      </p:sp>
    </p:spTree>
    <p:extLst>
      <p:ext uri="{BB962C8B-B14F-4D97-AF65-F5344CB8AC3E}">
        <p14:creationId xmlns:p14="http://schemas.microsoft.com/office/powerpoint/2010/main" val="635799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96E2F-3811-A014-D8A5-F520DA520F12}"/>
              </a:ext>
            </a:extLst>
          </p:cNvPr>
          <p:cNvSpPr>
            <a:spLocks noGrp="1"/>
          </p:cNvSpPr>
          <p:nvPr>
            <p:ph type="title"/>
          </p:nvPr>
        </p:nvSpPr>
        <p:spPr/>
        <p:txBody>
          <a:bodyPr/>
          <a:lstStyle/>
          <a:p>
            <a:r>
              <a:rPr lang="en-GB" dirty="0"/>
              <a:t>Settlement - costs</a:t>
            </a:r>
          </a:p>
        </p:txBody>
      </p:sp>
      <p:sp>
        <p:nvSpPr>
          <p:cNvPr id="3" name="Content Placeholder 2">
            <a:extLst>
              <a:ext uri="{FF2B5EF4-FFF2-40B4-BE49-F238E27FC236}">
                <a16:creationId xmlns:a16="http://schemas.microsoft.com/office/drawing/2014/main" id="{257D557F-6843-8D96-1FEE-E29962ED2B83}"/>
              </a:ext>
            </a:extLst>
          </p:cNvPr>
          <p:cNvSpPr>
            <a:spLocks noGrp="1"/>
          </p:cNvSpPr>
          <p:nvPr>
            <p:ph idx="1"/>
          </p:nvPr>
        </p:nvSpPr>
        <p:spPr>
          <a:xfrm>
            <a:off x="838200" y="1637735"/>
            <a:ext cx="10515600" cy="4667250"/>
          </a:xfrm>
        </p:spPr>
        <p:txBody>
          <a:bodyPr>
            <a:normAutofit fontScale="92500" lnSpcReduction="10000"/>
          </a:bodyPr>
          <a:lstStyle/>
          <a:p>
            <a:r>
              <a:rPr lang="en-GB" sz="3000" dirty="0"/>
              <a:t>Note distinction with discontinuance: CPR r 38.2, r 38.6</a:t>
            </a:r>
          </a:p>
          <a:p>
            <a:r>
              <a:rPr lang="en-GB" sz="3000" dirty="0"/>
              <a:t>In a settled matter, the onus is on the parties to seek to agree costs, but this can be difficult in practice</a:t>
            </a:r>
          </a:p>
          <a:p>
            <a:r>
              <a:rPr lang="en-GB" sz="3000" dirty="0"/>
              <a:t>Regular dispute about who has been “successful” following a settlement: see e.g. </a:t>
            </a:r>
            <a:r>
              <a:rPr lang="en-GB" sz="3000" i="1" dirty="0"/>
              <a:t>M v Croydon LBC</a:t>
            </a:r>
            <a:r>
              <a:rPr lang="en-GB" sz="3000" dirty="0"/>
              <a:t> [2012] EWCA </a:t>
            </a:r>
            <a:r>
              <a:rPr lang="en-GB" sz="3000" dirty="0" err="1"/>
              <a:t>Civ</a:t>
            </a:r>
            <a:r>
              <a:rPr lang="en-GB" sz="3000" dirty="0"/>
              <a:t> 595, </a:t>
            </a:r>
            <a:r>
              <a:rPr lang="en-GB" sz="3000" i="1" dirty="0"/>
              <a:t>Tesfay </a:t>
            </a:r>
            <a:r>
              <a:rPr lang="en-GB" sz="3000" dirty="0"/>
              <a:t>[2016] EWCA </a:t>
            </a:r>
            <a:r>
              <a:rPr lang="en-GB" sz="3000" dirty="0" err="1"/>
              <a:t>Civ</a:t>
            </a:r>
            <a:r>
              <a:rPr lang="en-GB" sz="3000" dirty="0"/>
              <a:t> 415</a:t>
            </a:r>
          </a:p>
          <a:p>
            <a:r>
              <a:rPr lang="en-GB" sz="3000" dirty="0"/>
              <a:t>Where costs cannot be agreed, disputes are usually resolved by written submissions see: </a:t>
            </a:r>
          </a:p>
          <a:p>
            <a:pPr lvl="1"/>
            <a:r>
              <a:rPr lang="en-GB" sz="3000" dirty="0"/>
              <a:t>Admin Court Guide §25.5 </a:t>
            </a:r>
          </a:p>
          <a:p>
            <a:pPr lvl="1"/>
            <a:r>
              <a:rPr lang="en-GB" sz="2800" dirty="0"/>
              <a:t>HM Courts and Tribunals Service, Guidance as to how the parties should assist the Court when applications for costs are made following settlement of claims for judicial review – April 2016</a:t>
            </a:r>
          </a:p>
          <a:p>
            <a:pPr lvl="1"/>
            <a:endParaRPr lang="en-GB" sz="2800" dirty="0"/>
          </a:p>
          <a:p>
            <a:pPr lvl="1"/>
            <a:endParaRPr lang="en-GB" dirty="0"/>
          </a:p>
        </p:txBody>
      </p:sp>
    </p:spTree>
    <p:extLst>
      <p:ext uri="{BB962C8B-B14F-4D97-AF65-F5344CB8AC3E}">
        <p14:creationId xmlns:p14="http://schemas.microsoft.com/office/powerpoint/2010/main" val="2924592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C1DA2-1B62-25B9-30C7-EDF603AE638E}"/>
              </a:ext>
            </a:extLst>
          </p:cNvPr>
          <p:cNvSpPr>
            <a:spLocks noGrp="1"/>
          </p:cNvSpPr>
          <p:nvPr>
            <p:ph type="title"/>
          </p:nvPr>
        </p:nvSpPr>
        <p:spPr/>
        <p:txBody>
          <a:bodyPr/>
          <a:lstStyle/>
          <a:p>
            <a:r>
              <a:rPr lang="en-GB" dirty="0"/>
              <a:t>General principles</a:t>
            </a:r>
          </a:p>
        </p:txBody>
      </p:sp>
      <p:sp>
        <p:nvSpPr>
          <p:cNvPr id="3" name="Content Placeholder 2">
            <a:extLst>
              <a:ext uri="{FF2B5EF4-FFF2-40B4-BE49-F238E27FC236}">
                <a16:creationId xmlns:a16="http://schemas.microsoft.com/office/drawing/2014/main" id="{ED99B8AA-C981-E77A-6448-E7E6902B78E4}"/>
              </a:ext>
            </a:extLst>
          </p:cNvPr>
          <p:cNvSpPr>
            <a:spLocks noGrp="1"/>
          </p:cNvSpPr>
          <p:nvPr>
            <p:ph idx="1"/>
          </p:nvPr>
        </p:nvSpPr>
        <p:spPr/>
        <p:txBody>
          <a:bodyPr/>
          <a:lstStyle/>
          <a:p>
            <a:r>
              <a:rPr lang="en-GB" b="1" dirty="0"/>
              <a:t>Court’s discretion</a:t>
            </a:r>
            <a:r>
              <a:rPr lang="en-GB" dirty="0"/>
              <a:t>: (</a:t>
            </a:r>
            <a:r>
              <a:rPr lang="en-GB" dirty="0" err="1"/>
              <a:t>i</a:t>
            </a:r>
            <a:r>
              <a:rPr lang="en-GB" dirty="0"/>
              <a:t>) whether costs are payable; (ii) the amount; and (iii) when they are to be paid</a:t>
            </a:r>
          </a:p>
          <a:p>
            <a:r>
              <a:rPr lang="en-GB" b="1" dirty="0"/>
              <a:t>General rule</a:t>
            </a:r>
            <a:r>
              <a:rPr lang="en-GB" dirty="0"/>
              <a:t>: unsuccessful party will be ordered to pay costs of successful party, </a:t>
            </a:r>
            <a:r>
              <a:rPr lang="en-GB" b="1" dirty="0"/>
              <a:t>but</a:t>
            </a:r>
            <a:r>
              <a:rPr lang="en-GB" dirty="0"/>
              <a:t> the court may make a different order</a:t>
            </a:r>
          </a:p>
          <a:p>
            <a:r>
              <a:rPr lang="en-GB" dirty="0"/>
              <a:t>In deciding what order to make re costs, the court will have regard to “all the circumstances”, including the parties’ listed in CPR 44.2(4)-(5)</a:t>
            </a:r>
          </a:p>
          <a:p>
            <a:pPr marL="0" indent="0">
              <a:buNone/>
            </a:pPr>
            <a:endParaRPr lang="en-GB" dirty="0"/>
          </a:p>
        </p:txBody>
      </p:sp>
    </p:spTree>
    <p:extLst>
      <p:ext uri="{BB962C8B-B14F-4D97-AF65-F5344CB8AC3E}">
        <p14:creationId xmlns:p14="http://schemas.microsoft.com/office/powerpoint/2010/main" val="2871940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2C759-3A23-0467-8CC3-F9A5D9565D55}"/>
              </a:ext>
            </a:extLst>
          </p:cNvPr>
          <p:cNvSpPr>
            <a:spLocks noGrp="1"/>
          </p:cNvSpPr>
          <p:nvPr>
            <p:ph type="title"/>
          </p:nvPr>
        </p:nvSpPr>
        <p:spPr/>
        <p:txBody>
          <a:bodyPr/>
          <a:lstStyle/>
          <a:p>
            <a:r>
              <a:rPr lang="en-GB" dirty="0"/>
              <a:t>General principles</a:t>
            </a:r>
          </a:p>
        </p:txBody>
      </p:sp>
      <p:sp>
        <p:nvSpPr>
          <p:cNvPr id="3" name="Content Placeholder 2">
            <a:extLst>
              <a:ext uri="{FF2B5EF4-FFF2-40B4-BE49-F238E27FC236}">
                <a16:creationId xmlns:a16="http://schemas.microsoft.com/office/drawing/2014/main" id="{90123B7C-D570-14F7-0140-21E7EA640CCD}"/>
              </a:ext>
            </a:extLst>
          </p:cNvPr>
          <p:cNvSpPr>
            <a:spLocks noGrp="1"/>
          </p:cNvSpPr>
          <p:nvPr>
            <p:ph idx="1"/>
          </p:nvPr>
        </p:nvSpPr>
        <p:spPr/>
        <p:txBody>
          <a:bodyPr>
            <a:normAutofit fontScale="92500" lnSpcReduction="20000"/>
          </a:bodyPr>
          <a:lstStyle/>
          <a:p>
            <a:pPr marL="0" indent="0">
              <a:buNone/>
            </a:pPr>
            <a:r>
              <a:rPr lang="en-GB" dirty="0"/>
              <a:t>Orders which court may make include those listed in CPR 44.2(6):</a:t>
            </a:r>
          </a:p>
          <a:p>
            <a:pPr marL="0" indent="0">
              <a:buNone/>
            </a:pPr>
            <a:r>
              <a:rPr lang="en-GB" dirty="0"/>
              <a:t>“</a:t>
            </a:r>
            <a:r>
              <a:rPr lang="en-GB" i="1" dirty="0"/>
              <a:t>The orders which the court may make under this rule include an order that a party must pay – </a:t>
            </a:r>
          </a:p>
          <a:p>
            <a:pPr marL="514350" indent="-514350">
              <a:buAutoNum type="alphaLcParenBoth"/>
            </a:pPr>
            <a:r>
              <a:rPr lang="en-GB" i="1" dirty="0"/>
              <a:t>A proportion of another party’s costs;</a:t>
            </a:r>
          </a:p>
          <a:p>
            <a:pPr marL="514350" indent="-514350">
              <a:buAutoNum type="alphaLcParenBoth"/>
            </a:pPr>
            <a:r>
              <a:rPr lang="en-GB" i="1" dirty="0"/>
              <a:t>A stated amount in respect of another party’s costs;</a:t>
            </a:r>
          </a:p>
          <a:p>
            <a:pPr marL="514350" indent="-514350">
              <a:buAutoNum type="alphaLcParenBoth"/>
            </a:pPr>
            <a:r>
              <a:rPr lang="en-GB" i="1" dirty="0"/>
              <a:t>Costs from or until a certain date only;</a:t>
            </a:r>
          </a:p>
          <a:p>
            <a:pPr marL="514350" indent="-514350">
              <a:buAutoNum type="alphaLcParenBoth"/>
            </a:pPr>
            <a:r>
              <a:rPr lang="en-GB" i="1" dirty="0"/>
              <a:t>Costs incurred before proceedings have begun;</a:t>
            </a:r>
          </a:p>
          <a:p>
            <a:pPr marL="514350" indent="-514350">
              <a:buAutoNum type="alphaLcParenBoth"/>
            </a:pPr>
            <a:r>
              <a:rPr lang="en-GB" i="1" dirty="0"/>
              <a:t>Costs relating to particular steps take in the proceedings;</a:t>
            </a:r>
          </a:p>
          <a:p>
            <a:pPr marL="514350" indent="-514350">
              <a:buAutoNum type="alphaLcParenBoth"/>
            </a:pPr>
            <a:r>
              <a:rPr lang="en-GB" i="1" dirty="0"/>
              <a:t>Costs relating only to a distinct part of the proceedings; and </a:t>
            </a:r>
          </a:p>
          <a:p>
            <a:pPr marL="514350" indent="-514350">
              <a:buAutoNum type="alphaLcParenBoth"/>
            </a:pPr>
            <a:r>
              <a:rPr lang="en-GB" i="1" dirty="0"/>
              <a:t>Interest on costs from or until a certain date, including a date before judgement</a:t>
            </a:r>
            <a:r>
              <a:rPr lang="en-GB" dirty="0"/>
              <a:t>.”</a:t>
            </a:r>
          </a:p>
        </p:txBody>
      </p:sp>
    </p:spTree>
    <p:extLst>
      <p:ext uri="{BB962C8B-B14F-4D97-AF65-F5344CB8AC3E}">
        <p14:creationId xmlns:p14="http://schemas.microsoft.com/office/powerpoint/2010/main" val="1619466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DDE14-28FB-B8AE-18C7-338525AE70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B712A2-FB6D-5767-706B-C57A8F99848A}"/>
              </a:ext>
            </a:extLst>
          </p:cNvPr>
          <p:cNvSpPr>
            <a:spLocks noGrp="1"/>
          </p:cNvSpPr>
          <p:nvPr>
            <p:ph type="title"/>
          </p:nvPr>
        </p:nvSpPr>
        <p:spPr/>
        <p:txBody>
          <a:bodyPr/>
          <a:lstStyle/>
          <a:p>
            <a:r>
              <a:rPr lang="en-GB" dirty="0"/>
              <a:t>Some other practice points</a:t>
            </a:r>
          </a:p>
        </p:txBody>
      </p:sp>
      <p:sp>
        <p:nvSpPr>
          <p:cNvPr id="3" name="Content Placeholder 2">
            <a:extLst>
              <a:ext uri="{FF2B5EF4-FFF2-40B4-BE49-F238E27FC236}">
                <a16:creationId xmlns:a16="http://schemas.microsoft.com/office/drawing/2014/main" id="{9A23CA40-16D6-64F2-AB38-DAFD35C732C8}"/>
              </a:ext>
            </a:extLst>
          </p:cNvPr>
          <p:cNvSpPr>
            <a:spLocks noGrp="1"/>
          </p:cNvSpPr>
          <p:nvPr>
            <p:ph idx="1"/>
          </p:nvPr>
        </p:nvSpPr>
        <p:spPr/>
        <p:txBody>
          <a:bodyPr/>
          <a:lstStyle/>
          <a:p>
            <a:r>
              <a:rPr lang="en-US" dirty="0"/>
              <a:t>Party must comply with an order for costs within 14 days, unless the court has specified a different period: CPR 44.7.</a:t>
            </a:r>
          </a:p>
          <a:p>
            <a:r>
              <a:rPr lang="en-US" dirty="0"/>
              <a:t>Where order makes no mention of costs, court is deemed to have made no order as to costs, save in respect of an order granting permission to apply for JR: CPR 44.10.</a:t>
            </a:r>
          </a:p>
          <a:p>
            <a:endParaRPr lang="en-GB" dirty="0"/>
          </a:p>
        </p:txBody>
      </p:sp>
    </p:spTree>
    <p:extLst>
      <p:ext uri="{BB962C8B-B14F-4D97-AF65-F5344CB8AC3E}">
        <p14:creationId xmlns:p14="http://schemas.microsoft.com/office/powerpoint/2010/main" val="4268510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9132B-DA54-144D-80C6-20EB63EE3F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CBD356-F719-6225-C7A6-62B3ABD5B4D0}"/>
              </a:ext>
            </a:extLst>
          </p:cNvPr>
          <p:cNvSpPr>
            <a:spLocks noGrp="1"/>
          </p:cNvSpPr>
          <p:nvPr>
            <p:ph type="title"/>
          </p:nvPr>
        </p:nvSpPr>
        <p:spPr/>
        <p:txBody>
          <a:bodyPr/>
          <a:lstStyle/>
          <a:p>
            <a:r>
              <a:rPr lang="en-GB" dirty="0"/>
              <a:t>Summary and detailed assessment</a:t>
            </a:r>
          </a:p>
        </p:txBody>
      </p:sp>
      <p:sp>
        <p:nvSpPr>
          <p:cNvPr id="3" name="Content Placeholder 2">
            <a:extLst>
              <a:ext uri="{FF2B5EF4-FFF2-40B4-BE49-F238E27FC236}">
                <a16:creationId xmlns:a16="http://schemas.microsoft.com/office/drawing/2014/main" id="{BB0E340B-5498-EC3C-F460-D3A52B87A1A2}"/>
              </a:ext>
            </a:extLst>
          </p:cNvPr>
          <p:cNvSpPr>
            <a:spLocks noGrp="1"/>
          </p:cNvSpPr>
          <p:nvPr>
            <p:ph idx="1"/>
          </p:nvPr>
        </p:nvSpPr>
        <p:spPr/>
        <p:txBody>
          <a:bodyPr>
            <a:normAutofit fontScale="92500" lnSpcReduction="10000"/>
          </a:bodyPr>
          <a:lstStyle/>
          <a:p>
            <a:r>
              <a:rPr lang="en-US" dirty="0"/>
              <a:t>Summary assessment: general rule for any hearing which has lasted no more than one day, unless there is good reason not to do so. Statement of costs not less than 24 hours before the time fixed for the hearing.</a:t>
            </a:r>
          </a:p>
          <a:p>
            <a:r>
              <a:rPr lang="en-US" dirty="0"/>
              <a:t>Detailed assessment: payment on account of costs: </a:t>
            </a:r>
          </a:p>
          <a:p>
            <a:pPr marL="457200" lvl="1" indent="0">
              <a:buNone/>
            </a:pPr>
            <a:r>
              <a:rPr lang="en-US" i="1" dirty="0"/>
              <a:t>“Where the court orders a party to pay costs subject to detailed assessment, it will order that party to pay a reasonable sum on account of costs, unless there is a good reason not to” (CPR 44.2(8)). </a:t>
            </a:r>
          </a:p>
          <a:p>
            <a:pPr marL="457200" lvl="1" indent="0">
              <a:buNone/>
            </a:pPr>
            <a:r>
              <a:rPr lang="en-US" dirty="0"/>
              <a:t>(In the Upper Tribunal, see Rule 10(10) of The Tribunal Procedure (Upper Tribunal) Rules 2008)</a:t>
            </a:r>
          </a:p>
          <a:p>
            <a:r>
              <a:rPr lang="en-US" dirty="0"/>
              <a:t>The determination of “a reasonable sum” involves the court in arriving at some estimation of the costs that the receiving party is likely to be awarded in the detailed assessment proceedings or as a result of a compromise of those proceedings.</a:t>
            </a:r>
          </a:p>
          <a:p>
            <a:endParaRPr lang="en-GB" dirty="0"/>
          </a:p>
        </p:txBody>
      </p:sp>
    </p:spTree>
    <p:extLst>
      <p:ext uri="{BB962C8B-B14F-4D97-AF65-F5344CB8AC3E}">
        <p14:creationId xmlns:p14="http://schemas.microsoft.com/office/powerpoint/2010/main" val="397773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7AA22-1270-D4A0-914E-288CA12F8C21}"/>
              </a:ext>
            </a:extLst>
          </p:cNvPr>
          <p:cNvSpPr>
            <a:spLocks noGrp="1"/>
          </p:cNvSpPr>
          <p:nvPr>
            <p:ph type="title"/>
          </p:nvPr>
        </p:nvSpPr>
        <p:spPr/>
        <p:txBody>
          <a:bodyPr/>
          <a:lstStyle/>
          <a:p>
            <a:r>
              <a:rPr lang="en-GB" dirty="0"/>
              <a:t>Costs at permission stage</a:t>
            </a:r>
          </a:p>
        </p:txBody>
      </p:sp>
      <p:sp>
        <p:nvSpPr>
          <p:cNvPr id="3" name="Content Placeholder 2">
            <a:extLst>
              <a:ext uri="{FF2B5EF4-FFF2-40B4-BE49-F238E27FC236}">
                <a16:creationId xmlns:a16="http://schemas.microsoft.com/office/drawing/2014/main" id="{7E6411F9-069E-8456-99E7-EF3AAFF482EB}"/>
              </a:ext>
            </a:extLst>
          </p:cNvPr>
          <p:cNvSpPr>
            <a:spLocks noGrp="1"/>
          </p:cNvSpPr>
          <p:nvPr>
            <p:ph idx="1"/>
          </p:nvPr>
        </p:nvSpPr>
        <p:spPr/>
        <p:txBody>
          <a:bodyPr>
            <a:normAutofit/>
          </a:bodyPr>
          <a:lstStyle/>
          <a:p>
            <a:r>
              <a:rPr lang="en-US" b="1" dirty="0"/>
              <a:t>If permission is granted </a:t>
            </a:r>
            <a:r>
              <a:rPr lang="en-US" dirty="0"/>
              <a:t>(on papers or at OPH), C’s costs are “costs in the case” unless the court makes a different order: Practice Statement (Judicial Review: Costs) [2004] 1 WLR 1760. </a:t>
            </a:r>
          </a:p>
          <a:p>
            <a:r>
              <a:rPr lang="en-US" b="1" dirty="0"/>
              <a:t>If permission is refused on the papers </a:t>
            </a:r>
            <a:r>
              <a:rPr lang="en-US" dirty="0"/>
              <a:t>and D (or IP) seeks their costs of responding to permission application, court will normally award costs of filing AOS. </a:t>
            </a:r>
          </a:p>
          <a:p>
            <a:pPr lvl="1"/>
            <a:r>
              <a:rPr lang="en-US" dirty="0"/>
              <a:t>The amount should be “limited to the costs incurred in preparing the Acknowledgment of Service and the Summary Grounds of </a:t>
            </a:r>
            <a:r>
              <a:rPr lang="en-US" dirty="0" err="1"/>
              <a:t>Defence</a:t>
            </a:r>
            <a:r>
              <a:rPr lang="en-US" dirty="0"/>
              <a:t>”: JR Guide §25.4.2. </a:t>
            </a:r>
          </a:p>
          <a:p>
            <a:pPr lvl="1"/>
            <a:r>
              <a:rPr lang="en-US" dirty="0"/>
              <a:t>This will be a final order </a:t>
            </a:r>
            <a:r>
              <a:rPr lang="en-US" u="sng" dirty="0"/>
              <a:t>unless</a:t>
            </a:r>
            <a:r>
              <a:rPr lang="en-US" dirty="0"/>
              <a:t> C makes representations in accordance with directions in order. </a:t>
            </a:r>
          </a:p>
          <a:p>
            <a:pPr marL="0" indent="0">
              <a:buNone/>
            </a:pPr>
            <a:endParaRPr lang="en-US" dirty="0"/>
          </a:p>
        </p:txBody>
      </p:sp>
    </p:spTree>
    <p:extLst>
      <p:ext uri="{BB962C8B-B14F-4D97-AF65-F5344CB8AC3E}">
        <p14:creationId xmlns:p14="http://schemas.microsoft.com/office/powerpoint/2010/main" val="1305502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36C2F-305A-058D-7F22-147002E3609C}"/>
              </a:ext>
            </a:extLst>
          </p:cNvPr>
          <p:cNvSpPr>
            <a:spLocks noGrp="1"/>
          </p:cNvSpPr>
          <p:nvPr>
            <p:ph type="title"/>
          </p:nvPr>
        </p:nvSpPr>
        <p:spPr/>
        <p:txBody>
          <a:bodyPr/>
          <a:lstStyle/>
          <a:p>
            <a:r>
              <a:rPr lang="en-GB" dirty="0"/>
              <a:t>Costs at permission stage</a:t>
            </a:r>
          </a:p>
        </p:txBody>
      </p:sp>
      <p:sp>
        <p:nvSpPr>
          <p:cNvPr id="3" name="Content Placeholder 2">
            <a:extLst>
              <a:ext uri="{FF2B5EF4-FFF2-40B4-BE49-F238E27FC236}">
                <a16:creationId xmlns:a16="http://schemas.microsoft.com/office/drawing/2014/main" id="{555A3D0F-EFCA-E74D-3CEF-178DAB0EE19D}"/>
              </a:ext>
            </a:extLst>
          </p:cNvPr>
          <p:cNvSpPr>
            <a:spLocks noGrp="1"/>
          </p:cNvSpPr>
          <p:nvPr>
            <p:ph idx="1"/>
          </p:nvPr>
        </p:nvSpPr>
        <p:spPr/>
        <p:txBody>
          <a:bodyPr/>
          <a:lstStyle/>
          <a:p>
            <a:r>
              <a:rPr lang="en-US" dirty="0"/>
              <a:t>Oral renewal hearing may hear objections to costs previously ordered. The Court may confirm or vary the earlier order as to costs. </a:t>
            </a:r>
          </a:p>
          <a:p>
            <a:r>
              <a:rPr lang="en-US" dirty="0"/>
              <a:t>D’s costs of attending oral renewal hearing not usually awarded; will only be awarded in “</a:t>
            </a:r>
            <a:r>
              <a:rPr lang="en-US" i="1" dirty="0"/>
              <a:t>exceptional circumstances</a:t>
            </a:r>
            <a:r>
              <a:rPr lang="en-US" dirty="0"/>
              <a:t>”: see </a:t>
            </a:r>
            <a:r>
              <a:rPr lang="en-US" i="1" dirty="0"/>
              <a:t>R (Mount Cook Ltd) v Westminster CC </a:t>
            </a:r>
            <a:r>
              <a:rPr lang="en-US" dirty="0"/>
              <a:t>[2003] EWCA CIV 1346; CPR 54A PD para 7.5</a:t>
            </a:r>
          </a:p>
          <a:p>
            <a:r>
              <a:rPr lang="en-US" dirty="0"/>
              <a:t>C may be liable for costs of more than one D and any IP: </a:t>
            </a:r>
            <a:r>
              <a:rPr lang="en-US" i="1" dirty="0"/>
              <a:t>Campaign to Protect Rural England v SSCLG </a:t>
            </a:r>
            <a:r>
              <a:rPr lang="en-US" dirty="0"/>
              <a:t>[2021] UKSC 36</a:t>
            </a:r>
          </a:p>
          <a:p>
            <a:endParaRPr lang="en-US" dirty="0"/>
          </a:p>
          <a:p>
            <a:endParaRPr lang="en-GB" dirty="0"/>
          </a:p>
        </p:txBody>
      </p:sp>
    </p:spTree>
    <p:extLst>
      <p:ext uri="{BB962C8B-B14F-4D97-AF65-F5344CB8AC3E}">
        <p14:creationId xmlns:p14="http://schemas.microsoft.com/office/powerpoint/2010/main" val="26920843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7E8CF-1298-BCD6-7B49-2E9C794FC45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2DB55C3-B0E8-66E4-63A5-BFBC1768EBF2}"/>
              </a:ext>
            </a:extLst>
          </p:cNvPr>
          <p:cNvPicPr>
            <a:picLocks noChangeAspect="1"/>
          </p:cNvPicPr>
          <p:nvPr/>
        </p:nvPicPr>
        <p:blipFill>
          <a:blip r:embed="rId3"/>
          <a:stretch>
            <a:fillRect/>
          </a:stretch>
        </p:blipFill>
        <p:spPr>
          <a:xfrm>
            <a:off x="3658804" y="9939"/>
            <a:ext cx="4925269" cy="6480313"/>
          </a:xfrm>
          <a:prstGeom prst="rect">
            <a:avLst/>
          </a:prstGeom>
        </p:spPr>
      </p:pic>
      <p:sp>
        <p:nvSpPr>
          <p:cNvPr id="8" name="Title 1">
            <a:extLst>
              <a:ext uri="{FF2B5EF4-FFF2-40B4-BE49-F238E27FC236}">
                <a16:creationId xmlns:a16="http://schemas.microsoft.com/office/drawing/2014/main" id="{28C19A2A-D7D5-000B-E221-522EC401C2B1}"/>
              </a:ext>
            </a:extLst>
          </p:cNvPr>
          <p:cNvSpPr>
            <a:spLocks noGrp="1"/>
          </p:cNvSpPr>
          <p:nvPr>
            <p:ph type="title"/>
          </p:nvPr>
        </p:nvSpPr>
        <p:spPr>
          <a:xfrm>
            <a:off x="838200" y="365125"/>
            <a:ext cx="10515600" cy="1325563"/>
          </a:xfrm>
        </p:spPr>
        <p:txBody>
          <a:bodyPr/>
          <a:lstStyle/>
          <a:p>
            <a:r>
              <a:rPr lang="en-GB" dirty="0"/>
              <a:t>Example</a:t>
            </a:r>
            <a:br>
              <a:rPr lang="en-GB" dirty="0"/>
            </a:br>
            <a:r>
              <a:rPr lang="en-GB" dirty="0"/>
              <a:t>Order</a:t>
            </a:r>
          </a:p>
        </p:txBody>
      </p:sp>
    </p:spTree>
    <p:extLst>
      <p:ext uri="{BB962C8B-B14F-4D97-AF65-F5344CB8AC3E}">
        <p14:creationId xmlns:p14="http://schemas.microsoft.com/office/powerpoint/2010/main" val="374816972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1833</TotalTime>
  <Words>1644</Words>
  <Application>Microsoft Macintosh PowerPoint</Application>
  <PresentationFormat>Widescreen</PresentationFormat>
  <Paragraphs>114</Paragraphs>
  <Slides>23</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Aptos</vt:lpstr>
      <vt:lpstr>Arial</vt:lpstr>
      <vt:lpstr>Calibri</vt:lpstr>
      <vt:lpstr>Foundry Sterling Bold</vt:lpstr>
      <vt:lpstr>Foundry Sterling Book</vt:lpstr>
      <vt:lpstr>Foundry Sterling Demi</vt:lpstr>
      <vt:lpstr>FoundrySterling-Bold</vt:lpstr>
      <vt:lpstr>FoundrySterling-Book</vt:lpstr>
      <vt:lpstr>1_Office Theme</vt:lpstr>
      <vt:lpstr>Costs and settlement </vt:lpstr>
      <vt:lpstr>Costs: general</vt:lpstr>
      <vt:lpstr>General principles</vt:lpstr>
      <vt:lpstr>General principles</vt:lpstr>
      <vt:lpstr>Some other practice points</vt:lpstr>
      <vt:lpstr>Summary and detailed assessment</vt:lpstr>
      <vt:lpstr>Costs at permission stage</vt:lpstr>
      <vt:lpstr>Costs at permission stage</vt:lpstr>
      <vt:lpstr>Example Order</vt:lpstr>
      <vt:lpstr>Legal Aid</vt:lpstr>
      <vt:lpstr>Interested party costs at substantive stage</vt:lpstr>
      <vt:lpstr>Particular types of costs orders</vt:lpstr>
      <vt:lpstr>Pro-bono costs orders</vt:lpstr>
      <vt:lpstr>Suggested pro-bono costs order</vt:lpstr>
      <vt:lpstr>Example pro-bono costs order</vt:lpstr>
      <vt:lpstr>Wasted Costs</vt:lpstr>
      <vt:lpstr>Ridehalgh v Horsefield [1994] Ch 205 </vt:lpstr>
      <vt:lpstr>R (Gassama) v Secretary of State for  the Home Department [2012] EWHC 3049 (Admin) </vt:lpstr>
      <vt:lpstr>R (Grimshaw) v Southwark LBC  (unreported, 17th July 2013) </vt:lpstr>
      <vt:lpstr>Some comfort?</vt:lpstr>
      <vt:lpstr>Settlement – procedure</vt:lpstr>
      <vt:lpstr>Settlement – practical considerations</vt:lpstr>
      <vt:lpstr>Settlement - costs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Nicole Chen</dc:creator>
  <cp:lastModifiedBy>Daniel Cashman</cp:lastModifiedBy>
  <cp:revision>3</cp:revision>
  <dcterms:created xsi:type="dcterms:W3CDTF">2026-04-10T10:24:12Z</dcterms:created>
  <dcterms:modified xsi:type="dcterms:W3CDTF">2026-05-06T13:21:40Z</dcterms:modified>
</cp:coreProperties>
</file>