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73" r:id="rId12"/>
    <p:sldId id="274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A7E8788-2C7C-480C-AF94-2766BBF37EF0}">
          <p14:sldIdLst/>
        </p14:section>
        <p14:section name="Introductory Principles" id="{07BF7F09-7170-4304-8B0F-19B457A1976B}">
          <p14:sldIdLst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73"/>
            <p14:sldId id="274"/>
            <p14:sldId id="268"/>
            <p14:sldId id="269"/>
            <p14:sldId id="270"/>
            <p14:sldId id="271"/>
            <p14:sldId id="27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4" autoAdjust="0"/>
    <p:restoredTop sz="94660"/>
  </p:normalViewPr>
  <p:slideViewPr>
    <p:cSldViewPr snapToGrid="0">
      <p:cViewPr varScale="1">
        <p:scale>
          <a:sx n="94" d="100"/>
          <a:sy n="94" d="100"/>
        </p:scale>
        <p:origin x="76" y="1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 Bordell" userId="5aba9ebe-475b-4d37-aa74-4d5675819b48" providerId="ADAL" clId="{190F7781-112B-4BE8-8969-328D70347B3D}"/>
    <pc:docChg chg="modSld sldOrd">
      <pc:chgData name="Will Bordell" userId="5aba9ebe-475b-4d37-aa74-4d5675819b48" providerId="ADAL" clId="{190F7781-112B-4BE8-8969-328D70347B3D}" dt="2026-05-06T17:00:14.301" v="24" actId="20577"/>
      <pc:docMkLst>
        <pc:docMk/>
      </pc:docMkLst>
      <pc:sldChg chg="modSp mod">
        <pc:chgData name="Will Bordell" userId="5aba9ebe-475b-4d37-aa74-4d5675819b48" providerId="ADAL" clId="{190F7781-112B-4BE8-8969-328D70347B3D}" dt="2026-05-06T14:41:01.386" v="10" actId="20577"/>
        <pc:sldMkLst>
          <pc:docMk/>
          <pc:sldMk cId="4212762258" sldId="262"/>
        </pc:sldMkLst>
        <pc:spChg chg="mod">
          <ac:chgData name="Will Bordell" userId="5aba9ebe-475b-4d37-aa74-4d5675819b48" providerId="ADAL" clId="{190F7781-112B-4BE8-8969-328D70347B3D}" dt="2026-05-06T14:41:01.386" v="10" actId="20577"/>
          <ac:spMkLst>
            <pc:docMk/>
            <pc:sldMk cId="4212762258" sldId="262"/>
            <ac:spMk id="3" creationId="{77F9AA42-35A9-30C0-EC86-09BEFF569C1A}"/>
          </ac:spMkLst>
        </pc:spChg>
      </pc:sldChg>
      <pc:sldChg chg="modSp mod">
        <pc:chgData name="Will Bordell" userId="5aba9ebe-475b-4d37-aa74-4d5675819b48" providerId="ADAL" clId="{190F7781-112B-4BE8-8969-328D70347B3D}" dt="2026-05-06T17:00:14.301" v="24" actId="20577"/>
        <pc:sldMkLst>
          <pc:docMk/>
          <pc:sldMk cId="1838670109" sldId="263"/>
        </pc:sldMkLst>
        <pc:spChg chg="mod">
          <ac:chgData name="Will Bordell" userId="5aba9ebe-475b-4d37-aa74-4d5675819b48" providerId="ADAL" clId="{190F7781-112B-4BE8-8969-328D70347B3D}" dt="2026-05-06T17:00:14.301" v="24" actId="20577"/>
          <ac:spMkLst>
            <pc:docMk/>
            <pc:sldMk cId="1838670109" sldId="263"/>
            <ac:spMk id="3" creationId="{C1A20EBC-CF0E-024E-CA9C-180B90A48996}"/>
          </ac:spMkLst>
        </pc:spChg>
      </pc:sldChg>
      <pc:sldChg chg="ord">
        <pc:chgData name="Will Bordell" userId="5aba9ebe-475b-4d37-aa74-4d5675819b48" providerId="ADAL" clId="{190F7781-112B-4BE8-8969-328D70347B3D}" dt="2026-05-06T14:37:44.443" v="1"/>
        <pc:sldMkLst>
          <pc:docMk/>
          <pc:sldMk cId="1274282797" sldId="268"/>
        </pc:sldMkLst>
      </pc:sldChg>
      <pc:sldChg chg="ord">
        <pc:chgData name="Will Bordell" userId="5aba9ebe-475b-4d37-aa74-4d5675819b48" providerId="ADAL" clId="{190F7781-112B-4BE8-8969-328D70347B3D}" dt="2026-05-06T14:37:48.440" v="3"/>
        <pc:sldMkLst>
          <pc:docMk/>
          <pc:sldMk cId="738116964" sldId="269"/>
        </pc:sldMkLst>
      </pc:sldChg>
      <pc:sldChg chg="ord">
        <pc:chgData name="Will Bordell" userId="5aba9ebe-475b-4d37-aa74-4d5675819b48" providerId="ADAL" clId="{190F7781-112B-4BE8-8969-328D70347B3D}" dt="2026-05-06T14:38:41.266" v="5"/>
        <pc:sldMkLst>
          <pc:docMk/>
          <pc:sldMk cId="3185993884" sldId="270"/>
        </pc:sldMkLst>
      </pc:sldChg>
      <pc:sldChg chg="ord">
        <pc:chgData name="Will Bordell" userId="5aba9ebe-475b-4d37-aa74-4d5675819b48" providerId="ADAL" clId="{190F7781-112B-4BE8-8969-328D70347B3D}" dt="2026-05-06T14:38:45.642" v="7"/>
        <pc:sldMkLst>
          <pc:docMk/>
          <pc:sldMk cId="449113080" sldId="271"/>
        </pc:sldMkLst>
      </pc:sldChg>
      <pc:sldChg chg="ord">
        <pc:chgData name="Will Bordell" userId="5aba9ebe-475b-4d37-aa74-4d5675819b48" providerId="ADAL" clId="{190F7781-112B-4BE8-8969-328D70347B3D}" dt="2026-05-06T14:38:49.238" v="9"/>
        <pc:sldMkLst>
          <pc:docMk/>
          <pc:sldMk cId="1006730615" sldId="27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473D-7EF2-73E9-2B65-DAA37DB21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latin typeface="Foundry Sterling Bold" panose="02000800040000020004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3B3067-EF81-7B7A-E57E-585F1AD717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Foundry Sterling Demi" panose="0200070004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14A66-B2C4-9070-5C61-5D080608A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06/05/2026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C97CE-7419-7411-5E25-6A08EAA8A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F11E6-21F7-1144-3775-006D92A03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8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D3ECE-3A95-6CEB-F5E0-0E833161F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83E6F-2B90-C556-0F8C-09C64BACE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23053-8B6F-62A5-FC76-5F3738DF0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06/05/2026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8C39F-2AEA-C62A-C3B0-D848B0519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37935-20AA-C69D-65EF-366D35A87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8BC6C8-3F4D-4BFA-209E-D151071B7B64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40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B691E-7800-4231-4CC1-65C492B1E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163762"/>
          </a:xfrm>
        </p:spPr>
        <p:txBody>
          <a:bodyPr anchor="b">
            <a:normAutofit/>
          </a:bodyPr>
          <a:lstStyle>
            <a:lvl1pPr>
              <a:defRPr sz="4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6B8874-CF7F-4FD6-392F-BBD9D1600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25889"/>
            <a:ext cx="10515600" cy="216376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16805-B987-8788-4D69-8F13C4385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06/05/2026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FB3D7-9222-EA42-CBE2-75B2326B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436768-656E-97BF-F6B5-98791EE7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4955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C4DF6-E9BF-4372-AC22-2FF777D6A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987424"/>
            <a:ext cx="3932237" cy="4873625"/>
          </a:xfrm>
        </p:spPr>
        <p:txBody>
          <a:bodyPr anchor="ctr">
            <a:normAutofit/>
          </a:bodyPr>
          <a:lstStyle>
            <a:lvl1pPr algn="ctr">
              <a:defRPr sz="4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FDDF9-9E2A-430B-A497-6A8BA5317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anchor="ctr"/>
          <a:lstStyle>
            <a:lvl1pPr>
              <a:defRPr sz="3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086DB-E720-9C06-C4A8-201D1C1C3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06/05/2026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372FCC-A763-AC07-9E5D-9A2245B7F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B7E55-40B4-1197-D913-D17D226C8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96C1C6-3C8C-60EE-3781-E11D5825711B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278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Header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05934" y="592669"/>
            <a:ext cx="10420351" cy="1498599"/>
          </a:xfrm>
        </p:spPr>
        <p:txBody>
          <a:bodyPr anchor="b">
            <a:noAutofit/>
          </a:bodyPr>
          <a:lstStyle>
            <a:lvl1pPr marL="0" marR="0" indent="0" algn="l" defTabSz="609585" rtl="0" eaLnBrk="1" fontAlgn="auto" latinLnBrk="0" hangingPunct="1">
              <a:lnSpc>
                <a:spcPts val="50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>
                <a:solidFill>
                  <a:srgbClr val="006880"/>
                </a:solidFill>
                <a:latin typeface="+mj-lt"/>
                <a:cs typeface="FoundrySterling-Bold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indent="0" algn="l" defTabSz="4572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  <a:t>2 Line Header Level1</a:t>
            </a:r>
            <a:b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</a:br>
            <a: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  <a:t>Sentence Case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05933" y="2404534"/>
            <a:ext cx="10420351" cy="550333"/>
          </a:xfrm>
        </p:spPr>
        <p:txBody>
          <a:bodyPr/>
          <a:lstStyle>
            <a:lvl1pPr marL="0" indent="0">
              <a:buNone/>
              <a:defRPr sz="2667" b="0" i="0">
                <a:latin typeface="+mj-lt"/>
                <a:cs typeface="FoundrySterling-Demi"/>
              </a:defRPr>
            </a:lvl1pPr>
            <a:lvl4pPr marL="0" indent="0" algn="l">
              <a:buNone/>
              <a:defRPr sz="2667" b="0" i="0" baseline="0">
                <a:latin typeface="FoundrySterling-Book"/>
                <a:cs typeface="FoundrySterling-Book"/>
              </a:defRPr>
            </a:lvl4pPr>
            <a:lvl5pPr marL="0" indent="0" algn="l">
              <a:buNone/>
              <a:defRPr b="0" i="0">
                <a:latin typeface="FoundrySterling-Book"/>
                <a:cs typeface="FoundrySterling-Book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897467" y="2167467"/>
            <a:ext cx="10428816" cy="0"/>
          </a:xfrm>
          <a:prstGeom prst="line">
            <a:avLst/>
          </a:prstGeom>
          <a:ln w="127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905934" y="2963334"/>
            <a:ext cx="10420351" cy="1693333"/>
          </a:xfrm>
        </p:spPr>
        <p:txBody>
          <a:bodyPr>
            <a:noAutofit/>
          </a:bodyPr>
          <a:lstStyle>
            <a:lvl1pPr marL="0" indent="0">
              <a:buNone/>
              <a:defRPr sz="2400" b="0" i="0" baseline="0">
                <a:latin typeface="+mj-lt"/>
                <a:cs typeface="FoundrySterling-Book"/>
              </a:defRPr>
            </a:lvl1pPr>
            <a:lvl2pPr marL="609585" indent="0">
              <a:buNone/>
              <a:defRPr sz="2400" b="0" i="0">
                <a:latin typeface="FoundrySterling-Book"/>
                <a:cs typeface="FoundrySterling-Book"/>
              </a:defRPr>
            </a:lvl2pPr>
            <a:lvl3pPr marL="1219170" indent="0">
              <a:buNone/>
              <a:defRPr sz="2400" b="0" i="0">
                <a:latin typeface="FoundrySterling-Book"/>
                <a:cs typeface="FoundrySterling-Book"/>
              </a:defRPr>
            </a:lvl3pPr>
            <a:lvl4pPr marL="1828754" indent="0">
              <a:buNone/>
              <a:defRPr sz="2400" b="0" i="0">
                <a:latin typeface="FoundrySterling-Book"/>
                <a:cs typeface="FoundrySterling-Book"/>
              </a:defRPr>
            </a:lvl4pPr>
            <a:lvl5pPr marL="2438339" indent="0">
              <a:buNone/>
              <a:defRPr sz="2400" b="0" i="0">
                <a:latin typeface="FoundrySterling-Book"/>
                <a:cs typeface="FoundrySterling-Book"/>
              </a:defRPr>
            </a:lvl5pPr>
          </a:lstStyle>
          <a:p>
            <a:pPr lvl="0"/>
            <a:r>
              <a:rPr lang="en-GB" dirty="0"/>
              <a:t>Body copy FS Book 18pt.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Expe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inum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eaqui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od quid et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quat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esequi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oditis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serionsed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quis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aut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faciasit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mi, cone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rerferum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eatiisiti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nonserum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que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voluptas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,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aut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et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harciat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inventium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fuga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.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279498F-25B1-C695-4367-8D1B0CDC3E55}"/>
              </a:ext>
            </a:extLst>
          </p:cNvPr>
          <p:cNvGrpSpPr/>
          <p:nvPr userDrawn="1"/>
        </p:nvGrpSpPr>
        <p:grpSpPr>
          <a:xfrm rot="10800000">
            <a:off x="-812799" y="-261308"/>
            <a:ext cx="2025492" cy="1748267"/>
            <a:chOff x="8310634" y="3995019"/>
            <a:chExt cx="1355694" cy="1255286"/>
          </a:xfrm>
          <a:solidFill>
            <a:srgbClr val="B3F1FF">
              <a:alpha val="69804"/>
            </a:srgbClr>
          </a:solidFill>
        </p:grpSpPr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FCB4934A-3147-CCFD-21F9-11F6AD695FD1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8572407" y="4042329"/>
              <a:ext cx="1141232" cy="1046611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41F2009A-B623-6243-AB92-E99D47705EDB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8282691" y="4604195"/>
              <a:ext cx="674053" cy="618167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30257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476BB3-9F1E-58C7-DEAB-EB787A4BE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1BC0E6-56EB-156B-5446-0C044E3AE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F7B79-0B4A-1042-F2EE-3D855858B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997BD9-7EB2-4598-9E97-A86A7A5B1898}" type="datetimeFigureOut">
              <a:rPr lang="en-GB" smtClean="0"/>
              <a:t>06/05/2026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29ECB-7FAB-0AA3-3216-43D38B5BC5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88E98-7DA6-3370-F7EB-8468A2F23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\\PLP-SRV01\Users drive\Branding and Stationery\Logos\Raw Logos\Jpegs_for PLP inhouse use\PLP_Logo_Horizontal_Col_CM copy.jpg">
            <a:extLst>
              <a:ext uri="{FF2B5EF4-FFF2-40B4-BE49-F238E27FC236}">
                <a16:creationId xmlns:a16="http://schemas.microsoft.com/office/drawing/2014/main" id="{899811B9-C71E-EFE2-CB1E-E86B7CDBD47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0" t="17529" r="12565" b="17294"/>
          <a:stretch/>
        </p:blipFill>
        <p:spPr bwMode="auto">
          <a:xfrm>
            <a:off x="9265918" y="136526"/>
            <a:ext cx="2743201" cy="67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655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Foundry Sterling Book" panose="0200050304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0EC1D3-718A-D1C5-3389-B8EFF6C7C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Introductory Principles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613799-3A07-73F6-171A-B56150AF67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Morning chair: </a:t>
            </a:r>
            <a:r>
              <a:rPr lang="en-US" dirty="0"/>
              <a:t>Hanif Mussa KC, Blackstone Chambers</a:t>
            </a: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Ivan Hare KC, Blackstone Chambers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Will Bordell, Blackstone Chambers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7630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AC8D5-E2CD-C92B-9212-6E6A88960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the decision, </a:t>
            </a:r>
            <a:br>
              <a:rPr lang="en-US" dirty="0"/>
            </a:br>
            <a:r>
              <a:rPr lang="en-US" dirty="0"/>
              <a:t>act or omission to be challenged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14451-00FB-A8D5-F09C-0214D8E2DA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This is important, among other reasons, because:</a:t>
            </a:r>
          </a:p>
          <a:p>
            <a:pPr marL="514350" indent="-514350">
              <a:buAutoNum type="arabicPeriod"/>
            </a:pPr>
            <a:r>
              <a:rPr lang="en-US" dirty="0"/>
              <a:t>It helps us to check that the decision was made in the exercise of public functions.</a:t>
            </a:r>
          </a:p>
          <a:p>
            <a:pPr marL="514350" indent="-514350">
              <a:buAutoNum type="arabicPeriod"/>
            </a:pPr>
            <a:r>
              <a:rPr lang="en-US" dirty="0"/>
              <a:t>It helps us to </a:t>
            </a:r>
            <a:r>
              <a:rPr lang="en-US" dirty="0" err="1"/>
              <a:t>analyse</a:t>
            </a:r>
            <a:r>
              <a:rPr lang="en-US" dirty="0"/>
              <a:t> whether the remedies the court can provide on judicial review can solve the client’s problem.</a:t>
            </a:r>
          </a:p>
          <a:p>
            <a:pPr marL="514350" indent="-514350">
              <a:buAutoNum type="arabicPeriod"/>
            </a:pPr>
            <a:r>
              <a:rPr lang="en-US" dirty="0"/>
              <a:t>It helps us to check whether there are any other alternative remedies the client should pursue before claiming judicial review.</a:t>
            </a:r>
          </a:p>
          <a:p>
            <a:pPr marL="514350" indent="-514350">
              <a:buAutoNum type="arabicPeriod"/>
            </a:pPr>
            <a:r>
              <a:rPr lang="en-US" dirty="0"/>
              <a:t>It helps us ensure that the judicial review time limit is not missed.</a:t>
            </a:r>
          </a:p>
        </p:txBody>
      </p:sp>
    </p:spTree>
    <p:extLst>
      <p:ext uri="{BB962C8B-B14F-4D97-AF65-F5344CB8AC3E}">
        <p14:creationId xmlns:p14="http://schemas.microsoft.com/office/powerpoint/2010/main" val="348716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E5C7F-DF28-3470-5D43-A012CBD96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limit for a judicial review claim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1143C6-C132-B4F4-3179-575FF071E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2800" dirty="0"/>
              <a:t>Note the deadline for issuing a claim for judicial review.</a:t>
            </a:r>
          </a:p>
          <a:p>
            <a:pPr>
              <a:defRPr/>
            </a:pPr>
            <a:r>
              <a:rPr lang="en-GB" altLang="en-US" sz="2800" dirty="0"/>
              <a:t>There are exceptions for planning and procurement cases </a:t>
            </a:r>
            <a:br>
              <a:rPr lang="en-GB" altLang="en-US" sz="2800" dirty="0"/>
            </a:br>
            <a:r>
              <a:rPr lang="en-GB" altLang="en-US" sz="2800" dirty="0"/>
              <a:t>(CPR 54.5(5) and (6)).</a:t>
            </a:r>
          </a:p>
        </p:txBody>
      </p:sp>
    </p:spTree>
    <p:extLst>
      <p:ext uri="{BB962C8B-B14F-4D97-AF65-F5344CB8AC3E}">
        <p14:creationId xmlns:p14="http://schemas.microsoft.com/office/powerpoint/2010/main" val="3999875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E5FE2-7EC0-6FCF-8C18-4F348340E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can bring a claim for judicial review?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761D13-8BF1-E869-B9F9-EB33BF981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S. 31(3) Supreme Court Act 1981 / S. 16(3) Tribunals, Courts and Enforcement Act 2007- Claimants must show a “sufficient interest”</a:t>
            </a:r>
          </a:p>
          <a:p>
            <a:r>
              <a:rPr lang="en-GB" altLang="en-US" dirty="0"/>
              <a:t>For judicial review claims based on a breach of human rights, be aware of section 7 of the Human Rights Act and the victim test.</a:t>
            </a:r>
          </a:p>
          <a:p>
            <a:r>
              <a:rPr lang="en-GB" altLang="en-US" dirty="0"/>
              <a:t>Think about practicalities and affordability at the outset.</a:t>
            </a:r>
          </a:p>
          <a:p>
            <a:r>
              <a:rPr lang="en-GB" altLang="en-US" dirty="0"/>
              <a:t>The role of pressure and public interest groups.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6085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17ED6-4302-2E88-ACA1-3FFD0EBC2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Judicial review remedies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00683-45D7-0E5D-94F5-ED2FAFC9D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six classic judicial review remedies:</a:t>
            </a:r>
          </a:p>
          <a:p>
            <a:r>
              <a:rPr lang="en-US" dirty="0"/>
              <a:t>Quashing Order</a:t>
            </a:r>
          </a:p>
          <a:p>
            <a:r>
              <a:rPr lang="en-US" dirty="0"/>
              <a:t>Mandatory Order</a:t>
            </a:r>
          </a:p>
          <a:p>
            <a:r>
              <a:rPr lang="en-US" dirty="0"/>
              <a:t>Prohibiting Order</a:t>
            </a:r>
          </a:p>
          <a:p>
            <a:r>
              <a:rPr lang="en-US" dirty="0"/>
              <a:t>Declaration</a:t>
            </a:r>
          </a:p>
          <a:p>
            <a:r>
              <a:rPr lang="en-US" dirty="0"/>
              <a:t>Injunction</a:t>
            </a:r>
          </a:p>
          <a:p>
            <a:r>
              <a:rPr lang="en-US" dirty="0"/>
              <a:t>Damages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282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06520A-EFB2-C949-F70F-134223717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The effect of the Human Rights Act 1998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96392E-C68A-06F9-D1A6-9ECF9E97E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remedies</a:t>
            </a:r>
          </a:p>
          <a:p>
            <a:r>
              <a:rPr lang="en-US" dirty="0"/>
              <a:t>On statutory interpretation</a:t>
            </a:r>
          </a:p>
        </p:txBody>
      </p:sp>
    </p:spTree>
    <p:extLst>
      <p:ext uri="{BB962C8B-B14F-4D97-AF65-F5344CB8AC3E}">
        <p14:creationId xmlns:p14="http://schemas.microsoft.com/office/powerpoint/2010/main" val="738116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237B98-A150-BA6B-E6EF-61F252DFE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Judicial review remedies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2702C1-ABC6-FD51-7CB0-34603A907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Generally -  judicial review remedies are NOT conferred by the court as of right to the successful claimant – they  are discretionary.</a:t>
            </a:r>
          </a:p>
          <a:p>
            <a:r>
              <a:rPr lang="en-US" dirty="0"/>
              <a:t>Note the new statutory test: is the outcome highly likely to have been substantially the same if the conduct complained of had not occurred? </a:t>
            </a:r>
          </a:p>
          <a:p>
            <a:r>
              <a:rPr lang="en-US" dirty="0"/>
              <a:t>If so, then the court must refuse to grant relief (or to grant permission to apply for judicial review) unless there is exceptional public interest to the contrary.</a:t>
            </a:r>
          </a:p>
        </p:txBody>
      </p:sp>
    </p:spTree>
    <p:extLst>
      <p:ext uri="{BB962C8B-B14F-4D97-AF65-F5344CB8AC3E}">
        <p14:creationId xmlns:p14="http://schemas.microsoft.com/office/powerpoint/2010/main" val="3185993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E5C7F-DF28-3470-5D43-A012CBD96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Alternatives to judicial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1143C6-C132-B4F4-3179-575FF071E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Judicial review is generally a remedy of ‘last resort.’</a:t>
            </a:r>
          </a:p>
          <a:p>
            <a:r>
              <a:rPr lang="en-US" dirty="0"/>
              <a:t>Permission to proceed is discretionary.</a:t>
            </a:r>
          </a:p>
          <a:p>
            <a:r>
              <a:rPr lang="en-US" dirty="0"/>
              <a:t>Remedies are discretionary.</a:t>
            </a:r>
          </a:p>
          <a:p>
            <a:r>
              <a:rPr lang="en-US" dirty="0"/>
              <a:t>Is any alternative remedy “equally convenient, effective and expeditious”?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9113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06520A-EFB2-C949-F70F-134223717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remedies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96392E-C68A-06F9-D1A6-9ECF9E97E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dirty="0">
                <a:cs typeface="Arial" panose="020B0604020202020204" pitchFamily="34" charset="0"/>
              </a:rPr>
              <a:t>Parties need in every case to consider ADR.</a:t>
            </a:r>
          </a:p>
        </p:txBody>
      </p:sp>
    </p:spTree>
    <p:extLst>
      <p:ext uri="{BB962C8B-B14F-4D97-AF65-F5344CB8AC3E}">
        <p14:creationId xmlns:p14="http://schemas.microsoft.com/office/powerpoint/2010/main" val="1006730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8873349-FD45-CDAC-F6A9-9041284E8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What is judicial review?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4987182-7B35-27C9-3F99-A77248617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means of enforcing public law.</a:t>
            </a:r>
          </a:p>
          <a:p>
            <a:r>
              <a:rPr lang="en-GB" dirty="0"/>
              <a:t>But what is public law?</a:t>
            </a:r>
          </a:p>
        </p:txBody>
      </p:sp>
    </p:spTree>
    <p:extLst>
      <p:ext uri="{BB962C8B-B14F-4D97-AF65-F5344CB8AC3E}">
        <p14:creationId xmlns:p14="http://schemas.microsoft.com/office/powerpoint/2010/main" val="2230114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C5378-9F07-957B-B6CA-3BF6DA21C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Public law remedies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D440D-52EB-A2AD-8676-CDA6F9A27A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Complaints procedures</a:t>
            </a:r>
          </a:p>
          <a:p>
            <a:pPr marL="514350" indent="-514350">
              <a:buAutoNum type="arabicPeriod"/>
            </a:pPr>
            <a:r>
              <a:rPr lang="en-GB" dirty="0"/>
              <a:t>Ombudsmen schemes</a:t>
            </a:r>
          </a:p>
          <a:p>
            <a:pPr marL="514350" indent="-514350">
              <a:buAutoNum type="arabicPeriod"/>
            </a:pPr>
            <a:r>
              <a:rPr lang="en-GB" dirty="0"/>
              <a:t>Appeal and review processes</a:t>
            </a:r>
          </a:p>
          <a:p>
            <a:pPr marL="514350" indent="-514350">
              <a:buAutoNum type="arabicPeriod"/>
            </a:pPr>
            <a:r>
              <a:rPr lang="en-GB" dirty="0"/>
              <a:t>Judicial review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Each has advantages and disadvantages.</a:t>
            </a:r>
          </a:p>
          <a:p>
            <a:r>
              <a:rPr lang="en-GB" dirty="0"/>
              <a:t>Judicial review practitioners need to understand what these are.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6585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0AA6C-F349-DD81-4C30-2E7184D6D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 judicial review challenges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A4479-1057-4F18-BB6A-B1377B548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Research shows a reasonably high success rate with many claims setting on favourable terms for the claimant.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 small proportion of claims reach a full trial.</a:t>
            </a:r>
          </a:p>
        </p:txBody>
      </p:sp>
    </p:spTree>
    <p:extLst>
      <p:ext uri="{BB962C8B-B14F-4D97-AF65-F5344CB8AC3E}">
        <p14:creationId xmlns:p14="http://schemas.microsoft.com/office/powerpoint/2010/main" val="756052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4D509-7AAE-0D19-24D6-DF6CA4ABC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judicial review #2?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9AA42-35A9-30C0-EC86-09BEFF569C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It is the name given to a procedure with rules to govern its conduct.</a:t>
            </a:r>
          </a:p>
          <a:p>
            <a:r>
              <a:rPr lang="en-GB" dirty="0"/>
              <a:t>The judicial review procedure can be conducted in the Administrative Court or the Upper Tribunal.</a:t>
            </a:r>
          </a:p>
          <a:p>
            <a:r>
              <a:rPr lang="en-GB" dirty="0"/>
              <a:t>The relevant procedure rules are </a:t>
            </a:r>
            <a:r>
              <a:rPr lang="en-GB"/>
              <a:t>the Civil </a:t>
            </a:r>
            <a:r>
              <a:rPr lang="en-GB" dirty="0"/>
              <a:t>Procedure Rules Part 54 and Part 4 of the Tribunal Procedure (Upper Tribunal) Rules 2008.</a:t>
            </a:r>
          </a:p>
          <a:p>
            <a:r>
              <a:rPr lang="en-GB" dirty="0"/>
              <a:t>It is a procedure which provides the court with unique powers to do justice.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762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73363-B7F9-260F-D750-891B8E517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preliminary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A20EBC-CF0E-024E-CA9C-180B90A489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In every judicial review case, it will be necessary to identify the source of the public body’s authority to act, for example:</a:t>
            </a:r>
          </a:p>
          <a:p>
            <a:r>
              <a:rPr lang="en-GB" dirty="0"/>
              <a:t>Primary legislation, i.e. an act of Parliament</a:t>
            </a:r>
          </a:p>
          <a:p>
            <a:r>
              <a:rPr lang="en-GB" dirty="0"/>
              <a:t>Secondary legislation, such as regulations made by Ministers</a:t>
            </a:r>
          </a:p>
          <a:p>
            <a:r>
              <a:rPr lang="en-GB" dirty="0"/>
              <a:t>Common law, meaning the rules that the courts have developed over time</a:t>
            </a:r>
          </a:p>
          <a:p>
            <a:r>
              <a:rPr lang="en-GB"/>
              <a:t>Human </a:t>
            </a:r>
            <a:r>
              <a:rPr lang="en-GB" dirty="0"/>
              <a:t>rights law</a:t>
            </a:r>
          </a:p>
        </p:txBody>
      </p:sp>
    </p:spTree>
    <p:extLst>
      <p:ext uri="{BB962C8B-B14F-4D97-AF65-F5344CB8AC3E}">
        <p14:creationId xmlns:p14="http://schemas.microsoft.com/office/powerpoint/2010/main" val="1838670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7F915-CB3D-2BDA-B5A1-5882153D5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more preliminary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4AB15-CF56-C963-BF6D-A4973E7FE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It will also be necessary to identify the type of authority.</a:t>
            </a:r>
          </a:p>
          <a:p>
            <a:pPr marL="0" indent="0">
              <a:buNone/>
            </a:pPr>
            <a:r>
              <a:rPr lang="en-GB" dirty="0"/>
              <a:t>Note the distinction between:</a:t>
            </a:r>
          </a:p>
          <a:p>
            <a:r>
              <a:rPr lang="en-GB" dirty="0"/>
              <a:t>Law and guidance </a:t>
            </a:r>
          </a:p>
          <a:p>
            <a:r>
              <a:rPr lang="en-GB" dirty="0"/>
              <a:t>Powers and duties</a:t>
            </a:r>
          </a:p>
        </p:txBody>
      </p:sp>
    </p:spTree>
    <p:extLst>
      <p:ext uri="{BB962C8B-B14F-4D97-AF65-F5344CB8AC3E}">
        <p14:creationId xmlns:p14="http://schemas.microsoft.com/office/powerpoint/2010/main" val="2812746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5EF9A-D4E0-E93C-EB6B-DEFEBA4A9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How to do </a:t>
            </a:r>
            <a:br>
              <a:rPr lang="en-GB" dirty="0"/>
            </a:br>
            <a:r>
              <a:rPr lang="en-GB" dirty="0"/>
              <a:t>judicial review?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E2183-FE91-C749-0C81-DD3CA2BFC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What types of decisions can be challenged by judicial review?</a:t>
            </a:r>
          </a:p>
        </p:txBody>
      </p:sp>
    </p:spTree>
    <p:extLst>
      <p:ext uri="{BB962C8B-B14F-4D97-AF65-F5344CB8AC3E}">
        <p14:creationId xmlns:p14="http://schemas.microsoft.com/office/powerpoint/2010/main" val="1231096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2516E-2792-666E-C7FE-CD4E942E0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Public bodies exercising public functions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21808-20EF-FCD8-8512-745AC11A0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Engaged in state activity.</a:t>
            </a:r>
          </a:p>
          <a:p>
            <a:r>
              <a:rPr lang="en-US" dirty="0"/>
              <a:t>Usually obvious - prisons; immigration; local authorities providing care services; social security; schools.</a:t>
            </a:r>
          </a:p>
          <a:p>
            <a:r>
              <a:rPr lang="en-US" dirty="0"/>
              <a:t>But consequences of privatization - Serco, GEO, G4S mean that private sector bodies also exercise public functions.</a:t>
            </a:r>
          </a:p>
          <a:p>
            <a:r>
              <a:rPr lang="en-US" dirty="0"/>
              <a:t>Principles are - source; or function; not if conferred by consent.</a:t>
            </a:r>
          </a:p>
        </p:txBody>
      </p:sp>
    </p:spTree>
    <p:extLst>
      <p:ext uri="{BB962C8B-B14F-4D97-AF65-F5344CB8AC3E}">
        <p14:creationId xmlns:p14="http://schemas.microsoft.com/office/powerpoint/2010/main" val="165500667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728</Words>
  <Application>Microsoft Office PowerPoint</Application>
  <PresentationFormat>Widescreen</PresentationFormat>
  <Paragraphs>78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Aptos</vt:lpstr>
      <vt:lpstr>Arial</vt:lpstr>
      <vt:lpstr>Calibri</vt:lpstr>
      <vt:lpstr>Foundry Sterling Bold</vt:lpstr>
      <vt:lpstr>Foundry Sterling Book</vt:lpstr>
      <vt:lpstr>Foundry Sterling Demi</vt:lpstr>
      <vt:lpstr>FoundrySterling-Bold</vt:lpstr>
      <vt:lpstr>FoundrySterling-Book</vt:lpstr>
      <vt:lpstr>1_Office Theme</vt:lpstr>
      <vt:lpstr>Introductory Principles</vt:lpstr>
      <vt:lpstr>What is judicial review?</vt:lpstr>
      <vt:lpstr>Public law remedies</vt:lpstr>
      <vt:lpstr>Do judicial review challenges work?</vt:lpstr>
      <vt:lpstr>What is judicial review #2?</vt:lpstr>
      <vt:lpstr>Some preliminary concepts</vt:lpstr>
      <vt:lpstr>Some more preliminary concepts</vt:lpstr>
      <vt:lpstr>How to do  judicial review?</vt:lpstr>
      <vt:lpstr>Public bodies exercising public functions </vt:lpstr>
      <vt:lpstr>Identifying the decision,  act or omission to be challenged</vt:lpstr>
      <vt:lpstr>Time limit for a judicial review claim</vt:lpstr>
      <vt:lpstr>Who can bring a claim for judicial review?</vt:lpstr>
      <vt:lpstr>Judicial review remedies</vt:lpstr>
      <vt:lpstr>The effect of the Human Rights Act 1998</vt:lpstr>
      <vt:lpstr>Judicial review remedies</vt:lpstr>
      <vt:lpstr>Alternatives to judicial review</vt:lpstr>
      <vt:lpstr>Alternative remedies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Nicole Chen</dc:creator>
  <cp:lastModifiedBy>Will Bordell</cp:lastModifiedBy>
  <cp:revision>1</cp:revision>
  <dcterms:created xsi:type="dcterms:W3CDTF">2026-04-10T10:20:50Z</dcterms:created>
  <dcterms:modified xsi:type="dcterms:W3CDTF">2026-05-06T17:00:38Z</dcterms:modified>
</cp:coreProperties>
</file>