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27" r:id="rId3"/>
    <p:sldId id="348" r:id="rId4"/>
    <p:sldId id="349" r:id="rId5"/>
    <p:sldId id="350" r:id="rId6"/>
    <p:sldId id="351" r:id="rId7"/>
    <p:sldId id="352" r:id="rId8"/>
    <p:sldId id="353" r:id="rId9"/>
    <p:sldId id="355" r:id="rId10"/>
    <p:sldId id="356" r:id="rId11"/>
    <p:sldId id="354" r:id="rId12"/>
    <p:sldId id="357" r:id="rId13"/>
    <p:sldId id="358" r:id="rId14"/>
    <p:sldId id="359" r:id="rId15"/>
    <p:sldId id="360" r:id="rId16"/>
    <p:sldId id="361" r:id="rId17"/>
    <p:sldId id="362" r:id="rId18"/>
    <p:sldId id="363" r:id="rId19"/>
    <p:sldId id="364" r:id="rId20"/>
    <p:sldId id="365" r:id="rId21"/>
    <p:sldId id="366" r:id="rId22"/>
    <p:sldId id="367" r:id="rId23"/>
    <p:sldId id="368" r:id="rId24"/>
    <p:sldId id="369" r:id="rId25"/>
    <p:sldId id="370" r:id="rId26"/>
    <p:sldId id="371"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Funding and legal aid" id="{78F11D56-CDD9-4DB9-9999-A7A0AA47DD0A}">
          <p14:sldIdLst>
            <p14:sldId id="327"/>
            <p14:sldId id="348"/>
            <p14:sldId id="349"/>
            <p14:sldId id="350"/>
            <p14:sldId id="351"/>
            <p14:sldId id="352"/>
            <p14:sldId id="353"/>
            <p14:sldId id="355"/>
            <p14:sldId id="356"/>
            <p14:sldId id="354"/>
            <p14:sldId id="357"/>
            <p14:sldId id="358"/>
            <p14:sldId id="359"/>
            <p14:sldId id="360"/>
            <p14:sldId id="361"/>
            <p14:sldId id="362"/>
            <p14:sldId id="363"/>
            <p14:sldId id="364"/>
            <p14:sldId id="365"/>
            <p14:sldId id="366"/>
            <p14:sldId id="367"/>
            <p14:sldId id="368"/>
            <p14:sldId id="369"/>
            <p14:sldId id="370"/>
            <p14:sldId id="37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4" autoAdjust="0"/>
    <p:restoredTop sz="94660"/>
  </p:normalViewPr>
  <p:slideViewPr>
    <p:cSldViewPr snapToGrid="0">
      <p:cViewPr varScale="1">
        <p:scale>
          <a:sx n="97" d="100"/>
          <a:sy n="97" d="100"/>
        </p:scale>
        <p:origin x="97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4A499-A87F-7DF7-8A0A-4C858EB07A6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B756292-8B54-4ED5-D737-083D6494D3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9B7686E-0B01-531E-AE67-8D55A8E18C09}"/>
              </a:ext>
            </a:extLst>
          </p:cNvPr>
          <p:cNvSpPr>
            <a:spLocks noGrp="1"/>
          </p:cNvSpPr>
          <p:nvPr>
            <p:ph type="dt" sz="half" idx="10"/>
          </p:nvPr>
        </p:nvSpPr>
        <p:spPr/>
        <p:txBody>
          <a:bodyPr/>
          <a:lstStyle/>
          <a:p>
            <a:fld id="{0DCC6E33-B99F-4296-B3D1-CC0BF4B370A1}" type="datetimeFigureOut">
              <a:rPr lang="en-GB" smtClean="0"/>
              <a:t>01/05/2026</a:t>
            </a:fld>
            <a:endParaRPr lang="en-GB"/>
          </a:p>
        </p:txBody>
      </p:sp>
      <p:sp>
        <p:nvSpPr>
          <p:cNvPr id="5" name="Footer Placeholder 4">
            <a:extLst>
              <a:ext uri="{FF2B5EF4-FFF2-40B4-BE49-F238E27FC236}">
                <a16:creationId xmlns:a16="http://schemas.microsoft.com/office/drawing/2014/main" id="{810A4FF5-4A8A-01F3-10FD-E6450E7B485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C42D7C2-69B5-F9ED-5FE9-AC2B48ED9E0B}"/>
              </a:ext>
            </a:extLst>
          </p:cNvPr>
          <p:cNvSpPr>
            <a:spLocks noGrp="1"/>
          </p:cNvSpPr>
          <p:nvPr>
            <p:ph type="sldNum" sz="quarter" idx="12"/>
          </p:nvPr>
        </p:nvSpPr>
        <p:spPr/>
        <p:txBody>
          <a:bodyPr/>
          <a:lstStyle/>
          <a:p>
            <a:fld id="{466D0C1A-D322-4CB3-9F2D-36A48F747A20}" type="slidenum">
              <a:rPr lang="en-GB" smtClean="0"/>
              <a:t>‹#›</a:t>
            </a:fld>
            <a:endParaRPr lang="en-GB"/>
          </a:p>
        </p:txBody>
      </p:sp>
    </p:spTree>
    <p:extLst>
      <p:ext uri="{BB962C8B-B14F-4D97-AF65-F5344CB8AC3E}">
        <p14:creationId xmlns:p14="http://schemas.microsoft.com/office/powerpoint/2010/main" val="4135178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24648-0A35-802C-544A-43FBB7F367E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EBE30C9-FFFF-A80D-199F-589913351B1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44902E1-75E5-5D9B-90C0-0314EFB16B31}"/>
              </a:ext>
            </a:extLst>
          </p:cNvPr>
          <p:cNvSpPr>
            <a:spLocks noGrp="1"/>
          </p:cNvSpPr>
          <p:nvPr>
            <p:ph type="dt" sz="half" idx="10"/>
          </p:nvPr>
        </p:nvSpPr>
        <p:spPr/>
        <p:txBody>
          <a:bodyPr/>
          <a:lstStyle/>
          <a:p>
            <a:fld id="{0DCC6E33-B99F-4296-B3D1-CC0BF4B370A1}" type="datetimeFigureOut">
              <a:rPr lang="en-GB" smtClean="0"/>
              <a:t>01/05/2026</a:t>
            </a:fld>
            <a:endParaRPr lang="en-GB"/>
          </a:p>
        </p:txBody>
      </p:sp>
      <p:sp>
        <p:nvSpPr>
          <p:cNvPr id="5" name="Footer Placeholder 4">
            <a:extLst>
              <a:ext uri="{FF2B5EF4-FFF2-40B4-BE49-F238E27FC236}">
                <a16:creationId xmlns:a16="http://schemas.microsoft.com/office/drawing/2014/main" id="{75047441-A06A-B4F5-8C86-946266DAF06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FD79161-6A8B-26A6-FD58-878508AC1EA9}"/>
              </a:ext>
            </a:extLst>
          </p:cNvPr>
          <p:cNvSpPr>
            <a:spLocks noGrp="1"/>
          </p:cNvSpPr>
          <p:nvPr>
            <p:ph type="sldNum" sz="quarter" idx="12"/>
          </p:nvPr>
        </p:nvSpPr>
        <p:spPr/>
        <p:txBody>
          <a:bodyPr/>
          <a:lstStyle/>
          <a:p>
            <a:fld id="{466D0C1A-D322-4CB3-9F2D-36A48F747A20}" type="slidenum">
              <a:rPr lang="en-GB" smtClean="0"/>
              <a:t>‹#›</a:t>
            </a:fld>
            <a:endParaRPr lang="en-GB"/>
          </a:p>
        </p:txBody>
      </p:sp>
    </p:spTree>
    <p:extLst>
      <p:ext uri="{BB962C8B-B14F-4D97-AF65-F5344CB8AC3E}">
        <p14:creationId xmlns:p14="http://schemas.microsoft.com/office/powerpoint/2010/main" val="2988077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7CC8F0-91C6-C24A-A240-30325334658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1FBC52A-EDEC-44E1-4B3B-AE1CE84B66D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0C6FFF2-A834-2C56-593A-AAF2E4BE432C}"/>
              </a:ext>
            </a:extLst>
          </p:cNvPr>
          <p:cNvSpPr>
            <a:spLocks noGrp="1"/>
          </p:cNvSpPr>
          <p:nvPr>
            <p:ph type="dt" sz="half" idx="10"/>
          </p:nvPr>
        </p:nvSpPr>
        <p:spPr/>
        <p:txBody>
          <a:bodyPr/>
          <a:lstStyle/>
          <a:p>
            <a:fld id="{0DCC6E33-B99F-4296-B3D1-CC0BF4B370A1}" type="datetimeFigureOut">
              <a:rPr lang="en-GB" smtClean="0"/>
              <a:t>01/05/2026</a:t>
            </a:fld>
            <a:endParaRPr lang="en-GB"/>
          </a:p>
        </p:txBody>
      </p:sp>
      <p:sp>
        <p:nvSpPr>
          <p:cNvPr id="5" name="Footer Placeholder 4">
            <a:extLst>
              <a:ext uri="{FF2B5EF4-FFF2-40B4-BE49-F238E27FC236}">
                <a16:creationId xmlns:a16="http://schemas.microsoft.com/office/drawing/2014/main" id="{D8FA50BA-7970-4182-AE44-D38BD0D67D2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E4FDE94-A62F-C5F5-9973-BE28CB8EF932}"/>
              </a:ext>
            </a:extLst>
          </p:cNvPr>
          <p:cNvSpPr>
            <a:spLocks noGrp="1"/>
          </p:cNvSpPr>
          <p:nvPr>
            <p:ph type="sldNum" sz="quarter" idx="12"/>
          </p:nvPr>
        </p:nvSpPr>
        <p:spPr/>
        <p:txBody>
          <a:bodyPr/>
          <a:lstStyle/>
          <a:p>
            <a:fld id="{466D0C1A-D322-4CB3-9F2D-36A48F747A20}" type="slidenum">
              <a:rPr lang="en-GB" smtClean="0"/>
              <a:t>‹#›</a:t>
            </a:fld>
            <a:endParaRPr lang="en-GB"/>
          </a:p>
        </p:txBody>
      </p:sp>
    </p:spTree>
    <p:extLst>
      <p:ext uri="{BB962C8B-B14F-4D97-AF65-F5344CB8AC3E}">
        <p14:creationId xmlns:p14="http://schemas.microsoft.com/office/powerpoint/2010/main" val="2925363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8473D-7EF2-73E9-2B65-DAA37DB21953}"/>
              </a:ext>
            </a:extLst>
          </p:cNvPr>
          <p:cNvSpPr>
            <a:spLocks noGrp="1"/>
          </p:cNvSpPr>
          <p:nvPr>
            <p:ph type="ctrTitle"/>
          </p:nvPr>
        </p:nvSpPr>
        <p:spPr>
          <a:xfrm>
            <a:off x="1524000" y="1122363"/>
            <a:ext cx="9144000" cy="2387600"/>
          </a:xfrm>
        </p:spPr>
        <p:txBody>
          <a:bodyPr anchor="b">
            <a:normAutofit/>
          </a:bodyPr>
          <a:lstStyle>
            <a:lvl1pPr algn="ctr">
              <a:defRPr sz="4800">
                <a:latin typeface="Foundry Sterling Bold" panose="02000800040000020004" pitchFamily="50"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FE3B3067-EF81-7B7A-E57E-585F1AD7171B}"/>
              </a:ext>
            </a:extLst>
          </p:cNvPr>
          <p:cNvSpPr>
            <a:spLocks noGrp="1"/>
          </p:cNvSpPr>
          <p:nvPr>
            <p:ph type="subTitle" idx="1"/>
          </p:nvPr>
        </p:nvSpPr>
        <p:spPr>
          <a:xfrm>
            <a:off x="1524000" y="3602038"/>
            <a:ext cx="9144000" cy="1655762"/>
          </a:xfrm>
        </p:spPr>
        <p:txBody>
          <a:bodyPr/>
          <a:lstStyle>
            <a:lvl1pPr marL="0" indent="0" algn="ctr">
              <a:buNone/>
              <a:defRPr sz="2400">
                <a:latin typeface="Foundry Sterling Demi" panose="02000700040000020004"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a:extLst>
              <a:ext uri="{FF2B5EF4-FFF2-40B4-BE49-F238E27FC236}">
                <a16:creationId xmlns:a16="http://schemas.microsoft.com/office/drawing/2014/main" id="{67E14A66-B2C4-9070-5C61-5D080608AC02}"/>
              </a:ext>
            </a:extLst>
          </p:cNvPr>
          <p:cNvSpPr>
            <a:spLocks noGrp="1"/>
          </p:cNvSpPr>
          <p:nvPr>
            <p:ph type="dt" sz="half" idx="10"/>
          </p:nvPr>
        </p:nvSpPr>
        <p:spPr/>
        <p:txBody>
          <a:bodyPr/>
          <a:lstStyle/>
          <a:p>
            <a:fld id="{DD997BD9-7EB2-4598-9E97-A86A7A5B1898}" type="datetimeFigureOut">
              <a:rPr lang="en-GB" smtClean="0"/>
              <a:t>01/05/2026</a:t>
            </a:fld>
            <a:endParaRPr lang="en-GB"/>
          </a:p>
        </p:txBody>
      </p:sp>
      <p:sp>
        <p:nvSpPr>
          <p:cNvPr id="5" name="Footer Placeholder 4">
            <a:extLst>
              <a:ext uri="{FF2B5EF4-FFF2-40B4-BE49-F238E27FC236}">
                <a16:creationId xmlns:a16="http://schemas.microsoft.com/office/drawing/2014/main" id="{086C97CE-7419-7411-5E25-6A08EAA8A27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D3F11E6-21F7-1144-3775-006D92A0331F}"/>
              </a:ext>
            </a:extLst>
          </p:cNvPr>
          <p:cNvSpPr>
            <a:spLocks noGrp="1"/>
          </p:cNvSpPr>
          <p:nvPr>
            <p:ph type="sldNum" sz="quarter" idx="12"/>
          </p:nvPr>
        </p:nvSpPr>
        <p:spPr/>
        <p:txBody>
          <a:bodyPr/>
          <a:lstStyle/>
          <a:p>
            <a:fld id="{47FCE2C7-1A20-4418-BC0B-4ECDC8BF1E7B}" type="slidenum">
              <a:rPr lang="en-GB" smtClean="0"/>
              <a:t>‹#›</a:t>
            </a:fld>
            <a:endParaRPr lang="en-GB"/>
          </a:p>
        </p:txBody>
      </p:sp>
    </p:spTree>
    <p:extLst>
      <p:ext uri="{BB962C8B-B14F-4D97-AF65-F5344CB8AC3E}">
        <p14:creationId xmlns:p14="http://schemas.microsoft.com/office/powerpoint/2010/main" val="36126231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D3ECE-3A95-6CEB-F5E0-0E833161F93A}"/>
              </a:ext>
            </a:extLst>
          </p:cNvPr>
          <p:cNvSpPr>
            <a:spLocks noGrp="1"/>
          </p:cNvSpPr>
          <p:nvPr>
            <p:ph type="title"/>
          </p:nvPr>
        </p:nvSpPr>
        <p:spPr/>
        <p:txBody>
          <a:bodyPr/>
          <a:lstStyle>
            <a:lvl1pPr>
              <a:defRPr b="1">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EE83E6F-2B90-C556-0F8C-09C64BACE8AE}"/>
              </a:ext>
            </a:extLst>
          </p:cNvPr>
          <p:cNvSpPr>
            <a:spLocks noGrp="1"/>
          </p:cNvSpPr>
          <p:nvPr>
            <p:ph idx="1"/>
          </p:nvPr>
        </p:nvSpPr>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D1623053-8B6F-62A5-FC76-5F3738DF0F9F}"/>
              </a:ext>
            </a:extLst>
          </p:cNvPr>
          <p:cNvSpPr>
            <a:spLocks noGrp="1"/>
          </p:cNvSpPr>
          <p:nvPr>
            <p:ph type="dt" sz="half" idx="10"/>
          </p:nvPr>
        </p:nvSpPr>
        <p:spPr/>
        <p:txBody>
          <a:bodyPr/>
          <a:lstStyle/>
          <a:p>
            <a:fld id="{DD997BD9-7EB2-4598-9E97-A86A7A5B1898}" type="datetimeFigureOut">
              <a:rPr lang="en-GB" smtClean="0"/>
              <a:t>01/05/2026</a:t>
            </a:fld>
            <a:endParaRPr lang="en-GB"/>
          </a:p>
        </p:txBody>
      </p:sp>
      <p:sp>
        <p:nvSpPr>
          <p:cNvPr id="5" name="Footer Placeholder 4">
            <a:extLst>
              <a:ext uri="{FF2B5EF4-FFF2-40B4-BE49-F238E27FC236}">
                <a16:creationId xmlns:a16="http://schemas.microsoft.com/office/drawing/2014/main" id="{A578C39F-2AEA-C62A-C3B0-D848B0519E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E37935-20AA-C69D-65EF-366D35A87D90}"/>
              </a:ext>
            </a:extLst>
          </p:cNvPr>
          <p:cNvSpPr>
            <a:spLocks noGrp="1"/>
          </p:cNvSpPr>
          <p:nvPr>
            <p:ph type="sldNum" sz="quarter" idx="12"/>
          </p:nvPr>
        </p:nvSpPr>
        <p:spPr/>
        <p:txBody>
          <a:bodyPr/>
          <a:lstStyle/>
          <a:p>
            <a:fld id="{47FCE2C7-1A20-4418-BC0B-4ECDC8BF1E7B}" type="slidenum">
              <a:rPr lang="en-GB" smtClean="0"/>
              <a:t>‹#›</a:t>
            </a:fld>
            <a:endParaRPr lang="en-GB"/>
          </a:p>
        </p:txBody>
      </p:sp>
      <p:sp>
        <p:nvSpPr>
          <p:cNvPr id="8" name="Rectangle 7">
            <a:extLst>
              <a:ext uri="{FF2B5EF4-FFF2-40B4-BE49-F238E27FC236}">
                <a16:creationId xmlns:a16="http://schemas.microsoft.com/office/drawing/2014/main" id="{6F8BC6C8-3F4D-4BFA-209E-D151071B7B64}"/>
              </a:ext>
            </a:extLst>
          </p:cNvPr>
          <p:cNvSpPr/>
          <p:nvPr userDrawn="1"/>
        </p:nvSpPr>
        <p:spPr>
          <a:xfrm>
            <a:off x="0" y="6489700"/>
            <a:ext cx="12192000" cy="365125"/>
          </a:xfrm>
          <a:prstGeom prst="rect">
            <a:avLst/>
          </a:prstGeom>
          <a:solidFill>
            <a:srgbClr val="2DA3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10443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B691E-7800-4231-4CC1-65C492B1E11B}"/>
              </a:ext>
            </a:extLst>
          </p:cNvPr>
          <p:cNvSpPr>
            <a:spLocks noGrp="1"/>
          </p:cNvSpPr>
          <p:nvPr>
            <p:ph type="title"/>
          </p:nvPr>
        </p:nvSpPr>
        <p:spPr>
          <a:xfrm>
            <a:off x="831850" y="1709739"/>
            <a:ext cx="10515600" cy="2163762"/>
          </a:xfrm>
        </p:spPr>
        <p:txBody>
          <a:bodyPr anchor="b">
            <a:normAutofit/>
          </a:bodyPr>
          <a:lstStyle>
            <a:lvl1pPr>
              <a:defRPr sz="4800" b="1">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656B8874-CF7F-4FD6-392F-BBD9D1600081}"/>
              </a:ext>
            </a:extLst>
          </p:cNvPr>
          <p:cNvSpPr>
            <a:spLocks noGrp="1"/>
          </p:cNvSpPr>
          <p:nvPr>
            <p:ph type="body" idx="1"/>
          </p:nvPr>
        </p:nvSpPr>
        <p:spPr>
          <a:xfrm>
            <a:off x="831850" y="3925889"/>
            <a:ext cx="10515600" cy="2163762"/>
          </a:xfrm>
        </p:spPr>
        <p:txBody>
          <a:bodyPr>
            <a:normAutofit/>
          </a:bodyPr>
          <a:lstStyle>
            <a:lvl1pPr marL="0" indent="0">
              <a:buNone/>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38016805-B987-8788-4D69-8F13C4385C74}"/>
              </a:ext>
            </a:extLst>
          </p:cNvPr>
          <p:cNvSpPr>
            <a:spLocks noGrp="1"/>
          </p:cNvSpPr>
          <p:nvPr>
            <p:ph type="dt" sz="half" idx="10"/>
          </p:nvPr>
        </p:nvSpPr>
        <p:spPr/>
        <p:txBody>
          <a:bodyPr/>
          <a:lstStyle/>
          <a:p>
            <a:fld id="{DD997BD9-7EB2-4598-9E97-A86A7A5B1898}" type="datetimeFigureOut">
              <a:rPr lang="en-GB" smtClean="0"/>
              <a:t>01/05/2026</a:t>
            </a:fld>
            <a:endParaRPr lang="en-GB"/>
          </a:p>
        </p:txBody>
      </p:sp>
      <p:sp>
        <p:nvSpPr>
          <p:cNvPr id="5" name="Footer Placeholder 4">
            <a:extLst>
              <a:ext uri="{FF2B5EF4-FFF2-40B4-BE49-F238E27FC236}">
                <a16:creationId xmlns:a16="http://schemas.microsoft.com/office/drawing/2014/main" id="{D0BFB3D7-9222-EA42-CBE2-75B2326BBD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F436768-656E-97BF-F6B5-98791EE7B56E}"/>
              </a:ext>
            </a:extLst>
          </p:cNvPr>
          <p:cNvSpPr>
            <a:spLocks noGrp="1"/>
          </p:cNvSpPr>
          <p:nvPr>
            <p:ph type="sldNum" sz="quarter" idx="12"/>
          </p:nvPr>
        </p:nvSpPr>
        <p:spPr/>
        <p:txBody>
          <a:bodyPr/>
          <a:lstStyle/>
          <a:p>
            <a:fld id="{47FCE2C7-1A20-4418-BC0B-4ECDC8BF1E7B}" type="slidenum">
              <a:rPr lang="en-GB" smtClean="0"/>
              <a:t>‹#›</a:t>
            </a:fld>
            <a:endParaRPr lang="en-GB"/>
          </a:p>
        </p:txBody>
      </p:sp>
    </p:spTree>
    <p:extLst>
      <p:ext uri="{BB962C8B-B14F-4D97-AF65-F5344CB8AC3E}">
        <p14:creationId xmlns:p14="http://schemas.microsoft.com/office/powerpoint/2010/main" val="2038315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C4DF6-E9BF-4372-AC22-2FF777D6A600}"/>
              </a:ext>
            </a:extLst>
          </p:cNvPr>
          <p:cNvSpPr>
            <a:spLocks noGrp="1"/>
          </p:cNvSpPr>
          <p:nvPr>
            <p:ph type="title"/>
          </p:nvPr>
        </p:nvSpPr>
        <p:spPr>
          <a:xfrm>
            <a:off x="836612" y="987424"/>
            <a:ext cx="3932237" cy="4873625"/>
          </a:xfrm>
        </p:spPr>
        <p:txBody>
          <a:bodyPr anchor="ctr">
            <a:normAutofit/>
          </a:bodyPr>
          <a:lstStyle>
            <a:lvl1pPr algn="ctr">
              <a:defRPr sz="4000" b="1">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D44FDDF9-9E2A-430B-A497-6A8BA5317A9C}"/>
              </a:ext>
            </a:extLst>
          </p:cNvPr>
          <p:cNvSpPr>
            <a:spLocks noGrp="1"/>
          </p:cNvSpPr>
          <p:nvPr>
            <p:ph idx="1"/>
          </p:nvPr>
        </p:nvSpPr>
        <p:spPr>
          <a:xfrm>
            <a:off x="5183188" y="987425"/>
            <a:ext cx="6172200" cy="4873625"/>
          </a:xfrm>
        </p:spPr>
        <p:txBody>
          <a:bodyPr anchor="ctr"/>
          <a:lstStyle>
            <a:lvl1pPr>
              <a:defRPr sz="3200">
                <a:latin typeface="Calibri" panose="020F0502020204030204" pitchFamily="34" charset="0"/>
                <a:ea typeface="Calibri" panose="020F0502020204030204" pitchFamily="34" charset="0"/>
                <a:cs typeface="Calibri" panose="020F0502020204030204" pitchFamily="34" charset="0"/>
              </a:defRPr>
            </a:lvl1pPr>
            <a:lvl2pPr>
              <a:defRPr sz="2800">
                <a:latin typeface="Calibri" panose="020F0502020204030204" pitchFamily="34" charset="0"/>
                <a:ea typeface="Calibri" panose="020F0502020204030204" pitchFamily="34" charset="0"/>
                <a:cs typeface="Calibri" panose="020F0502020204030204" pitchFamily="34" charset="0"/>
              </a:defRPr>
            </a:lvl2pPr>
            <a:lvl3pPr>
              <a:defRPr sz="2400">
                <a:latin typeface="Calibri" panose="020F0502020204030204" pitchFamily="34" charset="0"/>
                <a:ea typeface="Calibri" panose="020F0502020204030204" pitchFamily="34" charset="0"/>
                <a:cs typeface="Calibri" panose="020F0502020204030204" pitchFamily="34" charset="0"/>
              </a:defRPr>
            </a:lvl3pPr>
            <a:lvl4pPr>
              <a:defRPr sz="2000">
                <a:latin typeface="Calibri" panose="020F0502020204030204" pitchFamily="34" charset="0"/>
                <a:ea typeface="Calibri" panose="020F0502020204030204" pitchFamily="34" charset="0"/>
                <a:cs typeface="Calibri" panose="020F0502020204030204" pitchFamily="34" charset="0"/>
              </a:defRPr>
            </a:lvl4pPr>
            <a:lvl5pPr>
              <a:defRPr sz="2000">
                <a:latin typeface="Calibri" panose="020F0502020204030204" pitchFamily="34" charset="0"/>
                <a:ea typeface="Calibri" panose="020F0502020204030204" pitchFamily="34" charset="0"/>
                <a:cs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a:extLst>
              <a:ext uri="{FF2B5EF4-FFF2-40B4-BE49-F238E27FC236}">
                <a16:creationId xmlns:a16="http://schemas.microsoft.com/office/drawing/2014/main" id="{6C5086DB-E720-9C06-C4A8-201D1C1C3A9D}"/>
              </a:ext>
            </a:extLst>
          </p:cNvPr>
          <p:cNvSpPr>
            <a:spLocks noGrp="1"/>
          </p:cNvSpPr>
          <p:nvPr>
            <p:ph type="dt" sz="half" idx="10"/>
          </p:nvPr>
        </p:nvSpPr>
        <p:spPr/>
        <p:txBody>
          <a:bodyPr/>
          <a:lstStyle/>
          <a:p>
            <a:fld id="{DD997BD9-7EB2-4598-9E97-A86A7A5B1898}" type="datetimeFigureOut">
              <a:rPr lang="en-GB" smtClean="0"/>
              <a:t>01/05/2026</a:t>
            </a:fld>
            <a:endParaRPr lang="en-GB"/>
          </a:p>
        </p:txBody>
      </p:sp>
      <p:sp>
        <p:nvSpPr>
          <p:cNvPr id="6" name="Footer Placeholder 5">
            <a:extLst>
              <a:ext uri="{FF2B5EF4-FFF2-40B4-BE49-F238E27FC236}">
                <a16:creationId xmlns:a16="http://schemas.microsoft.com/office/drawing/2014/main" id="{95372FCC-A763-AC07-9E5D-9A2245B7FE8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EB7E55-40B4-1197-D913-D17D226C83FA}"/>
              </a:ext>
            </a:extLst>
          </p:cNvPr>
          <p:cNvSpPr>
            <a:spLocks noGrp="1"/>
          </p:cNvSpPr>
          <p:nvPr>
            <p:ph type="sldNum" sz="quarter" idx="12"/>
          </p:nvPr>
        </p:nvSpPr>
        <p:spPr/>
        <p:txBody>
          <a:bodyPr/>
          <a:lstStyle/>
          <a:p>
            <a:fld id="{47FCE2C7-1A20-4418-BC0B-4ECDC8BF1E7B}" type="slidenum">
              <a:rPr lang="en-GB" smtClean="0"/>
              <a:t>‹#›</a:t>
            </a:fld>
            <a:endParaRPr lang="en-GB"/>
          </a:p>
        </p:txBody>
      </p:sp>
      <p:sp>
        <p:nvSpPr>
          <p:cNvPr id="8" name="Rectangle 7">
            <a:extLst>
              <a:ext uri="{FF2B5EF4-FFF2-40B4-BE49-F238E27FC236}">
                <a16:creationId xmlns:a16="http://schemas.microsoft.com/office/drawing/2014/main" id="{5196C1C6-3C8C-60EE-3781-E11D5825711B}"/>
              </a:ext>
            </a:extLst>
          </p:cNvPr>
          <p:cNvSpPr/>
          <p:nvPr userDrawn="1"/>
        </p:nvSpPr>
        <p:spPr>
          <a:xfrm>
            <a:off x="0" y="6489700"/>
            <a:ext cx="12192000" cy="365125"/>
          </a:xfrm>
          <a:prstGeom prst="rect">
            <a:avLst/>
          </a:prstGeom>
          <a:solidFill>
            <a:srgbClr val="2DA3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483436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 Line Header and body copy">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05934" y="592669"/>
            <a:ext cx="10420351" cy="1498599"/>
          </a:xfrm>
        </p:spPr>
        <p:txBody>
          <a:bodyPr anchor="b">
            <a:noAutofit/>
          </a:bodyPr>
          <a:lstStyle>
            <a:lvl1pPr marL="0" marR="0" indent="0" algn="l" defTabSz="609585" rtl="0" eaLnBrk="1" fontAlgn="auto" latinLnBrk="0" hangingPunct="1">
              <a:lnSpc>
                <a:spcPts val="5067"/>
              </a:lnSpc>
              <a:spcBef>
                <a:spcPts val="0"/>
              </a:spcBef>
              <a:spcAft>
                <a:spcPts val="0"/>
              </a:spcAft>
              <a:buClrTx/>
              <a:buSzTx/>
              <a:buFontTx/>
              <a:buNone/>
              <a:tabLst/>
              <a:defRPr sz="4267" b="0" i="0">
                <a:solidFill>
                  <a:srgbClr val="006880"/>
                </a:solidFill>
                <a:latin typeface="+mj-lt"/>
                <a:cs typeface="FoundrySterling-Bold"/>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marL="0" marR="0" indent="0" algn="l" defTabSz="457200" rtl="0" eaLnBrk="1" fontAlgn="auto" latinLnBrk="0" hangingPunct="1">
              <a:lnSpc>
                <a:spcPts val="3800"/>
              </a:lnSpc>
              <a:spcBef>
                <a:spcPts val="0"/>
              </a:spcBef>
              <a:spcAft>
                <a:spcPts val="0"/>
              </a:spcAft>
              <a:buClrTx/>
              <a:buSzTx/>
              <a:buFontTx/>
              <a:buNone/>
              <a:tabLst/>
              <a:defRPr/>
            </a:pPr>
            <a:r>
              <a:rPr lang="en-US" sz="4800" b="0" i="0" cap="none" spc="-133" baseline="0" dirty="0">
                <a:ln>
                  <a:noFill/>
                </a:ln>
                <a:solidFill>
                  <a:srgbClr val="006880"/>
                </a:solidFill>
                <a:latin typeface="FoundrySterling-Bold"/>
                <a:cs typeface="FoundrySterling-Bold"/>
              </a:rPr>
              <a:t>2 Line Header Level1</a:t>
            </a:r>
            <a:br>
              <a:rPr lang="en-US" sz="4800" b="0" i="0" cap="none" spc="-133" baseline="0" dirty="0">
                <a:ln>
                  <a:noFill/>
                </a:ln>
                <a:solidFill>
                  <a:srgbClr val="006880"/>
                </a:solidFill>
                <a:latin typeface="FoundrySterling-Bold"/>
                <a:cs typeface="FoundrySterling-Bold"/>
              </a:rPr>
            </a:br>
            <a:r>
              <a:rPr lang="en-US" sz="4800" b="0" i="0" cap="none" spc="-133" baseline="0" dirty="0">
                <a:ln>
                  <a:noFill/>
                </a:ln>
                <a:solidFill>
                  <a:srgbClr val="006880"/>
                </a:solidFill>
                <a:latin typeface="FoundrySterling-Bold"/>
                <a:cs typeface="FoundrySterling-Bold"/>
              </a:rPr>
              <a:t>Sentence Case</a:t>
            </a:r>
          </a:p>
        </p:txBody>
      </p:sp>
      <p:sp>
        <p:nvSpPr>
          <p:cNvPr id="10" name="Text Placeholder 9"/>
          <p:cNvSpPr>
            <a:spLocks noGrp="1"/>
          </p:cNvSpPr>
          <p:nvPr>
            <p:ph type="body" sz="quarter" idx="13"/>
          </p:nvPr>
        </p:nvSpPr>
        <p:spPr>
          <a:xfrm>
            <a:off x="905933" y="2404534"/>
            <a:ext cx="10420351" cy="550333"/>
          </a:xfrm>
        </p:spPr>
        <p:txBody>
          <a:bodyPr/>
          <a:lstStyle>
            <a:lvl1pPr marL="0" indent="0">
              <a:buNone/>
              <a:defRPr sz="2667" b="0" i="0">
                <a:latin typeface="+mj-lt"/>
                <a:cs typeface="FoundrySterling-Demi"/>
              </a:defRPr>
            </a:lvl1pPr>
            <a:lvl4pPr marL="0" indent="0" algn="l">
              <a:buNone/>
              <a:defRPr sz="2667" b="0" i="0" baseline="0">
                <a:latin typeface="FoundrySterling-Book"/>
                <a:cs typeface="FoundrySterling-Book"/>
              </a:defRPr>
            </a:lvl4pPr>
            <a:lvl5pPr marL="0" indent="0" algn="l">
              <a:buNone/>
              <a:defRPr b="0" i="0">
                <a:latin typeface="FoundrySterling-Book"/>
                <a:cs typeface="FoundrySterling-Book"/>
              </a:defRPr>
            </a:lvl5pPr>
          </a:lstStyle>
          <a:p>
            <a:pPr lvl="0"/>
            <a:r>
              <a:rPr lang="en-GB" dirty="0"/>
              <a:t>Click to edit Master text styles</a:t>
            </a:r>
          </a:p>
        </p:txBody>
      </p:sp>
      <p:cxnSp>
        <p:nvCxnSpPr>
          <p:cNvPr id="11" name="Straight Connector 10"/>
          <p:cNvCxnSpPr/>
          <p:nvPr userDrawn="1"/>
        </p:nvCxnSpPr>
        <p:spPr>
          <a:xfrm>
            <a:off x="897467" y="2167467"/>
            <a:ext cx="10428816" cy="0"/>
          </a:xfrm>
          <a:prstGeom prst="line">
            <a:avLst/>
          </a:prstGeom>
          <a:ln w="12700">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5" name="Text Placeholder 14"/>
          <p:cNvSpPr>
            <a:spLocks noGrp="1"/>
          </p:cNvSpPr>
          <p:nvPr>
            <p:ph type="body" sz="quarter" idx="15" hasCustomPrompt="1"/>
          </p:nvPr>
        </p:nvSpPr>
        <p:spPr>
          <a:xfrm>
            <a:off x="905934" y="2963334"/>
            <a:ext cx="10420351" cy="1693333"/>
          </a:xfrm>
        </p:spPr>
        <p:txBody>
          <a:bodyPr>
            <a:noAutofit/>
          </a:bodyPr>
          <a:lstStyle>
            <a:lvl1pPr marL="0" indent="0">
              <a:buNone/>
              <a:defRPr sz="2400" b="0" i="0" baseline="0">
                <a:latin typeface="+mj-lt"/>
                <a:cs typeface="FoundrySterling-Book"/>
              </a:defRPr>
            </a:lvl1pPr>
            <a:lvl2pPr marL="609585" indent="0">
              <a:buNone/>
              <a:defRPr sz="2400" b="0" i="0">
                <a:latin typeface="FoundrySterling-Book"/>
                <a:cs typeface="FoundrySterling-Book"/>
              </a:defRPr>
            </a:lvl2pPr>
            <a:lvl3pPr marL="1219170" indent="0">
              <a:buNone/>
              <a:defRPr sz="2400" b="0" i="0">
                <a:latin typeface="FoundrySterling-Book"/>
                <a:cs typeface="FoundrySterling-Book"/>
              </a:defRPr>
            </a:lvl3pPr>
            <a:lvl4pPr marL="1828754" indent="0">
              <a:buNone/>
              <a:defRPr sz="2400" b="0" i="0">
                <a:latin typeface="FoundrySterling-Book"/>
                <a:cs typeface="FoundrySterling-Book"/>
              </a:defRPr>
            </a:lvl4pPr>
            <a:lvl5pPr marL="2438339" indent="0">
              <a:buNone/>
              <a:defRPr sz="2400" b="0" i="0">
                <a:latin typeface="FoundrySterling-Book"/>
                <a:cs typeface="FoundrySterling-Book"/>
              </a:defRPr>
            </a:lvl5pPr>
          </a:lstStyle>
          <a:p>
            <a:pPr lvl="0"/>
            <a:r>
              <a:rPr lang="en-GB" dirty="0"/>
              <a:t>Body copy FS Book 18pt. </a:t>
            </a:r>
            <a:r>
              <a:rPr lang="en-US" sz="2400" b="0" i="0" cap="none" spc="0" dirty="0" err="1">
                <a:solidFill>
                  <a:schemeClr val="tx1"/>
                </a:solidFill>
                <a:latin typeface="FoundrySterling-Book"/>
                <a:cs typeface="FoundrySterling-Book"/>
              </a:rPr>
              <a:t>Expe</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inum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eaqui</a:t>
            </a:r>
            <a:r>
              <a:rPr lang="en-US" sz="2400" b="0" i="0" cap="none" spc="0" dirty="0">
                <a:solidFill>
                  <a:schemeClr val="tx1"/>
                </a:solidFill>
                <a:latin typeface="FoundrySterling-Book"/>
                <a:cs typeface="FoundrySterling-Book"/>
              </a:rPr>
              <a:t> od quid et </a:t>
            </a:r>
            <a:r>
              <a:rPr lang="en-US" sz="2400" b="0" i="0" cap="none" spc="0" dirty="0" err="1">
                <a:solidFill>
                  <a:schemeClr val="tx1"/>
                </a:solidFill>
                <a:latin typeface="FoundrySterling-Book"/>
                <a:cs typeface="FoundrySterling-Book"/>
              </a:rPr>
              <a:t>quat</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esequi</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oditis</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serionsed</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quis</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aut</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faciasit</a:t>
            </a:r>
            <a:r>
              <a:rPr lang="en-US" sz="2400" b="0" i="0" cap="none" spc="0" dirty="0">
                <a:solidFill>
                  <a:schemeClr val="tx1"/>
                </a:solidFill>
                <a:latin typeface="FoundrySterling-Book"/>
                <a:cs typeface="FoundrySterling-Book"/>
              </a:rPr>
              <a:t> mi, cone </a:t>
            </a:r>
            <a:r>
              <a:rPr lang="en-US" sz="2400" b="0" i="0" cap="none" spc="0" dirty="0" err="1">
                <a:solidFill>
                  <a:schemeClr val="tx1"/>
                </a:solidFill>
                <a:latin typeface="FoundrySterling-Book"/>
                <a:cs typeface="FoundrySterling-Book"/>
              </a:rPr>
              <a:t>rerferum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eatiisiti</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nonserum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que</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voluptas</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aut</a:t>
            </a:r>
            <a:r>
              <a:rPr lang="en-US" sz="2400" b="0" i="0" cap="none" spc="0" dirty="0">
                <a:solidFill>
                  <a:schemeClr val="tx1"/>
                </a:solidFill>
                <a:latin typeface="FoundrySterling-Book"/>
                <a:cs typeface="FoundrySterling-Book"/>
              </a:rPr>
              <a:t> et </a:t>
            </a:r>
            <a:r>
              <a:rPr lang="en-US" sz="2400" b="0" i="0" cap="none" spc="0" dirty="0" err="1">
                <a:solidFill>
                  <a:schemeClr val="tx1"/>
                </a:solidFill>
                <a:latin typeface="FoundrySterling-Book"/>
                <a:cs typeface="FoundrySterling-Book"/>
              </a:rPr>
              <a:t>harciat</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inventium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fuga</a:t>
            </a:r>
            <a:r>
              <a:rPr lang="en-US" sz="2400" b="0" i="0" cap="none" spc="0" dirty="0">
                <a:solidFill>
                  <a:schemeClr val="tx1"/>
                </a:solidFill>
                <a:latin typeface="FoundrySterling-Book"/>
                <a:cs typeface="FoundrySterling-Book"/>
              </a:rPr>
              <a:t>.</a:t>
            </a:r>
            <a:endParaRPr lang="en-US" dirty="0"/>
          </a:p>
        </p:txBody>
      </p:sp>
      <p:grpSp>
        <p:nvGrpSpPr>
          <p:cNvPr id="5" name="Group 4">
            <a:extLst>
              <a:ext uri="{FF2B5EF4-FFF2-40B4-BE49-F238E27FC236}">
                <a16:creationId xmlns:a16="http://schemas.microsoft.com/office/drawing/2014/main" id="{3279498F-25B1-C695-4367-8D1B0CDC3E55}"/>
              </a:ext>
            </a:extLst>
          </p:cNvPr>
          <p:cNvGrpSpPr/>
          <p:nvPr userDrawn="1"/>
        </p:nvGrpSpPr>
        <p:grpSpPr>
          <a:xfrm rot="10800000">
            <a:off x="-812799" y="-261308"/>
            <a:ext cx="2025492" cy="1748267"/>
            <a:chOff x="8310634" y="3995019"/>
            <a:chExt cx="1355694" cy="1255286"/>
          </a:xfrm>
          <a:solidFill>
            <a:srgbClr val="B3F1FF">
              <a:alpha val="69804"/>
            </a:srgbClr>
          </a:solidFill>
        </p:grpSpPr>
        <p:sp>
          <p:nvSpPr>
            <p:cNvPr id="6" name="Hexagon 5">
              <a:extLst>
                <a:ext uri="{FF2B5EF4-FFF2-40B4-BE49-F238E27FC236}">
                  <a16:creationId xmlns:a16="http://schemas.microsoft.com/office/drawing/2014/main" id="{FCB4934A-3147-CCFD-21F9-11F6AD695FD1}"/>
                </a:ext>
              </a:extLst>
            </p:cNvPr>
            <p:cNvSpPr>
              <a:spLocks noChangeAspect="1"/>
            </p:cNvSpPr>
            <p:nvPr userDrawn="1"/>
          </p:nvSpPr>
          <p:spPr>
            <a:xfrm rot="5400000">
              <a:off x="8572407" y="4042329"/>
              <a:ext cx="1141232" cy="1046611"/>
            </a:xfrm>
            <a:prstGeom prst="hexag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9" name="Hexagon 8">
              <a:extLst>
                <a:ext uri="{FF2B5EF4-FFF2-40B4-BE49-F238E27FC236}">
                  <a16:creationId xmlns:a16="http://schemas.microsoft.com/office/drawing/2014/main" id="{41F2009A-B623-6243-AB92-E99D47705EDB}"/>
                </a:ext>
              </a:extLst>
            </p:cNvPr>
            <p:cNvSpPr>
              <a:spLocks noChangeAspect="1"/>
            </p:cNvSpPr>
            <p:nvPr userDrawn="1"/>
          </p:nvSpPr>
          <p:spPr>
            <a:xfrm rot="5400000">
              <a:off x="8282691" y="4604195"/>
              <a:ext cx="674053" cy="618167"/>
            </a:xfrm>
            <a:prstGeom prst="hexag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grpSp>
    </p:spTree>
    <p:extLst>
      <p:ext uri="{BB962C8B-B14F-4D97-AF65-F5344CB8AC3E}">
        <p14:creationId xmlns:p14="http://schemas.microsoft.com/office/powerpoint/2010/main" val="3719138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94474-CB81-0CEB-44B4-AC4DF9EF7DC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9E2AA51-9429-701D-9FB9-BAD7589EFA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1978381-C07F-B67D-898F-52940BDFBA8A}"/>
              </a:ext>
            </a:extLst>
          </p:cNvPr>
          <p:cNvSpPr>
            <a:spLocks noGrp="1"/>
          </p:cNvSpPr>
          <p:nvPr>
            <p:ph type="dt" sz="half" idx="10"/>
          </p:nvPr>
        </p:nvSpPr>
        <p:spPr/>
        <p:txBody>
          <a:bodyPr/>
          <a:lstStyle/>
          <a:p>
            <a:fld id="{0DCC6E33-B99F-4296-B3D1-CC0BF4B370A1}" type="datetimeFigureOut">
              <a:rPr lang="en-GB" smtClean="0"/>
              <a:t>01/05/2026</a:t>
            </a:fld>
            <a:endParaRPr lang="en-GB"/>
          </a:p>
        </p:txBody>
      </p:sp>
      <p:sp>
        <p:nvSpPr>
          <p:cNvPr id="5" name="Footer Placeholder 4">
            <a:extLst>
              <a:ext uri="{FF2B5EF4-FFF2-40B4-BE49-F238E27FC236}">
                <a16:creationId xmlns:a16="http://schemas.microsoft.com/office/drawing/2014/main" id="{6612E8A5-D3C5-DF24-4021-05857B54825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EB711FA-E896-8F35-89C4-55AB075EFD4C}"/>
              </a:ext>
            </a:extLst>
          </p:cNvPr>
          <p:cNvSpPr>
            <a:spLocks noGrp="1"/>
          </p:cNvSpPr>
          <p:nvPr>
            <p:ph type="sldNum" sz="quarter" idx="12"/>
          </p:nvPr>
        </p:nvSpPr>
        <p:spPr/>
        <p:txBody>
          <a:bodyPr/>
          <a:lstStyle/>
          <a:p>
            <a:fld id="{466D0C1A-D322-4CB3-9F2D-36A48F747A20}" type="slidenum">
              <a:rPr lang="en-GB" smtClean="0"/>
              <a:t>‹#›</a:t>
            </a:fld>
            <a:endParaRPr lang="en-GB"/>
          </a:p>
        </p:txBody>
      </p:sp>
    </p:spTree>
    <p:extLst>
      <p:ext uri="{BB962C8B-B14F-4D97-AF65-F5344CB8AC3E}">
        <p14:creationId xmlns:p14="http://schemas.microsoft.com/office/powerpoint/2010/main" val="2744463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BA243-AC9E-0051-C60A-F749A0DBDE2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C71765E-DC31-72DA-E8DA-74FF4246039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7D9A58-115A-8987-E17E-F4409A0A9785}"/>
              </a:ext>
            </a:extLst>
          </p:cNvPr>
          <p:cNvSpPr>
            <a:spLocks noGrp="1"/>
          </p:cNvSpPr>
          <p:nvPr>
            <p:ph type="dt" sz="half" idx="10"/>
          </p:nvPr>
        </p:nvSpPr>
        <p:spPr/>
        <p:txBody>
          <a:bodyPr/>
          <a:lstStyle/>
          <a:p>
            <a:fld id="{0DCC6E33-B99F-4296-B3D1-CC0BF4B370A1}" type="datetimeFigureOut">
              <a:rPr lang="en-GB" smtClean="0"/>
              <a:t>01/05/2026</a:t>
            </a:fld>
            <a:endParaRPr lang="en-GB"/>
          </a:p>
        </p:txBody>
      </p:sp>
      <p:sp>
        <p:nvSpPr>
          <p:cNvPr id="5" name="Footer Placeholder 4">
            <a:extLst>
              <a:ext uri="{FF2B5EF4-FFF2-40B4-BE49-F238E27FC236}">
                <a16:creationId xmlns:a16="http://schemas.microsoft.com/office/drawing/2014/main" id="{FF1E65AC-AD9E-030C-3696-98152A606F2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EA8B08-687E-BC9E-A12D-54275EE5D4FB}"/>
              </a:ext>
            </a:extLst>
          </p:cNvPr>
          <p:cNvSpPr>
            <a:spLocks noGrp="1"/>
          </p:cNvSpPr>
          <p:nvPr>
            <p:ph type="sldNum" sz="quarter" idx="12"/>
          </p:nvPr>
        </p:nvSpPr>
        <p:spPr/>
        <p:txBody>
          <a:bodyPr/>
          <a:lstStyle/>
          <a:p>
            <a:fld id="{466D0C1A-D322-4CB3-9F2D-36A48F747A20}" type="slidenum">
              <a:rPr lang="en-GB" smtClean="0"/>
              <a:t>‹#›</a:t>
            </a:fld>
            <a:endParaRPr lang="en-GB"/>
          </a:p>
        </p:txBody>
      </p:sp>
    </p:spTree>
    <p:extLst>
      <p:ext uri="{BB962C8B-B14F-4D97-AF65-F5344CB8AC3E}">
        <p14:creationId xmlns:p14="http://schemas.microsoft.com/office/powerpoint/2010/main" val="2882577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6C0F9-CC2C-427C-D78E-14F9C4E7B1A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D4A1E7B-3CF7-D287-8426-FA2088321A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893CBCF-A544-BA24-F4D8-E2C955C4530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0D23699-2889-E3FD-5B3A-60DBC3C009E7}"/>
              </a:ext>
            </a:extLst>
          </p:cNvPr>
          <p:cNvSpPr>
            <a:spLocks noGrp="1"/>
          </p:cNvSpPr>
          <p:nvPr>
            <p:ph type="dt" sz="half" idx="10"/>
          </p:nvPr>
        </p:nvSpPr>
        <p:spPr/>
        <p:txBody>
          <a:bodyPr/>
          <a:lstStyle/>
          <a:p>
            <a:fld id="{0DCC6E33-B99F-4296-B3D1-CC0BF4B370A1}" type="datetimeFigureOut">
              <a:rPr lang="en-GB" smtClean="0"/>
              <a:t>01/05/2026</a:t>
            </a:fld>
            <a:endParaRPr lang="en-GB"/>
          </a:p>
        </p:txBody>
      </p:sp>
      <p:sp>
        <p:nvSpPr>
          <p:cNvPr id="6" name="Footer Placeholder 5">
            <a:extLst>
              <a:ext uri="{FF2B5EF4-FFF2-40B4-BE49-F238E27FC236}">
                <a16:creationId xmlns:a16="http://schemas.microsoft.com/office/drawing/2014/main" id="{660EC11D-DF0B-154F-2773-53A3B71994A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7B3F2AF-C5B7-5C5D-4C0C-B722F4AFC5D9}"/>
              </a:ext>
            </a:extLst>
          </p:cNvPr>
          <p:cNvSpPr>
            <a:spLocks noGrp="1"/>
          </p:cNvSpPr>
          <p:nvPr>
            <p:ph type="sldNum" sz="quarter" idx="12"/>
          </p:nvPr>
        </p:nvSpPr>
        <p:spPr/>
        <p:txBody>
          <a:bodyPr/>
          <a:lstStyle/>
          <a:p>
            <a:fld id="{466D0C1A-D322-4CB3-9F2D-36A48F747A20}" type="slidenum">
              <a:rPr lang="en-GB" smtClean="0"/>
              <a:t>‹#›</a:t>
            </a:fld>
            <a:endParaRPr lang="en-GB"/>
          </a:p>
        </p:txBody>
      </p:sp>
    </p:spTree>
    <p:extLst>
      <p:ext uri="{BB962C8B-B14F-4D97-AF65-F5344CB8AC3E}">
        <p14:creationId xmlns:p14="http://schemas.microsoft.com/office/powerpoint/2010/main" val="26496269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CC55B-631F-9FBE-CBE9-CBDD8705E52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FD1708-F1AA-CE95-3B1D-B003032B5A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3792EEE-6609-3B44-C1E5-144ACFF94E4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1820759-2032-E783-7603-4351A7B6E5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FAC7408-7B05-B397-57DD-64F711C5B9C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8D250D1-B67F-970A-407D-2A0B8CBAC004}"/>
              </a:ext>
            </a:extLst>
          </p:cNvPr>
          <p:cNvSpPr>
            <a:spLocks noGrp="1"/>
          </p:cNvSpPr>
          <p:nvPr>
            <p:ph type="dt" sz="half" idx="10"/>
          </p:nvPr>
        </p:nvSpPr>
        <p:spPr/>
        <p:txBody>
          <a:bodyPr/>
          <a:lstStyle/>
          <a:p>
            <a:fld id="{0DCC6E33-B99F-4296-B3D1-CC0BF4B370A1}" type="datetimeFigureOut">
              <a:rPr lang="en-GB" smtClean="0"/>
              <a:t>01/05/2026</a:t>
            </a:fld>
            <a:endParaRPr lang="en-GB"/>
          </a:p>
        </p:txBody>
      </p:sp>
      <p:sp>
        <p:nvSpPr>
          <p:cNvPr id="8" name="Footer Placeholder 7">
            <a:extLst>
              <a:ext uri="{FF2B5EF4-FFF2-40B4-BE49-F238E27FC236}">
                <a16:creationId xmlns:a16="http://schemas.microsoft.com/office/drawing/2014/main" id="{81198E85-4592-2579-2B6B-CE048F3481E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99D42A4-E6C9-A47E-ACBE-B72BBD0629CF}"/>
              </a:ext>
            </a:extLst>
          </p:cNvPr>
          <p:cNvSpPr>
            <a:spLocks noGrp="1"/>
          </p:cNvSpPr>
          <p:nvPr>
            <p:ph type="sldNum" sz="quarter" idx="12"/>
          </p:nvPr>
        </p:nvSpPr>
        <p:spPr/>
        <p:txBody>
          <a:bodyPr/>
          <a:lstStyle/>
          <a:p>
            <a:fld id="{466D0C1A-D322-4CB3-9F2D-36A48F747A20}" type="slidenum">
              <a:rPr lang="en-GB" smtClean="0"/>
              <a:t>‹#›</a:t>
            </a:fld>
            <a:endParaRPr lang="en-GB"/>
          </a:p>
        </p:txBody>
      </p:sp>
    </p:spTree>
    <p:extLst>
      <p:ext uri="{BB962C8B-B14F-4D97-AF65-F5344CB8AC3E}">
        <p14:creationId xmlns:p14="http://schemas.microsoft.com/office/powerpoint/2010/main" val="1617232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EAEE1-E098-ED55-051C-C21F9322F58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517D2A7-D552-C129-4D5C-B782E0EFB383}"/>
              </a:ext>
            </a:extLst>
          </p:cNvPr>
          <p:cNvSpPr>
            <a:spLocks noGrp="1"/>
          </p:cNvSpPr>
          <p:nvPr>
            <p:ph type="dt" sz="half" idx="10"/>
          </p:nvPr>
        </p:nvSpPr>
        <p:spPr/>
        <p:txBody>
          <a:bodyPr/>
          <a:lstStyle/>
          <a:p>
            <a:fld id="{0DCC6E33-B99F-4296-B3D1-CC0BF4B370A1}" type="datetimeFigureOut">
              <a:rPr lang="en-GB" smtClean="0"/>
              <a:t>01/05/2026</a:t>
            </a:fld>
            <a:endParaRPr lang="en-GB"/>
          </a:p>
        </p:txBody>
      </p:sp>
      <p:sp>
        <p:nvSpPr>
          <p:cNvPr id="4" name="Footer Placeholder 3">
            <a:extLst>
              <a:ext uri="{FF2B5EF4-FFF2-40B4-BE49-F238E27FC236}">
                <a16:creationId xmlns:a16="http://schemas.microsoft.com/office/drawing/2014/main" id="{F2DAEA40-BAE6-B158-7E87-EA2850993AB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8FC7BD9-1F2C-EF6B-141C-BC887DFF0CB9}"/>
              </a:ext>
            </a:extLst>
          </p:cNvPr>
          <p:cNvSpPr>
            <a:spLocks noGrp="1"/>
          </p:cNvSpPr>
          <p:nvPr>
            <p:ph type="sldNum" sz="quarter" idx="12"/>
          </p:nvPr>
        </p:nvSpPr>
        <p:spPr/>
        <p:txBody>
          <a:bodyPr/>
          <a:lstStyle/>
          <a:p>
            <a:fld id="{466D0C1A-D322-4CB3-9F2D-36A48F747A20}" type="slidenum">
              <a:rPr lang="en-GB" smtClean="0"/>
              <a:t>‹#›</a:t>
            </a:fld>
            <a:endParaRPr lang="en-GB"/>
          </a:p>
        </p:txBody>
      </p:sp>
    </p:spTree>
    <p:extLst>
      <p:ext uri="{BB962C8B-B14F-4D97-AF65-F5344CB8AC3E}">
        <p14:creationId xmlns:p14="http://schemas.microsoft.com/office/powerpoint/2010/main" val="2532969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8A4CC32-930E-BECF-0E16-850F676E383A}"/>
              </a:ext>
            </a:extLst>
          </p:cNvPr>
          <p:cNvSpPr>
            <a:spLocks noGrp="1"/>
          </p:cNvSpPr>
          <p:nvPr>
            <p:ph type="dt" sz="half" idx="10"/>
          </p:nvPr>
        </p:nvSpPr>
        <p:spPr/>
        <p:txBody>
          <a:bodyPr/>
          <a:lstStyle/>
          <a:p>
            <a:fld id="{0DCC6E33-B99F-4296-B3D1-CC0BF4B370A1}" type="datetimeFigureOut">
              <a:rPr lang="en-GB" smtClean="0"/>
              <a:t>01/05/2026</a:t>
            </a:fld>
            <a:endParaRPr lang="en-GB"/>
          </a:p>
        </p:txBody>
      </p:sp>
      <p:sp>
        <p:nvSpPr>
          <p:cNvPr id="3" name="Footer Placeholder 2">
            <a:extLst>
              <a:ext uri="{FF2B5EF4-FFF2-40B4-BE49-F238E27FC236}">
                <a16:creationId xmlns:a16="http://schemas.microsoft.com/office/drawing/2014/main" id="{EBFBEC97-6E79-16F5-C479-6C30A0C87A6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C44810F-C3D1-EFB3-A399-6267E5804889}"/>
              </a:ext>
            </a:extLst>
          </p:cNvPr>
          <p:cNvSpPr>
            <a:spLocks noGrp="1"/>
          </p:cNvSpPr>
          <p:nvPr>
            <p:ph type="sldNum" sz="quarter" idx="12"/>
          </p:nvPr>
        </p:nvSpPr>
        <p:spPr/>
        <p:txBody>
          <a:bodyPr/>
          <a:lstStyle/>
          <a:p>
            <a:fld id="{466D0C1A-D322-4CB3-9F2D-36A48F747A20}" type="slidenum">
              <a:rPr lang="en-GB" smtClean="0"/>
              <a:t>‹#›</a:t>
            </a:fld>
            <a:endParaRPr lang="en-GB"/>
          </a:p>
        </p:txBody>
      </p:sp>
    </p:spTree>
    <p:extLst>
      <p:ext uri="{BB962C8B-B14F-4D97-AF65-F5344CB8AC3E}">
        <p14:creationId xmlns:p14="http://schemas.microsoft.com/office/powerpoint/2010/main" val="1537536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5F383-D728-2704-BA5B-2AFE6AC535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F5ED97E-43E9-2FBA-9D56-55F95BCA0A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6F3B8DF-8BAA-0A50-9C2F-2EDAD61B9A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4E72E9-6179-695C-1040-62EF3E3D389C}"/>
              </a:ext>
            </a:extLst>
          </p:cNvPr>
          <p:cNvSpPr>
            <a:spLocks noGrp="1"/>
          </p:cNvSpPr>
          <p:nvPr>
            <p:ph type="dt" sz="half" idx="10"/>
          </p:nvPr>
        </p:nvSpPr>
        <p:spPr/>
        <p:txBody>
          <a:bodyPr/>
          <a:lstStyle/>
          <a:p>
            <a:fld id="{0DCC6E33-B99F-4296-B3D1-CC0BF4B370A1}" type="datetimeFigureOut">
              <a:rPr lang="en-GB" smtClean="0"/>
              <a:t>01/05/2026</a:t>
            </a:fld>
            <a:endParaRPr lang="en-GB"/>
          </a:p>
        </p:txBody>
      </p:sp>
      <p:sp>
        <p:nvSpPr>
          <p:cNvPr id="6" name="Footer Placeholder 5">
            <a:extLst>
              <a:ext uri="{FF2B5EF4-FFF2-40B4-BE49-F238E27FC236}">
                <a16:creationId xmlns:a16="http://schemas.microsoft.com/office/drawing/2014/main" id="{EF63B876-2635-BEDC-D951-9B4B2761208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F51BB0E-7E99-CA7C-7FA8-F49CA62D03EA}"/>
              </a:ext>
            </a:extLst>
          </p:cNvPr>
          <p:cNvSpPr>
            <a:spLocks noGrp="1"/>
          </p:cNvSpPr>
          <p:nvPr>
            <p:ph type="sldNum" sz="quarter" idx="12"/>
          </p:nvPr>
        </p:nvSpPr>
        <p:spPr/>
        <p:txBody>
          <a:bodyPr/>
          <a:lstStyle/>
          <a:p>
            <a:fld id="{466D0C1A-D322-4CB3-9F2D-36A48F747A20}" type="slidenum">
              <a:rPr lang="en-GB" smtClean="0"/>
              <a:t>‹#›</a:t>
            </a:fld>
            <a:endParaRPr lang="en-GB"/>
          </a:p>
        </p:txBody>
      </p:sp>
    </p:spTree>
    <p:extLst>
      <p:ext uri="{BB962C8B-B14F-4D97-AF65-F5344CB8AC3E}">
        <p14:creationId xmlns:p14="http://schemas.microsoft.com/office/powerpoint/2010/main" val="4234743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3508A-4CC5-1838-91E6-8BA9DBD41F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E17813E-3F7E-936B-0649-9D745C7284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C6C1C36-6AFA-ED3E-0730-880D2E439B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D915CE-61D1-B572-775D-C65C73C63235}"/>
              </a:ext>
            </a:extLst>
          </p:cNvPr>
          <p:cNvSpPr>
            <a:spLocks noGrp="1"/>
          </p:cNvSpPr>
          <p:nvPr>
            <p:ph type="dt" sz="half" idx="10"/>
          </p:nvPr>
        </p:nvSpPr>
        <p:spPr/>
        <p:txBody>
          <a:bodyPr/>
          <a:lstStyle/>
          <a:p>
            <a:fld id="{0DCC6E33-B99F-4296-B3D1-CC0BF4B370A1}" type="datetimeFigureOut">
              <a:rPr lang="en-GB" smtClean="0"/>
              <a:t>01/05/2026</a:t>
            </a:fld>
            <a:endParaRPr lang="en-GB"/>
          </a:p>
        </p:txBody>
      </p:sp>
      <p:sp>
        <p:nvSpPr>
          <p:cNvPr id="6" name="Footer Placeholder 5">
            <a:extLst>
              <a:ext uri="{FF2B5EF4-FFF2-40B4-BE49-F238E27FC236}">
                <a16:creationId xmlns:a16="http://schemas.microsoft.com/office/drawing/2014/main" id="{FAD39BE7-ADBD-B490-50C4-9D7AFAE67B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49A4CB9-3854-ECFA-B4B8-1E820404B7D4}"/>
              </a:ext>
            </a:extLst>
          </p:cNvPr>
          <p:cNvSpPr>
            <a:spLocks noGrp="1"/>
          </p:cNvSpPr>
          <p:nvPr>
            <p:ph type="sldNum" sz="quarter" idx="12"/>
          </p:nvPr>
        </p:nvSpPr>
        <p:spPr/>
        <p:txBody>
          <a:bodyPr/>
          <a:lstStyle/>
          <a:p>
            <a:fld id="{466D0C1A-D322-4CB3-9F2D-36A48F747A20}" type="slidenum">
              <a:rPr lang="en-GB" smtClean="0"/>
              <a:t>‹#›</a:t>
            </a:fld>
            <a:endParaRPr lang="en-GB"/>
          </a:p>
        </p:txBody>
      </p:sp>
    </p:spTree>
    <p:extLst>
      <p:ext uri="{BB962C8B-B14F-4D97-AF65-F5344CB8AC3E}">
        <p14:creationId xmlns:p14="http://schemas.microsoft.com/office/powerpoint/2010/main" val="4251140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626AEF-4B8A-B04F-6A3D-23323F5D51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D61E913-203B-2C25-586C-7557826EC5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C9496B7-F385-C42E-5BFE-C442BEA8E2F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DCC6E33-B99F-4296-B3D1-CC0BF4B370A1}" type="datetimeFigureOut">
              <a:rPr lang="en-GB" smtClean="0"/>
              <a:t>01/05/2026</a:t>
            </a:fld>
            <a:endParaRPr lang="en-GB"/>
          </a:p>
        </p:txBody>
      </p:sp>
      <p:sp>
        <p:nvSpPr>
          <p:cNvPr id="5" name="Footer Placeholder 4">
            <a:extLst>
              <a:ext uri="{FF2B5EF4-FFF2-40B4-BE49-F238E27FC236}">
                <a16:creationId xmlns:a16="http://schemas.microsoft.com/office/drawing/2014/main" id="{745AB888-CC63-38F6-0A45-FA95AA6905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EDC108B8-25C3-0FEE-5162-53393E4884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66D0C1A-D322-4CB3-9F2D-36A48F747A20}" type="slidenum">
              <a:rPr lang="en-GB" smtClean="0"/>
              <a:t>‹#›</a:t>
            </a:fld>
            <a:endParaRPr lang="en-GB"/>
          </a:p>
        </p:txBody>
      </p:sp>
    </p:spTree>
    <p:extLst>
      <p:ext uri="{BB962C8B-B14F-4D97-AF65-F5344CB8AC3E}">
        <p14:creationId xmlns:p14="http://schemas.microsoft.com/office/powerpoint/2010/main" val="35043976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476BB3-9F1E-58C7-DEAB-EB787A4BE7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F1BC0E6-56EB-156B-5446-0C044E3AE0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F15F7B79-0B4A-1042-F2EE-3D855858B4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D997BD9-7EB2-4598-9E97-A86A7A5B1898}" type="datetimeFigureOut">
              <a:rPr lang="en-GB" smtClean="0"/>
              <a:t>01/05/2026</a:t>
            </a:fld>
            <a:endParaRPr lang="en-GB"/>
          </a:p>
        </p:txBody>
      </p:sp>
      <p:sp>
        <p:nvSpPr>
          <p:cNvPr id="5" name="Footer Placeholder 4">
            <a:extLst>
              <a:ext uri="{FF2B5EF4-FFF2-40B4-BE49-F238E27FC236}">
                <a16:creationId xmlns:a16="http://schemas.microsoft.com/office/drawing/2014/main" id="{36029ECB-7FAB-0AA3-3216-43D38B5BC5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2C88E98-7DA6-3370-F7EB-8468A2F235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7FCE2C7-1A20-4418-BC0B-4ECDC8BF1E7B}" type="slidenum">
              <a:rPr lang="en-GB" smtClean="0"/>
              <a:t>‹#›</a:t>
            </a:fld>
            <a:endParaRPr lang="en-GB"/>
          </a:p>
        </p:txBody>
      </p:sp>
      <p:pic>
        <p:nvPicPr>
          <p:cNvPr id="8" name="Picture 7" descr="\\PLP-SRV01\Users drive\Branding and Stationery\Logos\Raw Logos\Jpegs_for PLP inhouse use\PLP_Logo_Horizontal_Col_CM copy.jpg">
            <a:extLst>
              <a:ext uri="{FF2B5EF4-FFF2-40B4-BE49-F238E27FC236}">
                <a16:creationId xmlns:a16="http://schemas.microsoft.com/office/drawing/2014/main" id="{899811B9-C71E-EFE2-CB1E-E86B7CDBD47D}"/>
              </a:ext>
            </a:extLst>
          </p:cNvPr>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l="11850" t="17529" r="12565" b="17294"/>
          <a:stretch/>
        </p:blipFill>
        <p:spPr bwMode="auto">
          <a:xfrm>
            <a:off x="9265918" y="136526"/>
            <a:ext cx="2743201" cy="67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51335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914400" rtl="0" eaLnBrk="1" latinLnBrk="0" hangingPunct="1">
        <a:lnSpc>
          <a:spcPct val="90000"/>
        </a:lnSpc>
        <a:spcBef>
          <a:spcPct val="0"/>
        </a:spcBef>
        <a:buNone/>
        <a:defRPr sz="4400" b="1" kern="1200">
          <a:solidFill>
            <a:schemeClr val="tx1"/>
          </a:solidFill>
          <a:latin typeface="Foundry Sterling Book" panose="02000503040000020004"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oundry Sterling Book" panose="0200050304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oundry Sterling Book" panose="0200050304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oundry Sterling Book" panose="0200050304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oundry Sterling Book" panose="0200050304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oundry Sterling Book" panose="0200050304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hyperlink" Target="https://www.crowdjustice.com/"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B89F5-4999-923E-DAE2-B03081AE55FE}"/>
              </a:ext>
            </a:extLst>
          </p:cNvPr>
          <p:cNvSpPr>
            <a:spLocks noGrp="1"/>
          </p:cNvSpPr>
          <p:nvPr>
            <p:ph type="title"/>
          </p:nvPr>
        </p:nvSpPr>
        <p:spPr/>
        <p:txBody>
          <a:bodyPr/>
          <a:lstStyle/>
          <a:p>
            <a:br>
              <a:rPr lang="en-GB" dirty="0"/>
            </a:br>
            <a:r>
              <a:rPr lang="en-GB" dirty="0"/>
              <a:t>Funding and legal aid</a:t>
            </a:r>
          </a:p>
        </p:txBody>
      </p:sp>
      <p:sp>
        <p:nvSpPr>
          <p:cNvPr id="3" name="Text Placeholder 2">
            <a:extLst>
              <a:ext uri="{FF2B5EF4-FFF2-40B4-BE49-F238E27FC236}">
                <a16:creationId xmlns:a16="http://schemas.microsoft.com/office/drawing/2014/main" id="{EEE20AA0-885C-4ED4-1CF7-7D37653C16E2}"/>
              </a:ext>
            </a:extLst>
          </p:cNvPr>
          <p:cNvSpPr>
            <a:spLocks noGrp="1"/>
          </p:cNvSpPr>
          <p:nvPr>
            <p:ph type="body" idx="1"/>
          </p:nvPr>
        </p:nvSpPr>
        <p:spPr/>
        <p:txBody>
          <a:bodyPr/>
          <a:lstStyle/>
          <a:p>
            <a:pPr marL="457200" indent="-457200">
              <a:buFont typeface="Arial" panose="020B0604020202020204" pitchFamily="34" charset="0"/>
              <a:buChar char="•"/>
            </a:pPr>
            <a:r>
              <a:rPr lang="en-GB" dirty="0"/>
              <a:t>Megan Smith, </a:t>
            </a:r>
            <a:r>
              <a:rPr lang="en-GB"/>
              <a:t>Deighton Pierce Glynn</a:t>
            </a:r>
            <a:endParaRPr lang="en-GB" dirty="0"/>
          </a:p>
        </p:txBody>
      </p:sp>
    </p:spTree>
    <p:extLst>
      <p:ext uri="{BB962C8B-B14F-4D97-AF65-F5344CB8AC3E}">
        <p14:creationId xmlns:p14="http://schemas.microsoft.com/office/powerpoint/2010/main" val="1864988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1A20D-9252-0957-F997-8E6445319E28}"/>
              </a:ext>
            </a:extLst>
          </p:cNvPr>
          <p:cNvSpPr>
            <a:spLocks noGrp="1"/>
          </p:cNvSpPr>
          <p:nvPr>
            <p:ph type="title"/>
          </p:nvPr>
        </p:nvSpPr>
        <p:spPr/>
        <p:txBody>
          <a:bodyPr/>
          <a:lstStyle/>
          <a:p>
            <a:r>
              <a:rPr lang="en-GB" dirty="0"/>
              <a:t>Legal Aid - 2016</a:t>
            </a:r>
          </a:p>
        </p:txBody>
      </p:sp>
      <p:sp>
        <p:nvSpPr>
          <p:cNvPr id="3" name="Content Placeholder 2">
            <a:extLst>
              <a:ext uri="{FF2B5EF4-FFF2-40B4-BE49-F238E27FC236}">
                <a16:creationId xmlns:a16="http://schemas.microsoft.com/office/drawing/2014/main" id="{60FBD1F4-6F63-C419-4947-3FC75076DB75}"/>
              </a:ext>
            </a:extLst>
          </p:cNvPr>
          <p:cNvSpPr>
            <a:spLocks noGrp="1"/>
          </p:cNvSpPr>
          <p:nvPr>
            <p:ph idx="1"/>
          </p:nvPr>
        </p:nvSpPr>
        <p:spPr/>
        <p:txBody>
          <a:bodyPr/>
          <a:lstStyle/>
          <a:p>
            <a:r>
              <a:rPr lang="en-GB" dirty="0"/>
              <a:t>Only </a:t>
            </a:r>
            <a:r>
              <a:rPr lang="en-GB" b="1" dirty="0"/>
              <a:t>25% </a:t>
            </a:r>
            <a:r>
              <a:rPr lang="en-GB" dirty="0"/>
              <a:t>of the population are eligible for civil legal aid, according to figures from the Ministry of Justice</a:t>
            </a:r>
            <a:endParaRPr lang="en-GB" b="1" dirty="0"/>
          </a:p>
        </p:txBody>
      </p:sp>
      <p:pic>
        <p:nvPicPr>
          <p:cNvPr id="4" name="Content Placeholder 4">
            <a:extLst>
              <a:ext uri="{FF2B5EF4-FFF2-40B4-BE49-F238E27FC236}">
                <a16:creationId xmlns:a16="http://schemas.microsoft.com/office/drawing/2014/main" id="{4E4CE0CC-79E4-954E-4713-AEA0A84EFF0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2444"/>
          <a:stretch/>
        </p:blipFill>
        <p:spPr bwMode="auto">
          <a:xfrm>
            <a:off x="3395704" y="3276600"/>
            <a:ext cx="5400592" cy="26971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2458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218D9-4A6D-D12B-26BB-9AF4E2EFEDC1}"/>
              </a:ext>
            </a:extLst>
          </p:cNvPr>
          <p:cNvSpPr>
            <a:spLocks noGrp="1"/>
          </p:cNvSpPr>
          <p:nvPr>
            <p:ph type="title"/>
          </p:nvPr>
        </p:nvSpPr>
        <p:spPr/>
        <p:txBody>
          <a:bodyPr/>
          <a:lstStyle/>
          <a:p>
            <a:r>
              <a:rPr lang="en-GB" dirty="0"/>
              <a:t>Legal Aid – context 1</a:t>
            </a:r>
          </a:p>
        </p:txBody>
      </p:sp>
      <p:pic>
        <p:nvPicPr>
          <p:cNvPr id="4" name="Content Placeholder 3">
            <a:extLst>
              <a:ext uri="{FF2B5EF4-FFF2-40B4-BE49-F238E27FC236}">
                <a16:creationId xmlns:a16="http://schemas.microsoft.com/office/drawing/2014/main" id="{997F7783-CE9F-2F93-C023-31AA6AC6C19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07506" y="1538288"/>
            <a:ext cx="6376988" cy="456661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17807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F36E2-4702-FE21-8427-94FC2CB3876A}"/>
              </a:ext>
            </a:extLst>
          </p:cNvPr>
          <p:cNvSpPr>
            <a:spLocks noGrp="1"/>
          </p:cNvSpPr>
          <p:nvPr>
            <p:ph type="title"/>
          </p:nvPr>
        </p:nvSpPr>
        <p:spPr/>
        <p:txBody>
          <a:bodyPr/>
          <a:lstStyle/>
          <a:p>
            <a:r>
              <a:rPr lang="en-GB" dirty="0"/>
              <a:t>Legal Aid – context 2 </a:t>
            </a:r>
          </a:p>
        </p:txBody>
      </p:sp>
      <p:pic>
        <p:nvPicPr>
          <p:cNvPr id="4" name="Content Placeholder 8">
            <a:extLst>
              <a:ext uri="{FF2B5EF4-FFF2-40B4-BE49-F238E27FC236}">
                <a16:creationId xmlns:a16="http://schemas.microsoft.com/office/drawing/2014/main" id="{6ED1A324-3295-210C-E48C-ED1067C9AC8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63292" y="1468372"/>
            <a:ext cx="5865415" cy="48228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0977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1ED1C-C858-60CA-3D77-E1B6DE8C0E48}"/>
              </a:ext>
            </a:extLst>
          </p:cNvPr>
          <p:cNvSpPr>
            <a:spLocks noGrp="1"/>
          </p:cNvSpPr>
          <p:nvPr>
            <p:ph type="title"/>
          </p:nvPr>
        </p:nvSpPr>
        <p:spPr/>
        <p:txBody>
          <a:bodyPr/>
          <a:lstStyle/>
          <a:p>
            <a:r>
              <a:rPr lang="en-GB" dirty="0"/>
              <a:t>Legal Aid – context 3</a:t>
            </a:r>
          </a:p>
        </p:txBody>
      </p:sp>
      <p:pic>
        <p:nvPicPr>
          <p:cNvPr id="4" name="Content Placeholder 4">
            <a:extLst>
              <a:ext uri="{FF2B5EF4-FFF2-40B4-BE49-F238E27FC236}">
                <a16:creationId xmlns:a16="http://schemas.microsoft.com/office/drawing/2014/main" id="{510619C9-FB4A-B761-828D-5DDE4C5CAF5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86037" y="1441589"/>
            <a:ext cx="7019925" cy="46075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549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5A9F7-E996-320A-2D25-48CC4D9D3375}"/>
              </a:ext>
            </a:extLst>
          </p:cNvPr>
          <p:cNvSpPr>
            <a:spLocks noGrp="1"/>
          </p:cNvSpPr>
          <p:nvPr>
            <p:ph type="title"/>
          </p:nvPr>
        </p:nvSpPr>
        <p:spPr/>
        <p:txBody>
          <a:bodyPr/>
          <a:lstStyle/>
          <a:p>
            <a:r>
              <a:rPr lang="en-GB" dirty="0"/>
              <a:t>Legal Aid – context 4</a:t>
            </a:r>
          </a:p>
        </p:txBody>
      </p:sp>
      <p:pic>
        <p:nvPicPr>
          <p:cNvPr id="4" name="Content Placeholder 4">
            <a:extLst>
              <a:ext uri="{FF2B5EF4-FFF2-40B4-BE49-F238E27FC236}">
                <a16:creationId xmlns:a16="http://schemas.microsoft.com/office/drawing/2014/main" id="{EE909509-BF53-0CF4-2C1E-48924F7891C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51973" y="1268504"/>
            <a:ext cx="6888053" cy="522437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23075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1B53D-DB28-E991-0AFE-4D5E60428D67}"/>
              </a:ext>
            </a:extLst>
          </p:cNvPr>
          <p:cNvSpPr>
            <a:spLocks noGrp="1"/>
          </p:cNvSpPr>
          <p:nvPr>
            <p:ph type="title"/>
          </p:nvPr>
        </p:nvSpPr>
        <p:spPr/>
        <p:txBody>
          <a:bodyPr/>
          <a:lstStyle/>
          <a:p>
            <a:r>
              <a:rPr lang="en-GB" dirty="0"/>
              <a:t>Legal Aid – Financial Eligibility</a:t>
            </a:r>
          </a:p>
        </p:txBody>
      </p:sp>
      <p:sp>
        <p:nvSpPr>
          <p:cNvPr id="3" name="Content Placeholder 2">
            <a:extLst>
              <a:ext uri="{FF2B5EF4-FFF2-40B4-BE49-F238E27FC236}">
                <a16:creationId xmlns:a16="http://schemas.microsoft.com/office/drawing/2014/main" id="{978C1FB6-FAA3-9341-6A87-DDEBC196F111}"/>
              </a:ext>
            </a:extLst>
          </p:cNvPr>
          <p:cNvSpPr>
            <a:spLocks noGrp="1"/>
          </p:cNvSpPr>
          <p:nvPr>
            <p:ph idx="1"/>
          </p:nvPr>
        </p:nvSpPr>
        <p:spPr/>
        <p:txBody>
          <a:bodyPr/>
          <a:lstStyle/>
          <a:p>
            <a:r>
              <a:rPr lang="en-GB" dirty="0"/>
              <a:t>Strict means eligibility criteria govern the availability of legal aid to an individual</a:t>
            </a:r>
          </a:p>
          <a:p>
            <a:r>
              <a:rPr lang="en-GB" dirty="0"/>
              <a:t>Income: monthly “disposable” income of less than £315 (or less than £733 subject to an ongoing monthly contribution)</a:t>
            </a:r>
          </a:p>
          <a:p>
            <a:r>
              <a:rPr lang="en-GB" dirty="0"/>
              <a:t>Receipt of certain income-based benefits bypass the income assessment, but no longer exempt individuals from capital assessment</a:t>
            </a:r>
          </a:p>
          <a:p>
            <a:r>
              <a:rPr lang="en-GB" dirty="0"/>
              <a:t>Capital: less than £3,000 (or less than £8,000 with a capital contribution)</a:t>
            </a:r>
          </a:p>
        </p:txBody>
      </p:sp>
    </p:spTree>
    <p:extLst>
      <p:ext uri="{BB962C8B-B14F-4D97-AF65-F5344CB8AC3E}">
        <p14:creationId xmlns:p14="http://schemas.microsoft.com/office/powerpoint/2010/main" val="42715653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AFC5B-64B8-A382-ADD9-8F28EDB1E31B}"/>
              </a:ext>
            </a:extLst>
          </p:cNvPr>
          <p:cNvSpPr>
            <a:spLocks noGrp="1"/>
          </p:cNvSpPr>
          <p:nvPr>
            <p:ph type="title"/>
          </p:nvPr>
        </p:nvSpPr>
        <p:spPr/>
        <p:txBody>
          <a:bodyPr/>
          <a:lstStyle/>
          <a:p>
            <a:r>
              <a:rPr lang="en-GB" dirty="0"/>
              <a:t>Legal Aid – Funding Types</a:t>
            </a:r>
          </a:p>
        </p:txBody>
      </p:sp>
      <p:sp>
        <p:nvSpPr>
          <p:cNvPr id="3" name="Content Placeholder 2">
            <a:extLst>
              <a:ext uri="{FF2B5EF4-FFF2-40B4-BE49-F238E27FC236}">
                <a16:creationId xmlns:a16="http://schemas.microsoft.com/office/drawing/2014/main" id="{7CF7A64C-8F22-3754-8F25-E29BE06B8279}"/>
              </a:ext>
            </a:extLst>
          </p:cNvPr>
          <p:cNvSpPr>
            <a:spLocks noGrp="1"/>
          </p:cNvSpPr>
          <p:nvPr>
            <p:ph idx="1"/>
          </p:nvPr>
        </p:nvSpPr>
        <p:spPr/>
        <p:txBody>
          <a:bodyPr/>
          <a:lstStyle/>
          <a:p>
            <a:r>
              <a:rPr lang="en-GB" b="1" dirty="0"/>
              <a:t>Legal Help</a:t>
            </a:r>
            <a:r>
              <a:rPr lang="en-GB" dirty="0"/>
              <a:t>: for initial advice and assistance</a:t>
            </a:r>
          </a:p>
          <a:p>
            <a:r>
              <a:rPr lang="en-GB" b="1" dirty="0"/>
              <a:t>Investigative Representation</a:t>
            </a:r>
            <a:r>
              <a:rPr lang="en-GB" dirty="0"/>
              <a:t>: to cover cost of investigating a potential claim where additional work is required to assess the merits (e.g.: expert evidence or counsel’s opinion required)</a:t>
            </a:r>
          </a:p>
          <a:p>
            <a:r>
              <a:rPr lang="en-GB" b="1" dirty="0"/>
              <a:t>Full Representation</a:t>
            </a:r>
            <a:r>
              <a:rPr lang="en-GB" dirty="0"/>
              <a:t>: level of funding required to issue JR proceedings</a:t>
            </a:r>
          </a:p>
        </p:txBody>
      </p:sp>
    </p:spTree>
    <p:extLst>
      <p:ext uri="{BB962C8B-B14F-4D97-AF65-F5344CB8AC3E}">
        <p14:creationId xmlns:p14="http://schemas.microsoft.com/office/powerpoint/2010/main" val="31988749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9ED03-679A-BA9D-9327-C3CB6A90AE15}"/>
              </a:ext>
            </a:extLst>
          </p:cNvPr>
          <p:cNvSpPr>
            <a:spLocks noGrp="1"/>
          </p:cNvSpPr>
          <p:nvPr>
            <p:ph type="title"/>
          </p:nvPr>
        </p:nvSpPr>
        <p:spPr/>
        <p:txBody>
          <a:bodyPr/>
          <a:lstStyle/>
          <a:p>
            <a:r>
              <a:rPr lang="en-GB" dirty="0"/>
              <a:t>Legal Help</a:t>
            </a:r>
          </a:p>
        </p:txBody>
      </p:sp>
      <p:sp>
        <p:nvSpPr>
          <p:cNvPr id="3" name="Content Placeholder 2">
            <a:extLst>
              <a:ext uri="{FF2B5EF4-FFF2-40B4-BE49-F238E27FC236}">
                <a16:creationId xmlns:a16="http://schemas.microsoft.com/office/drawing/2014/main" id="{10A08193-7A62-DE5D-7A5F-46CACA06778F}"/>
              </a:ext>
            </a:extLst>
          </p:cNvPr>
          <p:cNvSpPr>
            <a:spLocks noGrp="1"/>
          </p:cNvSpPr>
          <p:nvPr>
            <p:ph idx="1"/>
          </p:nvPr>
        </p:nvSpPr>
        <p:spPr/>
        <p:txBody>
          <a:bodyPr>
            <a:normAutofit lnSpcReduction="10000"/>
          </a:bodyPr>
          <a:lstStyle/>
          <a:p>
            <a:pPr algn="l">
              <a:buFont typeface="Arial" panose="020B0604020202020204" pitchFamily="34" charset="0"/>
              <a:buChar char="•"/>
              <a:defRPr/>
            </a:pPr>
            <a:r>
              <a:rPr lang="en-GB" altLang="en-US" dirty="0">
                <a:solidFill>
                  <a:schemeClr val="tx1"/>
                </a:solidFill>
              </a:rPr>
              <a:t>Level of service to provide basic legal advice to client on a public law or judicial review issue</a:t>
            </a:r>
          </a:p>
          <a:p>
            <a:pPr algn="l">
              <a:buFont typeface="Arial" panose="020B0604020202020204" pitchFamily="34" charset="0"/>
              <a:buChar char="•"/>
              <a:defRPr/>
            </a:pPr>
            <a:r>
              <a:rPr lang="en-GB" altLang="en-US" dirty="0">
                <a:solidFill>
                  <a:schemeClr val="tx1"/>
                </a:solidFill>
              </a:rPr>
              <a:t>Solicitors are able to offer legal help without reference to LAA (subject to annually allocated number of matters)</a:t>
            </a:r>
          </a:p>
          <a:p>
            <a:pPr algn="l">
              <a:buFont typeface="Arial" panose="020B0604020202020204" pitchFamily="34" charset="0"/>
              <a:buChar char="•"/>
              <a:defRPr/>
            </a:pPr>
            <a:r>
              <a:rPr lang="en-GB" altLang="en-US" dirty="0">
                <a:solidFill>
                  <a:schemeClr val="tx1"/>
                </a:solidFill>
              </a:rPr>
              <a:t>In most cases advice should be provided face to face</a:t>
            </a:r>
          </a:p>
          <a:p>
            <a:pPr algn="l">
              <a:buFont typeface="Arial" panose="020B0604020202020204" pitchFamily="34" charset="0"/>
              <a:buChar char="•"/>
              <a:defRPr/>
            </a:pPr>
            <a:r>
              <a:rPr lang="en-GB" altLang="en-US" dirty="0">
                <a:solidFill>
                  <a:schemeClr val="tx1"/>
                </a:solidFill>
              </a:rPr>
              <a:t>Lawyers paid a fixed fee (£259)</a:t>
            </a:r>
          </a:p>
          <a:p>
            <a:pPr algn="l">
              <a:buFont typeface="Arial" panose="020B0604020202020204" pitchFamily="34" charset="0"/>
              <a:buChar char="•"/>
              <a:defRPr/>
            </a:pPr>
            <a:r>
              <a:rPr lang="en-GB" altLang="en-US" dirty="0">
                <a:solidFill>
                  <a:schemeClr val="tx1"/>
                </a:solidFill>
              </a:rPr>
              <a:t>Cannot generally instruct counsel or incur significant expenses</a:t>
            </a:r>
          </a:p>
          <a:p>
            <a:pPr algn="l">
              <a:buFont typeface="Arial" panose="020B0604020202020204" pitchFamily="34" charset="0"/>
              <a:buChar char="•"/>
              <a:defRPr/>
            </a:pPr>
            <a:r>
              <a:rPr lang="en-GB" altLang="en-US" dirty="0">
                <a:solidFill>
                  <a:schemeClr val="tx1"/>
                </a:solidFill>
              </a:rPr>
              <a:t>In most cases the LAA expect this work to include engaging in Pre-action Protocol correspondence with public body before moving to another level of service </a:t>
            </a:r>
          </a:p>
        </p:txBody>
      </p:sp>
    </p:spTree>
    <p:extLst>
      <p:ext uri="{BB962C8B-B14F-4D97-AF65-F5344CB8AC3E}">
        <p14:creationId xmlns:p14="http://schemas.microsoft.com/office/powerpoint/2010/main" val="33057179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4A278-49CD-ADCC-B802-4FB220617EE8}"/>
              </a:ext>
            </a:extLst>
          </p:cNvPr>
          <p:cNvSpPr>
            <a:spLocks noGrp="1"/>
          </p:cNvSpPr>
          <p:nvPr>
            <p:ph type="title"/>
          </p:nvPr>
        </p:nvSpPr>
        <p:spPr/>
        <p:txBody>
          <a:bodyPr/>
          <a:lstStyle/>
          <a:p>
            <a:r>
              <a:rPr lang="en-GB" dirty="0"/>
              <a:t>Investigative Representation</a:t>
            </a:r>
          </a:p>
        </p:txBody>
      </p:sp>
      <p:sp>
        <p:nvSpPr>
          <p:cNvPr id="3" name="Content Placeholder 2">
            <a:extLst>
              <a:ext uri="{FF2B5EF4-FFF2-40B4-BE49-F238E27FC236}">
                <a16:creationId xmlns:a16="http://schemas.microsoft.com/office/drawing/2014/main" id="{88481443-0B95-F6AF-A8BD-448DBCED795B}"/>
              </a:ext>
            </a:extLst>
          </p:cNvPr>
          <p:cNvSpPr>
            <a:spLocks noGrp="1"/>
          </p:cNvSpPr>
          <p:nvPr>
            <p:ph idx="1"/>
          </p:nvPr>
        </p:nvSpPr>
        <p:spPr/>
        <p:txBody>
          <a:bodyPr/>
          <a:lstStyle/>
          <a:p>
            <a:pPr algn="l">
              <a:buFont typeface="Arial" panose="020B0604020202020204" pitchFamily="34" charset="0"/>
              <a:buChar char="•"/>
              <a:defRPr/>
            </a:pPr>
            <a:r>
              <a:rPr lang="en-GB" altLang="en-US" dirty="0">
                <a:solidFill>
                  <a:schemeClr val="tx1"/>
                </a:solidFill>
              </a:rPr>
              <a:t>Limited to investigation the strength of contemplated proceedings</a:t>
            </a:r>
          </a:p>
          <a:p>
            <a:pPr algn="l">
              <a:buFont typeface="Arial" panose="020B0604020202020204" pitchFamily="34" charset="0"/>
              <a:buChar char="•"/>
              <a:defRPr/>
            </a:pPr>
            <a:r>
              <a:rPr lang="en-GB" altLang="en-US" dirty="0">
                <a:solidFill>
                  <a:schemeClr val="tx1"/>
                </a:solidFill>
              </a:rPr>
              <a:t>Generally accepted to include obtaining counsel’s advice where prospects of success are unclear</a:t>
            </a:r>
          </a:p>
          <a:p>
            <a:pPr algn="l">
              <a:buFont typeface="Arial" panose="020B0604020202020204" pitchFamily="34" charset="0"/>
              <a:buChar char="•"/>
              <a:defRPr/>
            </a:pPr>
            <a:r>
              <a:rPr lang="en-GB" altLang="en-US" dirty="0">
                <a:solidFill>
                  <a:schemeClr val="tx1"/>
                </a:solidFill>
              </a:rPr>
              <a:t>Solicitors must apply to LAA for a ‘certificate’ to provide this service to a particular client which will limit the work undertaken and set the maximum costs which can be incurred</a:t>
            </a:r>
          </a:p>
          <a:p>
            <a:pPr algn="l">
              <a:buFont typeface="Arial" panose="020B0604020202020204" pitchFamily="34" charset="0"/>
              <a:buChar char="•"/>
              <a:defRPr/>
            </a:pPr>
            <a:r>
              <a:rPr lang="en-GB" altLang="en-US" dirty="0">
                <a:solidFill>
                  <a:schemeClr val="tx1"/>
                </a:solidFill>
              </a:rPr>
              <a:t>If, once the merits are clear, the case is sufficiently strong, can apply to LAA for Full Representation</a:t>
            </a:r>
          </a:p>
        </p:txBody>
      </p:sp>
    </p:spTree>
    <p:extLst>
      <p:ext uri="{BB962C8B-B14F-4D97-AF65-F5344CB8AC3E}">
        <p14:creationId xmlns:p14="http://schemas.microsoft.com/office/powerpoint/2010/main" val="27056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3FFE3-0841-A861-CAB0-E0212BC3EB70}"/>
              </a:ext>
            </a:extLst>
          </p:cNvPr>
          <p:cNvSpPr>
            <a:spLocks noGrp="1"/>
          </p:cNvSpPr>
          <p:nvPr>
            <p:ph type="title"/>
          </p:nvPr>
        </p:nvSpPr>
        <p:spPr/>
        <p:txBody>
          <a:bodyPr/>
          <a:lstStyle/>
          <a:p>
            <a:r>
              <a:rPr lang="en-GB" dirty="0"/>
              <a:t>Full Representation</a:t>
            </a:r>
          </a:p>
        </p:txBody>
      </p:sp>
      <p:sp>
        <p:nvSpPr>
          <p:cNvPr id="3" name="Content Placeholder 2">
            <a:extLst>
              <a:ext uri="{FF2B5EF4-FFF2-40B4-BE49-F238E27FC236}">
                <a16:creationId xmlns:a16="http://schemas.microsoft.com/office/drawing/2014/main" id="{75AED0E9-804D-F0BA-737C-0B6E64B3011F}"/>
              </a:ext>
            </a:extLst>
          </p:cNvPr>
          <p:cNvSpPr>
            <a:spLocks noGrp="1"/>
          </p:cNvSpPr>
          <p:nvPr>
            <p:ph idx="1"/>
          </p:nvPr>
        </p:nvSpPr>
        <p:spPr/>
        <p:txBody>
          <a:bodyPr/>
          <a:lstStyle/>
          <a:p>
            <a:pPr algn="l" eaLnBrk="1" hangingPunct="1">
              <a:buFont typeface="Arial" panose="020B0604020202020204" pitchFamily="34" charset="0"/>
              <a:buChar char="•"/>
              <a:defRPr/>
            </a:pPr>
            <a:r>
              <a:rPr lang="en-GB" altLang="en-US" dirty="0">
                <a:solidFill>
                  <a:schemeClr val="tx1"/>
                </a:solidFill>
              </a:rPr>
              <a:t>Level of service required to issue (or represent client in extant) JR proceedings</a:t>
            </a:r>
          </a:p>
          <a:p>
            <a:pPr algn="l" eaLnBrk="1" hangingPunct="1">
              <a:buFont typeface="Arial" panose="020B0604020202020204" pitchFamily="34" charset="0"/>
              <a:buChar char="•"/>
              <a:defRPr/>
            </a:pPr>
            <a:r>
              <a:rPr lang="en-GB" altLang="en-US" dirty="0">
                <a:solidFill>
                  <a:schemeClr val="tx1"/>
                </a:solidFill>
              </a:rPr>
              <a:t>Solicitors must apply to the LAA for a ‘certificate’ to represent client </a:t>
            </a:r>
          </a:p>
          <a:p>
            <a:pPr algn="l" eaLnBrk="1" hangingPunct="1">
              <a:buFont typeface="Arial" panose="020B0604020202020204" pitchFamily="34" charset="0"/>
              <a:buChar char="•"/>
              <a:defRPr/>
            </a:pPr>
            <a:r>
              <a:rPr lang="en-GB" altLang="en-US" dirty="0">
                <a:solidFill>
                  <a:schemeClr val="tx1"/>
                </a:solidFill>
              </a:rPr>
              <a:t>Certificates issued by the LAA control the stages of work that can be carried out in a JR and the maximum costs that can be incurred</a:t>
            </a:r>
          </a:p>
          <a:p>
            <a:pPr algn="l" eaLnBrk="1" hangingPunct="1">
              <a:buFont typeface="Arial" panose="020B0604020202020204" pitchFamily="34" charset="0"/>
              <a:buChar char="•"/>
              <a:defRPr/>
            </a:pPr>
            <a:r>
              <a:rPr lang="en-GB" altLang="en-US" dirty="0">
                <a:solidFill>
                  <a:schemeClr val="tx1"/>
                </a:solidFill>
              </a:rPr>
              <a:t>In order to be awarded Legal Representation, need to satisfy the merits criteria set out in the </a:t>
            </a:r>
            <a:r>
              <a:rPr lang="en-GB" altLang="en-US" i="1" dirty="0">
                <a:solidFill>
                  <a:schemeClr val="tx1"/>
                </a:solidFill>
              </a:rPr>
              <a:t>Civil Legal Aid (Merits Criteria) Regulations 2013</a:t>
            </a:r>
          </a:p>
        </p:txBody>
      </p:sp>
    </p:spTree>
    <p:extLst>
      <p:ext uri="{BB962C8B-B14F-4D97-AF65-F5344CB8AC3E}">
        <p14:creationId xmlns:p14="http://schemas.microsoft.com/office/powerpoint/2010/main" val="2079431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4F21678-EF8F-9B49-A0E6-C46C3E41ECC0}"/>
              </a:ext>
            </a:extLst>
          </p:cNvPr>
          <p:cNvSpPr>
            <a:spLocks noGrp="1"/>
          </p:cNvSpPr>
          <p:nvPr>
            <p:ph type="title"/>
          </p:nvPr>
        </p:nvSpPr>
        <p:spPr/>
        <p:txBody>
          <a:bodyPr/>
          <a:lstStyle/>
          <a:p>
            <a:r>
              <a:rPr lang="en-GB" dirty="0"/>
              <a:t>The Two Facets of Funding</a:t>
            </a:r>
          </a:p>
        </p:txBody>
      </p:sp>
      <p:sp>
        <p:nvSpPr>
          <p:cNvPr id="5" name="Content Placeholder 4">
            <a:extLst>
              <a:ext uri="{FF2B5EF4-FFF2-40B4-BE49-F238E27FC236}">
                <a16:creationId xmlns:a16="http://schemas.microsoft.com/office/drawing/2014/main" id="{5EAE795D-0E48-BFFE-8090-D16B9671090B}"/>
              </a:ext>
            </a:extLst>
          </p:cNvPr>
          <p:cNvSpPr>
            <a:spLocks noGrp="1"/>
          </p:cNvSpPr>
          <p:nvPr>
            <p:ph idx="1"/>
          </p:nvPr>
        </p:nvSpPr>
        <p:spPr/>
        <p:txBody>
          <a:bodyPr/>
          <a:lstStyle/>
          <a:p>
            <a:pPr marL="514350" indent="-514350">
              <a:buAutoNum type="arabicPeriod"/>
            </a:pPr>
            <a:r>
              <a:rPr lang="en-GB" dirty="0"/>
              <a:t>Your own legal costs</a:t>
            </a:r>
          </a:p>
          <a:p>
            <a:pPr marL="514350" indent="-514350">
              <a:buAutoNum type="arabicPeriod"/>
            </a:pPr>
            <a:r>
              <a:rPr lang="en-GB" dirty="0"/>
              <a:t>The other side’s legal costs</a:t>
            </a:r>
          </a:p>
          <a:p>
            <a:pPr marL="514350" indent="-514350">
              <a:buAutoNum type="arabicPeriod"/>
            </a:pPr>
            <a:endParaRPr lang="en-GB" dirty="0"/>
          </a:p>
          <a:p>
            <a:pPr marL="0" indent="0">
              <a:buNone/>
            </a:pPr>
            <a:r>
              <a:rPr lang="en-GB" dirty="0"/>
              <a:t>Interlinked because costs generally follow the event, so it is usually double or nothing.</a:t>
            </a:r>
          </a:p>
        </p:txBody>
      </p:sp>
    </p:spTree>
    <p:extLst>
      <p:ext uri="{BB962C8B-B14F-4D97-AF65-F5344CB8AC3E}">
        <p14:creationId xmlns:p14="http://schemas.microsoft.com/office/powerpoint/2010/main" val="28748548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6A3F4-CF38-CA87-C855-918CD3553C71}"/>
              </a:ext>
            </a:extLst>
          </p:cNvPr>
          <p:cNvSpPr>
            <a:spLocks noGrp="1"/>
          </p:cNvSpPr>
          <p:nvPr>
            <p:ph type="title"/>
          </p:nvPr>
        </p:nvSpPr>
        <p:spPr/>
        <p:txBody>
          <a:bodyPr/>
          <a:lstStyle/>
          <a:p>
            <a:r>
              <a:rPr lang="en-GB" dirty="0"/>
              <a:t>Standard &amp; Additional Criteria </a:t>
            </a:r>
            <a:br>
              <a:rPr lang="en-GB" dirty="0"/>
            </a:br>
            <a:r>
              <a:rPr lang="en-GB" dirty="0"/>
              <a:t>(Regs 39,53)</a:t>
            </a:r>
          </a:p>
        </p:txBody>
      </p:sp>
      <p:sp>
        <p:nvSpPr>
          <p:cNvPr id="3" name="Content Placeholder 2">
            <a:extLst>
              <a:ext uri="{FF2B5EF4-FFF2-40B4-BE49-F238E27FC236}">
                <a16:creationId xmlns:a16="http://schemas.microsoft.com/office/drawing/2014/main" id="{F5C8D619-2B2A-FB34-C4B0-0223181996E7}"/>
              </a:ext>
            </a:extLst>
          </p:cNvPr>
          <p:cNvSpPr>
            <a:spLocks noGrp="1"/>
          </p:cNvSpPr>
          <p:nvPr>
            <p:ph idx="1"/>
          </p:nvPr>
        </p:nvSpPr>
        <p:spPr/>
        <p:txBody>
          <a:bodyPr>
            <a:normAutofit/>
          </a:bodyPr>
          <a:lstStyle/>
          <a:p>
            <a:pPr algn="l">
              <a:buFont typeface="Arial" panose="020B0604020202020204" pitchFamily="34" charset="0"/>
              <a:buChar char="•"/>
              <a:defRPr/>
            </a:pPr>
            <a:r>
              <a:rPr lang="en-GB" altLang="en-US" dirty="0">
                <a:solidFill>
                  <a:schemeClr val="tx1"/>
                </a:solidFill>
              </a:rPr>
              <a:t>No other source of funding is available to bring the claim (</a:t>
            </a:r>
            <a:r>
              <a:rPr lang="en-GB" altLang="en-US" dirty="0" err="1">
                <a:solidFill>
                  <a:schemeClr val="tx1"/>
                </a:solidFill>
              </a:rPr>
              <a:t>eg</a:t>
            </a:r>
            <a:r>
              <a:rPr lang="en-GB" altLang="en-US" dirty="0">
                <a:solidFill>
                  <a:schemeClr val="tx1"/>
                </a:solidFill>
              </a:rPr>
              <a:t>: union, charity, financial backer etc), including other individuals who would benefit from the outcome of the proceedings (39)</a:t>
            </a:r>
          </a:p>
          <a:p>
            <a:pPr algn="l">
              <a:buFont typeface="Arial" panose="020B0604020202020204" pitchFamily="34" charset="0"/>
              <a:buChar char="•"/>
              <a:defRPr/>
            </a:pPr>
            <a:r>
              <a:rPr lang="en-GB" altLang="en-US" dirty="0">
                <a:solidFill>
                  <a:schemeClr val="tx1"/>
                </a:solidFill>
              </a:rPr>
              <a:t>Case is unsuitable for a CFA (</a:t>
            </a:r>
            <a:r>
              <a:rPr lang="en-GB" altLang="en-US" dirty="0" err="1">
                <a:solidFill>
                  <a:schemeClr val="tx1"/>
                </a:solidFill>
              </a:rPr>
              <a:t>nb</a:t>
            </a:r>
            <a:r>
              <a:rPr lang="en-GB" altLang="en-US" dirty="0">
                <a:solidFill>
                  <a:schemeClr val="tx1"/>
                </a:solidFill>
              </a:rPr>
              <a:t>: difficulties with insurance for JRs) (39)</a:t>
            </a:r>
          </a:p>
          <a:p>
            <a:pPr algn="l">
              <a:buFont typeface="Arial" panose="020B0604020202020204" pitchFamily="34" charset="0"/>
              <a:buChar char="•"/>
              <a:defRPr/>
            </a:pPr>
            <a:r>
              <a:rPr lang="en-GB" altLang="en-US" dirty="0">
                <a:solidFill>
                  <a:schemeClr val="tx1"/>
                </a:solidFill>
              </a:rPr>
              <a:t>All ‘effective’ alternative remedies have been exhausted (39 &amp; 63)</a:t>
            </a:r>
          </a:p>
          <a:p>
            <a:pPr algn="l">
              <a:buFont typeface="Arial" panose="020B0604020202020204" pitchFamily="34" charset="0"/>
              <a:buChar char="•"/>
              <a:defRPr/>
            </a:pPr>
            <a:r>
              <a:rPr lang="en-GB" altLang="en-US" dirty="0">
                <a:solidFill>
                  <a:schemeClr val="tx1"/>
                </a:solidFill>
              </a:rPr>
              <a:t>There is a need for legal representation in the circumstances of the case (39)</a:t>
            </a:r>
          </a:p>
          <a:p>
            <a:pPr algn="l">
              <a:buFont typeface="Arial" panose="020B0604020202020204" pitchFamily="34" charset="0"/>
              <a:buChar char="•"/>
              <a:defRPr/>
            </a:pPr>
            <a:r>
              <a:rPr lang="en-GB" altLang="en-US" dirty="0">
                <a:solidFill>
                  <a:schemeClr val="tx1"/>
                </a:solidFill>
              </a:rPr>
              <a:t>The act, omission or matter complained of is susceptible to JR (53)</a:t>
            </a:r>
          </a:p>
        </p:txBody>
      </p:sp>
    </p:spTree>
    <p:extLst>
      <p:ext uri="{BB962C8B-B14F-4D97-AF65-F5344CB8AC3E}">
        <p14:creationId xmlns:p14="http://schemas.microsoft.com/office/powerpoint/2010/main" val="16510235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BE6C6-89A2-16A7-AAC0-A3AEBB9AE272}"/>
              </a:ext>
            </a:extLst>
          </p:cNvPr>
          <p:cNvSpPr>
            <a:spLocks noGrp="1"/>
          </p:cNvSpPr>
          <p:nvPr>
            <p:ph type="title"/>
          </p:nvPr>
        </p:nvSpPr>
        <p:spPr/>
        <p:txBody>
          <a:bodyPr/>
          <a:lstStyle/>
          <a:p>
            <a:r>
              <a:rPr lang="en-GB" dirty="0"/>
              <a:t>Public Law Specific Criteria</a:t>
            </a:r>
          </a:p>
        </p:txBody>
      </p:sp>
      <p:sp>
        <p:nvSpPr>
          <p:cNvPr id="3" name="Content Placeholder 2">
            <a:extLst>
              <a:ext uri="{FF2B5EF4-FFF2-40B4-BE49-F238E27FC236}">
                <a16:creationId xmlns:a16="http://schemas.microsoft.com/office/drawing/2014/main" id="{C6634231-F6DB-EA90-7525-4E651F53154E}"/>
              </a:ext>
            </a:extLst>
          </p:cNvPr>
          <p:cNvSpPr>
            <a:spLocks noGrp="1"/>
          </p:cNvSpPr>
          <p:nvPr>
            <p:ph idx="1"/>
          </p:nvPr>
        </p:nvSpPr>
        <p:spPr/>
        <p:txBody>
          <a:bodyPr/>
          <a:lstStyle/>
          <a:p>
            <a:pPr algn="l">
              <a:buFont typeface="Arial" charset="0"/>
              <a:buChar char="•"/>
              <a:defRPr/>
            </a:pPr>
            <a:r>
              <a:rPr lang="en-GB" altLang="en-US" dirty="0">
                <a:solidFill>
                  <a:schemeClr val="tx1"/>
                </a:solidFill>
              </a:rPr>
              <a:t>A letter before claim has been sent to the Public Authority (except where impracticable) and a reasonable time given for response (56(2)(a))</a:t>
            </a:r>
          </a:p>
          <a:p>
            <a:pPr algn="l">
              <a:buFont typeface="Arial" charset="0"/>
              <a:buChar char="•"/>
              <a:defRPr/>
            </a:pPr>
            <a:r>
              <a:rPr lang="en-GB" altLang="en-US" dirty="0">
                <a:solidFill>
                  <a:schemeClr val="tx1"/>
                </a:solidFill>
              </a:rPr>
              <a:t>The proportionality test is met (56(2)): </a:t>
            </a:r>
          </a:p>
          <a:p>
            <a:pPr marL="457200" lvl="1" indent="0">
              <a:buNone/>
              <a:defRPr/>
            </a:pPr>
            <a:r>
              <a:rPr lang="en-GB" altLang="en-US" i="1" dirty="0">
                <a:solidFill>
                  <a:schemeClr val="tx1"/>
                </a:solidFill>
              </a:rPr>
              <a:t>“the likely benefits of the proceedings to the individual and others justify the likely costs, having regard to the prospects of success and all the other circumstances of the case” (Reg. 8)</a:t>
            </a:r>
          </a:p>
          <a:p>
            <a:pPr marL="342900" indent="-342900" algn="l" eaLnBrk="1" hangingPunct="1">
              <a:buFont typeface="Arial" panose="020B0604020202020204" pitchFamily="34" charset="0"/>
              <a:buChar char="•"/>
              <a:defRPr/>
            </a:pPr>
            <a:r>
              <a:rPr lang="en-US" altLang="en-US" dirty="0">
                <a:solidFill>
                  <a:schemeClr val="tx1"/>
                </a:solidFill>
              </a:rPr>
              <a:t>The prospects of success criterion is met (56(3))</a:t>
            </a:r>
          </a:p>
        </p:txBody>
      </p:sp>
    </p:spTree>
    <p:extLst>
      <p:ext uri="{BB962C8B-B14F-4D97-AF65-F5344CB8AC3E}">
        <p14:creationId xmlns:p14="http://schemas.microsoft.com/office/powerpoint/2010/main" val="17821597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74A86-3B37-9586-7B71-884E672FAE88}"/>
              </a:ext>
            </a:extLst>
          </p:cNvPr>
          <p:cNvSpPr>
            <a:spLocks noGrp="1"/>
          </p:cNvSpPr>
          <p:nvPr>
            <p:ph type="title"/>
          </p:nvPr>
        </p:nvSpPr>
        <p:spPr/>
        <p:txBody>
          <a:bodyPr/>
          <a:lstStyle/>
          <a:p>
            <a:r>
              <a:rPr lang="en-GB" dirty="0"/>
              <a:t>Prospects of success criterion</a:t>
            </a:r>
          </a:p>
        </p:txBody>
      </p:sp>
      <p:sp>
        <p:nvSpPr>
          <p:cNvPr id="3" name="Content Placeholder 2">
            <a:extLst>
              <a:ext uri="{FF2B5EF4-FFF2-40B4-BE49-F238E27FC236}">
                <a16:creationId xmlns:a16="http://schemas.microsoft.com/office/drawing/2014/main" id="{515944CF-FEAD-D165-28FE-48A29D391907}"/>
              </a:ext>
            </a:extLst>
          </p:cNvPr>
          <p:cNvSpPr>
            <a:spLocks noGrp="1"/>
          </p:cNvSpPr>
          <p:nvPr>
            <p:ph idx="1"/>
          </p:nvPr>
        </p:nvSpPr>
        <p:spPr/>
        <p:txBody>
          <a:bodyPr/>
          <a:lstStyle/>
          <a:p>
            <a:pPr>
              <a:defRPr/>
            </a:pPr>
            <a:r>
              <a:rPr lang="en-GB" altLang="en-US" dirty="0"/>
              <a:t>The prospects of success are moderate or better (above 50%)</a:t>
            </a:r>
          </a:p>
          <a:p>
            <a:pPr>
              <a:defRPr/>
            </a:pPr>
            <a:r>
              <a:rPr lang="en-GB" altLang="en-US" dirty="0"/>
              <a:t>The prospects of success are marginal (45-49%) or borderline (meaning not possible to say whether better than 50% or not, but not poor) and:</a:t>
            </a:r>
            <a:endParaRPr lang="en-GB" altLang="en-US" sz="3600" dirty="0"/>
          </a:p>
          <a:p>
            <a:pPr lvl="1">
              <a:defRPr/>
            </a:pPr>
            <a:r>
              <a:rPr lang="en-GB" altLang="en-US" sz="2800" dirty="0"/>
              <a:t>the case is of significant wider public interest; </a:t>
            </a:r>
          </a:p>
          <a:p>
            <a:pPr lvl="1">
              <a:defRPr/>
            </a:pPr>
            <a:r>
              <a:rPr lang="en-GB" altLang="en-US" sz="2800" dirty="0"/>
              <a:t>the case is one with overwhelming importance to the individual; </a:t>
            </a:r>
          </a:p>
          <a:p>
            <a:pPr lvl="1">
              <a:defRPr/>
            </a:pPr>
            <a:r>
              <a:rPr lang="en-GB" altLang="en-US" sz="2800" dirty="0"/>
              <a:t>the substance of the case relates to a breach of Convention right. </a:t>
            </a:r>
          </a:p>
        </p:txBody>
      </p:sp>
    </p:spTree>
    <p:extLst>
      <p:ext uri="{BB962C8B-B14F-4D97-AF65-F5344CB8AC3E}">
        <p14:creationId xmlns:p14="http://schemas.microsoft.com/office/powerpoint/2010/main" val="20406858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C8C08-B354-07A1-6982-FE2966071A91}"/>
              </a:ext>
            </a:extLst>
          </p:cNvPr>
          <p:cNvSpPr>
            <a:spLocks noGrp="1"/>
          </p:cNvSpPr>
          <p:nvPr>
            <p:ph type="title"/>
          </p:nvPr>
        </p:nvSpPr>
        <p:spPr/>
        <p:txBody>
          <a:bodyPr/>
          <a:lstStyle/>
          <a:p>
            <a:r>
              <a:rPr lang="en-GB" dirty="0"/>
              <a:t>Refusal of Legal Representation</a:t>
            </a:r>
          </a:p>
        </p:txBody>
      </p:sp>
      <p:sp>
        <p:nvSpPr>
          <p:cNvPr id="3" name="Content Placeholder 2">
            <a:extLst>
              <a:ext uri="{FF2B5EF4-FFF2-40B4-BE49-F238E27FC236}">
                <a16:creationId xmlns:a16="http://schemas.microsoft.com/office/drawing/2014/main" id="{1EA419BB-FC56-AD13-51A7-AD5E878D360E}"/>
              </a:ext>
            </a:extLst>
          </p:cNvPr>
          <p:cNvSpPr>
            <a:spLocks noGrp="1"/>
          </p:cNvSpPr>
          <p:nvPr>
            <p:ph idx="1"/>
          </p:nvPr>
        </p:nvSpPr>
        <p:spPr/>
        <p:txBody>
          <a:bodyPr>
            <a:normAutofit/>
          </a:bodyPr>
          <a:lstStyle/>
          <a:p>
            <a:pPr algn="l" eaLnBrk="1" hangingPunct="1">
              <a:buFont typeface="Arial" panose="020B0604020202020204" pitchFamily="34" charset="0"/>
              <a:buChar char="•"/>
              <a:defRPr/>
            </a:pPr>
            <a:r>
              <a:rPr lang="en-GB" altLang="en-US" sz="2400" dirty="0">
                <a:solidFill>
                  <a:schemeClr val="tx1"/>
                </a:solidFill>
              </a:rPr>
              <a:t>Application for certificate may be refused at outset or the certificate withdrawn by the LAA if they consider that Criteria are no longer met</a:t>
            </a:r>
          </a:p>
          <a:p>
            <a:pPr algn="l" eaLnBrk="1" hangingPunct="1">
              <a:buFont typeface="Arial" panose="020B0604020202020204" pitchFamily="34" charset="0"/>
              <a:buChar char="•"/>
              <a:defRPr/>
            </a:pPr>
            <a:r>
              <a:rPr lang="en-GB" altLang="en-US" sz="2400" dirty="0">
                <a:solidFill>
                  <a:schemeClr val="tx1"/>
                </a:solidFill>
              </a:rPr>
              <a:t>A review may be requested of the decision within 14 days</a:t>
            </a:r>
          </a:p>
          <a:p>
            <a:pPr algn="l" eaLnBrk="1" hangingPunct="1">
              <a:buFont typeface="Arial" panose="020B0604020202020204" pitchFamily="34" charset="0"/>
              <a:buChar char="•"/>
              <a:defRPr/>
            </a:pPr>
            <a:r>
              <a:rPr lang="en-GB" altLang="en-US" sz="2400" dirty="0">
                <a:solidFill>
                  <a:schemeClr val="tx1"/>
                </a:solidFill>
              </a:rPr>
              <a:t>If the decision is upheld, an appeal may be made to an independent Adjudicator </a:t>
            </a:r>
          </a:p>
          <a:p>
            <a:pPr algn="l" eaLnBrk="1" hangingPunct="1">
              <a:buFont typeface="Arial" panose="020B0604020202020204" pitchFamily="34" charset="0"/>
              <a:buChar char="•"/>
              <a:defRPr/>
            </a:pPr>
            <a:r>
              <a:rPr lang="en-GB" altLang="en-US" sz="2400" dirty="0">
                <a:solidFill>
                  <a:schemeClr val="tx1"/>
                </a:solidFill>
              </a:rPr>
              <a:t>Appeal usually dealt with on the papers</a:t>
            </a:r>
          </a:p>
          <a:p>
            <a:pPr algn="l" eaLnBrk="1" hangingPunct="1">
              <a:buFont typeface="Arial" panose="020B0604020202020204" pitchFamily="34" charset="0"/>
              <a:buChar char="•"/>
              <a:defRPr/>
            </a:pPr>
            <a:r>
              <a:rPr lang="en-GB" altLang="en-US" sz="2400" dirty="0">
                <a:solidFill>
                  <a:schemeClr val="tx1"/>
                </a:solidFill>
              </a:rPr>
              <a:t>Adjudicators decision is not always binding on the LAA but would be very unusual for it not to be followed</a:t>
            </a:r>
          </a:p>
        </p:txBody>
      </p:sp>
    </p:spTree>
    <p:extLst>
      <p:ext uri="{BB962C8B-B14F-4D97-AF65-F5344CB8AC3E}">
        <p14:creationId xmlns:p14="http://schemas.microsoft.com/office/powerpoint/2010/main" val="38628654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24A3D-6CEA-AF30-18A8-B50AFC1AE8AD}"/>
              </a:ext>
            </a:extLst>
          </p:cNvPr>
          <p:cNvSpPr>
            <a:spLocks noGrp="1"/>
          </p:cNvSpPr>
          <p:nvPr>
            <p:ph type="title"/>
          </p:nvPr>
        </p:nvSpPr>
        <p:spPr/>
        <p:txBody>
          <a:bodyPr/>
          <a:lstStyle/>
          <a:p>
            <a:r>
              <a:rPr lang="en-GB" dirty="0"/>
              <a:t>Payment on Permission</a:t>
            </a:r>
          </a:p>
        </p:txBody>
      </p:sp>
      <p:sp>
        <p:nvSpPr>
          <p:cNvPr id="3" name="Content Placeholder 2">
            <a:extLst>
              <a:ext uri="{FF2B5EF4-FFF2-40B4-BE49-F238E27FC236}">
                <a16:creationId xmlns:a16="http://schemas.microsoft.com/office/drawing/2014/main" id="{A94B4F18-8138-3EAE-48CC-AB8B734D8F73}"/>
              </a:ext>
            </a:extLst>
          </p:cNvPr>
          <p:cNvSpPr>
            <a:spLocks noGrp="1"/>
          </p:cNvSpPr>
          <p:nvPr>
            <p:ph idx="1"/>
          </p:nvPr>
        </p:nvSpPr>
        <p:spPr/>
        <p:txBody>
          <a:bodyPr/>
          <a:lstStyle/>
          <a:p>
            <a:pPr>
              <a:defRPr/>
            </a:pPr>
            <a:r>
              <a:rPr lang="en-GB" altLang="en-US" dirty="0"/>
              <a:t>Civil Legal Aid (Remuneration)(Amendment) Regulations 2015 </a:t>
            </a:r>
          </a:p>
          <a:p>
            <a:pPr>
              <a:defRPr/>
            </a:pPr>
            <a:r>
              <a:rPr lang="en-GB" altLang="en-US" dirty="0"/>
              <a:t>Legal aid applications made on or after 27 March 2015</a:t>
            </a:r>
          </a:p>
          <a:p>
            <a:pPr>
              <a:defRPr/>
            </a:pPr>
            <a:r>
              <a:rPr lang="en-GB" altLang="en-US" dirty="0"/>
              <a:t>No payment under legal aid if permission is refused unless</a:t>
            </a:r>
          </a:p>
          <a:p>
            <a:pPr lvl="1">
              <a:defRPr/>
            </a:pPr>
            <a:r>
              <a:rPr lang="en-GB" altLang="en-US" dirty="0"/>
              <a:t>Court orders an oral hearing or rolled up hearing</a:t>
            </a:r>
          </a:p>
          <a:p>
            <a:pPr lvl="1">
              <a:defRPr/>
            </a:pPr>
            <a:r>
              <a:rPr lang="en-GB" altLang="en-US" dirty="0"/>
              <a:t>Defendant withdraws the decision under challenge</a:t>
            </a:r>
          </a:p>
          <a:p>
            <a:pPr lvl="1">
              <a:defRPr/>
            </a:pPr>
            <a:r>
              <a:rPr lang="en-GB" altLang="en-US" dirty="0"/>
              <a:t>Permission is neither granted or refused and LC considers it is reasonable to make payment</a:t>
            </a:r>
            <a:endParaRPr lang="en-GB" altLang="en-US" sz="3200" dirty="0"/>
          </a:p>
        </p:txBody>
      </p:sp>
    </p:spTree>
    <p:extLst>
      <p:ext uri="{BB962C8B-B14F-4D97-AF65-F5344CB8AC3E}">
        <p14:creationId xmlns:p14="http://schemas.microsoft.com/office/powerpoint/2010/main" val="6707973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3E074-E60F-D94E-C9B3-A8569812065E}"/>
              </a:ext>
            </a:extLst>
          </p:cNvPr>
          <p:cNvSpPr>
            <a:spLocks noGrp="1"/>
          </p:cNvSpPr>
          <p:nvPr>
            <p:ph type="title"/>
          </p:nvPr>
        </p:nvSpPr>
        <p:spPr/>
        <p:txBody>
          <a:bodyPr/>
          <a:lstStyle/>
          <a:p>
            <a:r>
              <a:rPr lang="en-GB" dirty="0"/>
              <a:t>Crowdfunding</a:t>
            </a:r>
          </a:p>
        </p:txBody>
      </p:sp>
      <p:sp>
        <p:nvSpPr>
          <p:cNvPr id="3" name="Content Placeholder 2">
            <a:extLst>
              <a:ext uri="{FF2B5EF4-FFF2-40B4-BE49-F238E27FC236}">
                <a16:creationId xmlns:a16="http://schemas.microsoft.com/office/drawing/2014/main" id="{0591F817-94C3-F560-F87A-FC612D102048}"/>
              </a:ext>
            </a:extLst>
          </p:cNvPr>
          <p:cNvSpPr>
            <a:spLocks noGrp="1"/>
          </p:cNvSpPr>
          <p:nvPr>
            <p:ph idx="1"/>
          </p:nvPr>
        </p:nvSpPr>
        <p:spPr/>
        <p:txBody>
          <a:bodyPr>
            <a:normAutofit/>
          </a:bodyPr>
          <a:lstStyle/>
          <a:p>
            <a:pPr>
              <a:buFont typeface="Arial" charset="0"/>
              <a:buChar char="•"/>
              <a:defRPr/>
            </a:pPr>
            <a:r>
              <a:rPr lang="en-GB" altLang="en-US" sz="2400" dirty="0"/>
              <a:t>Works for cases that have a (potentially) wide or extensive interest group, or indeed interest group that can fund (e.g. Junior Doctors, remainers)</a:t>
            </a:r>
          </a:p>
          <a:p>
            <a:pPr>
              <a:buFont typeface="Arial" charset="0"/>
              <a:buChar char="•"/>
              <a:defRPr/>
            </a:pPr>
            <a:r>
              <a:rPr lang="en-GB" altLang="en-US" sz="2400" dirty="0"/>
              <a:t>Helps build profile for cases, good for wider campaigning</a:t>
            </a:r>
          </a:p>
          <a:p>
            <a:pPr marL="0" indent="0">
              <a:buNone/>
              <a:defRPr/>
            </a:pPr>
            <a:r>
              <a:rPr lang="en-GB" altLang="en-US" sz="2400" b="1" dirty="0"/>
              <a:t>Issues</a:t>
            </a:r>
          </a:p>
          <a:p>
            <a:pPr>
              <a:buFont typeface="Arial" charset="0"/>
              <a:buChar char="•"/>
              <a:defRPr/>
            </a:pPr>
            <a:r>
              <a:rPr lang="en-GB" altLang="en-US" sz="2400" dirty="0"/>
              <a:t>Adds burden to litigants work </a:t>
            </a:r>
          </a:p>
          <a:p>
            <a:pPr>
              <a:buFont typeface="Arial" charset="0"/>
              <a:buChar char="•"/>
              <a:defRPr/>
            </a:pPr>
            <a:r>
              <a:rPr lang="en-GB" altLang="en-US" sz="2400" dirty="0"/>
              <a:t>In tension with some aspects of public funding (legal aid for JR)</a:t>
            </a:r>
          </a:p>
          <a:p>
            <a:pPr marL="0" indent="0">
              <a:buNone/>
              <a:defRPr/>
            </a:pPr>
            <a:endParaRPr lang="en-GB" altLang="en-US" sz="2400" dirty="0"/>
          </a:p>
          <a:p>
            <a:pPr marL="0" indent="0">
              <a:buNone/>
              <a:defRPr/>
            </a:pPr>
            <a:r>
              <a:rPr lang="en-GB" altLang="en-US" sz="2400" dirty="0"/>
              <a:t>Suggest you explore for yourself at Crowd Justice website: </a:t>
            </a:r>
            <a:r>
              <a:rPr lang="en-GB" altLang="en-US" sz="2400" dirty="0">
                <a:hlinkClick r:id="rId2"/>
              </a:rPr>
              <a:t>https://www.crowdjustice.com/</a:t>
            </a:r>
            <a:endParaRPr lang="en-GB" sz="2400" dirty="0"/>
          </a:p>
        </p:txBody>
      </p:sp>
    </p:spTree>
    <p:extLst>
      <p:ext uri="{BB962C8B-B14F-4D97-AF65-F5344CB8AC3E}">
        <p14:creationId xmlns:p14="http://schemas.microsoft.com/office/powerpoint/2010/main" val="4002471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E92D3-0F43-AAC7-B45D-686371F95019}"/>
              </a:ext>
            </a:extLst>
          </p:cNvPr>
          <p:cNvSpPr>
            <a:spLocks noGrp="1"/>
          </p:cNvSpPr>
          <p:nvPr>
            <p:ph type="title"/>
          </p:nvPr>
        </p:nvSpPr>
        <p:spPr/>
        <p:txBody>
          <a:bodyPr>
            <a:normAutofit/>
          </a:bodyPr>
          <a:lstStyle/>
          <a:p>
            <a:r>
              <a:rPr lang="en-GB" dirty="0"/>
              <a:t>JR claim – </a:t>
            </a:r>
            <a:br>
              <a:rPr lang="en-GB" dirty="0"/>
            </a:br>
            <a:r>
              <a:rPr lang="en-GB" dirty="0"/>
              <a:t>main ways of covering own legal costs</a:t>
            </a:r>
          </a:p>
        </p:txBody>
      </p:sp>
      <p:sp>
        <p:nvSpPr>
          <p:cNvPr id="3" name="Content Placeholder 2">
            <a:extLst>
              <a:ext uri="{FF2B5EF4-FFF2-40B4-BE49-F238E27FC236}">
                <a16:creationId xmlns:a16="http://schemas.microsoft.com/office/drawing/2014/main" id="{0CB3AF1A-7A7C-CFFD-D726-898E40FE62E1}"/>
              </a:ext>
            </a:extLst>
          </p:cNvPr>
          <p:cNvSpPr>
            <a:spLocks noGrp="1"/>
          </p:cNvSpPr>
          <p:nvPr>
            <p:ph idx="1"/>
          </p:nvPr>
        </p:nvSpPr>
        <p:spPr/>
        <p:txBody>
          <a:bodyPr/>
          <a:lstStyle/>
          <a:p>
            <a:pPr marL="514350" indent="-514350">
              <a:buAutoNum type="arabicPeriod"/>
            </a:pPr>
            <a:r>
              <a:rPr lang="en-GB" dirty="0"/>
              <a:t>Private funding </a:t>
            </a:r>
          </a:p>
          <a:p>
            <a:pPr marL="514350" indent="-514350">
              <a:buAutoNum type="arabicPeriod"/>
            </a:pPr>
            <a:r>
              <a:rPr lang="en-GB" dirty="0"/>
              <a:t>Legal Aide</a:t>
            </a:r>
          </a:p>
          <a:p>
            <a:pPr marL="514350" indent="-514350">
              <a:buAutoNum type="arabicPeriod"/>
            </a:pPr>
            <a:r>
              <a:rPr lang="en-GB" dirty="0"/>
              <a:t>CFA</a:t>
            </a:r>
          </a:p>
        </p:txBody>
      </p:sp>
    </p:spTree>
    <p:extLst>
      <p:ext uri="{BB962C8B-B14F-4D97-AF65-F5344CB8AC3E}">
        <p14:creationId xmlns:p14="http://schemas.microsoft.com/office/powerpoint/2010/main" val="1900431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9E6A3-697C-C9B4-090B-0DD2C220B617}"/>
              </a:ext>
            </a:extLst>
          </p:cNvPr>
          <p:cNvSpPr>
            <a:spLocks noGrp="1"/>
          </p:cNvSpPr>
          <p:nvPr>
            <p:ph type="title"/>
          </p:nvPr>
        </p:nvSpPr>
        <p:spPr/>
        <p:txBody>
          <a:bodyPr>
            <a:normAutofit/>
          </a:bodyPr>
          <a:lstStyle/>
          <a:p>
            <a:r>
              <a:rPr lang="en-GB" dirty="0"/>
              <a:t>JR claim – main ways of </a:t>
            </a:r>
            <a:br>
              <a:rPr lang="en-GB" dirty="0"/>
            </a:br>
            <a:r>
              <a:rPr lang="en-GB" dirty="0"/>
              <a:t>covering other party’s legal costs</a:t>
            </a:r>
          </a:p>
        </p:txBody>
      </p:sp>
      <p:sp>
        <p:nvSpPr>
          <p:cNvPr id="3" name="Content Placeholder 2">
            <a:extLst>
              <a:ext uri="{FF2B5EF4-FFF2-40B4-BE49-F238E27FC236}">
                <a16:creationId xmlns:a16="http://schemas.microsoft.com/office/drawing/2014/main" id="{43DB6561-E333-BD80-CF5F-E4E5B337AEF0}"/>
              </a:ext>
            </a:extLst>
          </p:cNvPr>
          <p:cNvSpPr>
            <a:spLocks noGrp="1"/>
          </p:cNvSpPr>
          <p:nvPr>
            <p:ph idx="1"/>
          </p:nvPr>
        </p:nvSpPr>
        <p:spPr/>
        <p:txBody>
          <a:bodyPr/>
          <a:lstStyle/>
          <a:p>
            <a:pPr marL="514350" indent="-514350">
              <a:buAutoNum type="arabicPeriod"/>
            </a:pPr>
            <a:r>
              <a:rPr lang="en-GB" dirty="0"/>
              <a:t>Paying from your own resources</a:t>
            </a:r>
          </a:p>
          <a:p>
            <a:pPr marL="514350" indent="-514350">
              <a:buAutoNum type="arabicPeriod"/>
            </a:pPr>
            <a:r>
              <a:rPr lang="en-GB" dirty="0"/>
              <a:t>Legal Aid costs protection</a:t>
            </a:r>
          </a:p>
          <a:p>
            <a:pPr marL="514350" indent="-514350">
              <a:buAutoNum type="arabicPeriod"/>
            </a:pPr>
            <a:r>
              <a:rPr lang="en-GB" dirty="0"/>
              <a:t>Obtaining insurance</a:t>
            </a:r>
          </a:p>
          <a:p>
            <a:pPr marL="514350" indent="-514350">
              <a:buAutoNum type="arabicPeriod"/>
            </a:pPr>
            <a:r>
              <a:rPr lang="en-GB" dirty="0"/>
              <a:t>Costs Capping Orders (CCOs) in judicial review cases</a:t>
            </a:r>
          </a:p>
        </p:txBody>
      </p:sp>
    </p:spTree>
    <p:extLst>
      <p:ext uri="{BB962C8B-B14F-4D97-AF65-F5344CB8AC3E}">
        <p14:creationId xmlns:p14="http://schemas.microsoft.com/office/powerpoint/2010/main" val="3683670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EDC87-7D40-E3FE-6590-209F025849AB}"/>
              </a:ext>
            </a:extLst>
          </p:cNvPr>
          <p:cNvSpPr>
            <a:spLocks noGrp="1"/>
          </p:cNvSpPr>
          <p:nvPr>
            <p:ph type="title"/>
          </p:nvPr>
        </p:nvSpPr>
        <p:spPr/>
        <p:txBody>
          <a:bodyPr/>
          <a:lstStyle/>
          <a:p>
            <a:r>
              <a:rPr lang="en-GB" dirty="0"/>
              <a:t>Paying Privately – </a:t>
            </a:r>
            <a:br>
              <a:rPr lang="en-GB" dirty="0"/>
            </a:br>
            <a:r>
              <a:rPr lang="en-GB" dirty="0"/>
              <a:t>traditional hourly rate payment</a:t>
            </a:r>
          </a:p>
        </p:txBody>
      </p:sp>
      <p:sp>
        <p:nvSpPr>
          <p:cNvPr id="3" name="Content Placeholder 2">
            <a:extLst>
              <a:ext uri="{FF2B5EF4-FFF2-40B4-BE49-F238E27FC236}">
                <a16:creationId xmlns:a16="http://schemas.microsoft.com/office/drawing/2014/main" id="{CE46136F-70EA-424C-3C5D-86788D15BDF3}"/>
              </a:ext>
            </a:extLst>
          </p:cNvPr>
          <p:cNvSpPr>
            <a:spLocks noGrp="1"/>
          </p:cNvSpPr>
          <p:nvPr>
            <p:ph idx="1"/>
          </p:nvPr>
        </p:nvSpPr>
        <p:spPr/>
        <p:txBody>
          <a:bodyPr/>
          <a:lstStyle/>
          <a:p>
            <a:pPr marL="342900" indent="-342900" algn="l">
              <a:buFont typeface="Arial" panose="020B0604020202020204" pitchFamily="34" charset="0"/>
              <a:buChar char="•"/>
              <a:defRPr/>
            </a:pPr>
            <a:r>
              <a:rPr lang="en-GB" altLang="en-US" sz="2800" dirty="0">
                <a:solidFill>
                  <a:schemeClr val="tx1"/>
                </a:solidFill>
              </a:rPr>
              <a:t>Hourly rates set by solicitor firms (and barristers) dependent upon location of firm and experience of fee earner</a:t>
            </a:r>
          </a:p>
          <a:p>
            <a:pPr marL="342900" indent="-342900" algn="l">
              <a:buFont typeface="Arial" panose="020B0604020202020204" pitchFamily="34" charset="0"/>
              <a:buChar char="•"/>
              <a:defRPr/>
            </a:pPr>
            <a:r>
              <a:rPr lang="en-GB" altLang="en-US" sz="2800" dirty="0">
                <a:solidFill>
                  <a:schemeClr val="tx1"/>
                </a:solidFill>
              </a:rPr>
              <a:t>Disbursements (expenses) paid in addition (Court fees, travel expenses, expert fees etc.)</a:t>
            </a:r>
          </a:p>
          <a:p>
            <a:pPr marL="342900" indent="-342900" algn="l">
              <a:buFont typeface="Arial" panose="020B0604020202020204" pitchFamily="34" charset="0"/>
              <a:buChar char="•"/>
              <a:defRPr/>
            </a:pPr>
            <a:r>
              <a:rPr lang="en-GB" altLang="en-US" sz="2800" dirty="0">
                <a:solidFill>
                  <a:schemeClr val="tx1"/>
                </a:solidFill>
              </a:rPr>
              <a:t>Expensive – typically anything from £20-50,000 for a judicial review going all the way to final hearing dependent upon case and lawyers instructed</a:t>
            </a:r>
          </a:p>
          <a:p>
            <a:pPr marL="342900" indent="-342900" algn="l">
              <a:buFont typeface="Arial" panose="020B0604020202020204" pitchFamily="34" charset="0"/>
              <a:buChar char="•"/>
              <a:defRPr/>
            </a:pPr>
            <a:r>
              <a:rPr lang="en-GB" altLang="en-US" sz="2800" dirty="0">
                <a:solidFill>
                  <a:schemeClr val="tx1"/>
                </a:solidFill>
              </a:rPr>
              <a:t>Possible to ask to have costs independently assessed - Part III of the Solicitors Act 1974</a:t>
            </a:r>
          </a:p>
        </p:txBody>
      </p:sp>
    </p:spTree>
    <p:extLst>
      <p:ext uri="{BB962C8B-B14F-4D97-AF65-F5344CB8AC3E}">
        <p14:creationId xmlns:p14="http://schemas.microsoft.com/office/powerpoint/2010/main" val="2551302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CA274-13BD-40CB-C324-DF32E16502D6}"/>
              </a:ext>
            </a:extLst>
          </p:cNvPr>
          <p:cNvSpPr>
            <a:spLocks noGrp="1"/>
          </p:cNvSpPr>
          <p:nvPr>
            <p:ph type="title"/>
          </p:nvPr>
        </p:nvSpPr>
        <p:spPr/>
        <p:txBody>
          <a:bodyPr/>
          <a:lstStyle/>
          <a:p>
            <a:r>
              <a:rPr lang="en-GB" dirty="0"/>
              <a:t>Paying Privately – </a:t>
            </a:r>
            <a:br>
              <a:rPr lang="en-GB" dirty="0"/>
            </a:br>
            <a:r>
              <a:rPr lang="en-GB" dirty="0"/>
              <a:t>fixed fees</a:t>
            </a:r>
          </a:p>
        </p:txBody>
      </p:sp>
      <p:sp>
        <p:nvSpPr>
          <p:cNvPr id="3" name="Content Placeholder 2">
            <a:extLst>
              <a:ext uri="{FF2B5EF4-FFF2-40B4-BE49-F238E27FC236}">
                <a16:creationId xmlns:a16="http://schemas.microsoft.com/office/drawing/2014/main" id="{7B52E7F2-3F0A-A161-CF95-AE71AECD8A49}"/>
              </a:ext>
            </a:extLst>
          </p:cNvPr>
          <p:cNvSpPr>
            <a:spLocks noGrp="1"/>
          </p:cNvSpPr>
          <p:nvPr>
            <p:ph idx="1"/>
          </p:nvPr>
        </p:nvSpPr>
        <p:spPr/>
        <p:txBody>
          <a:bodyPr/>
          <a:lstStyle/>
          <a:p>
            <a:pPr marL="271463" indent="-271463" algn="l">
              <a:buFont typeface="Arial" panose="020B0604020202020204" pitchFamily="34" charset="0"/>
              <a:buChar char="•"/>
            </a:pPr>
            <a:r>
              <a:rPr lang="en-GB" altLang="en-US" sz="2800" dirty="0">
                <a:solidFill>
                  <a:schemeClr val="tx1"/>
                </a:solidFill>
              </a:rPr>
              <a:t>Becoming more common for lawyers to agree to act on a fixed fee (or fees fixed by stage of the proceedings)</a:t>
            </a:r>
          </a:p>
          <a:p>
            <a:pPr marL="271463" indent="-271463" algn="l">
              <a:buFont typeface="Arial" panose="020B0604020202020204" pitchFamily="34" charset="0"/>
              <a:buChar char="•"/>
            </a:pPr>
            <a:r>
              <a:rPr lang="en-GB" altLang="en-US" sz="2800" dirty="0">
                <a:solidFill>
                  <a:schemeClr val="tx1"/>
                </a:solidFill>
              </a:rPr>
              <a:t>Risky for lawyers given the unpredictable nature of litigation</a:t>
            </a:r>
          </a:p>
          <a:p>
            <a:pPr marL="271463" indent="-271463" algn="l">
              <a:buFont typeface="Arial" panose="020B0604020202020204" pitchFamily="34" charset="0"/>
              <a:buChar char="•"/>
            </a:pPr>
            <a:r>
              <a:rPr lang="en-GB" altLang="en-US" sz="2800" dirty="0">
                <a:solidFill>
                  <a:schemeClr val="tx1"/>
                </a:solidFill>
              </a:rPr>
              <a:t>Therefore, usually offered as part of a Conditional Fee Agreement – with full fees payable in the event that the claim succeeds</a:t>
            </a:r>
          </a:p>
        </p:txBody>
      </p:sp>
    </p:spTree>
    <p:extLst>
      <p:ext uri="{BB962C8B-B14F-4D97-AF65-F5344CB8AC3E}">
        <p14:creationId xmlns:p14="http://schemas.microsoft.com/office/powerpoint/2010/main" val="8277262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3CFE8-34A9-E87C-0934-1062ACEA7213}"/>
              </a:ext>
            </a:extLst>
          </p:cNvPr>
          <p:cNvSpPr>
            <a:spLocks noGrp="1"/>
          </p:cNvSpPr>
          <p:nvPr>
            <p:ph type="title"/>
          </p:nvPr>
        </p:nvSpPr>
        <p:spPr/>
        <p:txBody>
          <a:bodyPr/>
          <a:lstStyle/>
          <a:p>
            <a:r>
              <a:rPr lang="en-GB" dirty="0"/>
              <a:t>Conditional Fee Agreement</a:t>
            </a:r>
          </a:p>
        </p:txBody>
      </p:sp>
      <p:sp>
        <p:nvSpPr>
          <p:cNvPr id="3" name="Content Placeholder 2">
            <a:extLst>
              <a:ext uri="{FF2B5EF4-FFF2-40B4-BE49-F238E27FC236}">
                <a16:creationId xmlns:a16="http://schemas.microsoft.com/office/drawing/2014/main" id="{6E91FA5A-EE71-DD6C-CAE5-9C60FC6E9729}"/>
              </a:ext>
            </a:extLst>
          </p:cNvPr>
          <p:cNvSpPr>
            <a:spLocks noGrp="1"/>
          </p:cNvSpPr>
          <p:nvPr>
            <p:ph idx="1"/>
          </p:nvPr>
        </p:nvSpPr>
        <p:spPr/>
        <p:txBody>
          <a:bodyPr/>
          <a:lstStyle/>
          <a:p>
            <a:pPr marL="174625" indent="-174625" algn="l">
              <a:buFont typeface="Arial" panose="020B0604020202020204" pitchFamily="34" charset="0"/>
              <a:buChar char="•"/>
              <a:defRPr/>
            </a:pPr>
            <a:r>
              <a:rPr lang="en-GB" altLang="en-US" dirty="0"/>
              <a:t>Commonly known as “no win, no fee” agreements</a:t>
            </a:r>
          </a:p>
          <a:p>
            <a:pPr marL="174625" indent="-174625" algn="l">
              <a:buFont typeface="Arial" panose="020B0604020202020204" pitchFamily="34" charset="0"/>
              <a:buChar char="•"/>
              <a:defRPr/>
            </a:pPr>
            <a:r>
              <a:rPr lang="en-GB" altLang="en-US" dirty="0"/>
              <a:t>Lawyers act ‘at risk’ of not being paid</a:t>
            </a:r>
          </a:p>
          <a:p>
            <a:pPr marL="174625" indent="-174625" algn="l">
              <a:buFont typeface="Arial" panose="020B0604020202020204" pitchFamily="34" charset="0"/>
              <a:buChar char="•"/>
              <a:defRPr/>
            </a:pPr>
            <a:r>
              <a:rPr lang="en-GB" altLang="en-US" dirty="0"/>
              <a:t>In recognition of this risk the client agrees to pay the lawyers their full fees + a success fee (of up to 100%) if they win</a:t>
            </a:r>
          </a:p>
          <a:p>
            <a:pPr marL="174625" indent="-174625" algn="l">
              <a:buFont typeface="Arial" panose="020B0604020202020204" pitchFamily="34" charset="0"/>
              <a:buChar char="•"/>
              <a:defRPr/>
            </a:pPr>
            <a:r>
              <a:rPr lang="en-GB" altLang="en-US" dirty="0"/>
              <a:t>Typically, disbursements will still have to be met by client</a:t>
            </a:r>
          </a:p>
          <a:p>
            <a:pPr marL="174625" indent="-174625" algn="l">
              <a:buFont typeface="Arial" panose="020B0604020202020204" pitchFamily="34" charset="0"/>
              <a:buChar char="•"/>
              <a:defRPr/>
            </a:pPr>
            <a:r>
              <a:rPr lang="en-GB" altLang="en-US" dirty="0"/>
              <a:t>Complex </a:t>
            </a:r>
            <a:r>
              <a:rPr lang="en-GB" altLang="en-US" sz="2800" dirty="0">
                <a:solidFill>
                  <a:schemeClr val="tx1"/>
                </a:solidFill>
              </a:rPr>
              <a:t>regulations govern CFAs where a success fee is claimed</a:t>
            </a:r>
          </a:p>
        </p:txBody>
      </p:sp>
    </p:spTree>
    <p:extLst>
      <p:ext uri="{BB962C8B-B14F-4D97-AF65-F5344CB8AC3E}">
        <p14:creationId xmlns:p14="http://schemas.microsoft.com/office/powerpoint/2010/main" val="42437717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3CFE8-34A9-E87C-0934-1062ACEA7213}"/>
              </a:ext>
            </a:extLst>
          </p:cNvPr>
          <p:cNvSpPr>
            <a:spLocks noGrp="1"/>
          </p:cNvSpPr>
          <p:nvPr>
            <p:ph type="title"/>
          </p:nvPr>
        </p:nvSpPr>
        <p:spPr/>
        <p:txBody>
          <a:bodyPr/>
          <a:lstStyle/>
          <a:p>
            <a:r>
              <a:rPr lang="en-GB" dirty="0"/>
              <a:t>Conditional Fee Agreement – cont’d</a:t>
            </a:r>
          </a:p>
        </p:txBody>
      </p:sp>
      <p:sp>
        <p:nvSpPr>
          <p:cNvPr id="3" name="Content Placeholder 2">
            <a:extLst>
              <a:ext uri="{FF2B5EF4-FFF2-40B4-BE49-F238E27FC236}">
                <a16:creationId xmlns:a16="http://schemas.microsoft.com/office/drawing/2014/main" id="{6E91FA5A-EE71-DD6C-CAE5-9C60FC6E9729}"/>
              </a:ext>
            </a:extLst>
          </p:cNvPr>
          <p:cNvSpPr>
            <a:spLocks noGrp="1"/>
          </p:cNvSpPr>
          <p:nvPr>
            <p:ph idx="1"/>
          </p:nvPr>
        </p:nvSpPr>
        <p:spPr/>
        <p:txBody>
          <a:bodyPr/>
          <a:lstStyle/>
          <a:p>
            <a:pPr algn="l">
              <a:buFont typeface="Arial" panose="020B0604020202020204" pitchFamily="34" charset="0"/>
              <a:buChar char="•"/>
              <a:defRPr/>
            </a:pPr>
            <a:r>
              <a:rPr lang="en-GB" altLang="en-US" sz="2800" dirty="0">
                <a:solidFill>
                  <a:schemeClr val="tx1"/>
                </a:solidFill>
              </a:rPr>
              <a:t>Ability to recover success fee from the Defendant was abolished in April 2013</a:t>
            </a:r>
          </a:p>
          <a:p>
            <a:pPr algn="l">
              <a:buFont typeface="Arial" panose="020B0604020202020204" pitchFamily="34" charset="0"/>
              <a:buChar char="•"/>
              <a:defRPr/>
            </a:pPr>
            <a:r>
              <a:rPr lang="en-GB" altLang="en-US" sz="2800" dirty="0">
                <a:solidFill>
                  <a:schemeClr val="tx1"/>
                </a:solidFill>
              </a:rPr>
              <a:t>Client now liable for any success fee out of own pocket</a:t>
            </a:r>
          </a:p>
          <a:p>
            <a:pPr algn="l">
              <a:buFont typeface="Arial" panose="020B0604020202020204" pitchFamily="34" charset="0"/>
              <a:buChar char="•"/>
              <a:defRPr/>
            </a:pPr>
            <a:r>
              <a:rPr lang="en-GB" altLang="en-US" sz="2800" dirty="0">
                <a:solidFill>
                  <a:schemeClr val="tx1"/>
                </a:solidFill>
              </a:rPr>
              <a:t>“CFA Lite” – limits costs to those recovered from the other party</a:t>
            </a:r>
          </a:p>
          <a:p>
            <a:pPr algn="l">
              <a:buFont typeface="Arial" panose="020B0604020202020204" pitchFamily="34" charset="0"/>
              <a:buChar char="•"/>
              <a:defRPr/>
            </a:pPr>
            <a:r>
              <a:rPr lang="en-GB" altLang="en-US" sz="2800" dirty="0">
                <a:solidFill>
                  <a:schemeClr val="tx1"/>
                </a:solidFill>
              </a:rPr>
              <a:t>Discounted CFA – costs charged at discounted rates or fixed fee basis with full fees payable if case is won</a:t>
            </a:r>
          </a:p>
        </p:txBody>
      </p:sp>
    </p:spTree>
    <p:extLst>
      <p:ext uri="{BB962C8B-B14F-4D97-AF65-F5344CB8AC3E}">
        <p14:creationId xmlns:p14="http://schemas.microsoft.com/office/powerpoint/2010/main" val="39740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B7B00-3EB7-92F1-55BB-AD121D5D98BC}"/>
              </a:ext>
            </a:extLst>
          </p:cNvPr>
          <p:cNvSpPr>
            <a:spLocks noGrp="1"/>
          </p:cNvSpPr>
          <p:nvPr>
            <p:ph type="title"/>
          </p:nvPr>
        </p:nvSpPr>
        <p:spPr/>
        <p:txBody>
          <a:bodyPr/>
          <a:lstStyle/>
          <a:p>
            <a:r>
              <a:rPr lang="en-GB" dirty="0"/>
              <a:t>Legal Aid - 1949</a:t>
            </a:r>
          </a:p>
        </p:txBody>
      </p:sp>
      <p:sp>
        <p:nvSpPr>
          <p:cNvPr id="3" name="Content Placeholder 2">
            <a:extLst>
              <a:ext uri="{FF2B5EF4-FFF2-40B4-BE49-F238E27FC236}">
                <a16:creationId xmlns:a16="http://schemas.microsoft.com/office/drawing/2014/main" id="{9FBF5471-CD0E-CC79-49BA-03B223B1962C}"/>
              </a:ext>
            </a:extLst>
          </p:cNvPr>
          <p:cNvSpPr>
            <a:spLocks noGrp="1"/>
          </p:cNvSpPr>
          <p:nvPr>
            <p:ph idx="1"/>
          </p:nvPr>
        </p:nvSpPr>
        <p:spPr/>
        <p:txBody>
          <a:bodyPr/>
          <a:lstStyle/>
          <a:p>
            <a:pPr marL="0" indent="0">
              <a:buNone/>
            </a:pPr>
            <a:r>
              <a:rPr lang="en-GB" dirty="0"/>
              <a:t>Legal Aid and Advice Act</a:t>
            </a:r>
          </a:p>
          <a:p>
            <a:r>
              <a:rPr lang="en-GB" dirty="0"/>
              <a:t>Introduces free legal help for people who cannot afford a solicitor</a:t>
            </a:r>
          </a:p>
          <a:p>
            <a:r>
              <a:rPr lang="en-GB" dirty="0"/>
              <a:t>Means-tested for those of “small or moderate means”</a:t>
            </a:r>
          </a:p>
          <a:p>
            <a:r>
              <a:rPr lang="en-GB" dirty="0"/>
              <a:t>Administered by the Law Society</a:t>
            </a:r>
          </a:p>
          <a:p>
            <a:r>
              <a:rPr lang="en-GB" dirty="0"/>
              <a:t>80% people qualified for legal aid</a:t>
            </a:r>
          </a:p>
        </p:txBody>
      </p:sp>
      <p:pic>
        <p:nvPicPr>
          <p:cNvPr id="4" name="Content Placeholder 8">
            <a:extLst>
              <a:ext uri="{FF2B5EF4-FFF2-40B4-BE49-F238E27FC236}">
                <a16:creationId xmlns:a16="http://schemas.microsoft.com/office/drawing/2014/main" id="{E5A3E3D2-E05C-1E68-5438-48323429029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0377"/>
          <a:stretch/>
        </p:blipFill>
        <p:spPr bwMode="auto">
          <a:xfrm>
            <a:off x="6545262" y="3460750"/>
            <a:ext cx="5372727" cy="23669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24698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1348</Words>
  <Application>Microsoft Office PowerPoint</Application>
  <PresentationFormat>Widescreen</PresentationFormat>
  <Paragraphs>112</Paragraphs>
  <Slides>25</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25</vt:i4>
      </vt:variant>
    </vt:vector>
  </HeadingPairs>
  <TitlesOfParts>
    <vt:vector size="36" baseType="lpstr">
      <vt:lpstr>Aptos</vt:lpstr>
      <vt:lpstr>Aptos Display</vt:lpstr>
      <vt:lpstr>Arial</vt:lpstr>
      <vt:lpstr>Calibri</vt:lpstr>
      <vt:lpstr>Foundry Sterling Bold</vt:lpstr>
      <vt:lpstr>Foundry Sterling Book</vt:lpstr>
      <vt:lpstr>Foundry Sterling Demi</vt:lpstr>
      <vt:lpstr>FoundrySterling-Bold</vt:lpstr>
      <vt:lpstr>FoundrySterling-Book</vt:lpstr>
      <vt:lpstr>Office Theme</vt:lpstr>
      <vt:lpstr>1_Office Theme</vt:lpstr>
      <vt:lpstr> Funding and legal aid</vt:lpstr>
      <vt:lpstr>The Two Facets of Funding</vt:lpstr>
      <vt:lpstr>JR claim –  main ways of covering own legal costs</vt:lpstr>
      <vt:lpstr>JR claim – main ways of  covering other party’s legal costs</vt:lpstr>
      <vt:lpstr>Paying Privately –  traditional hourly rate payment</vt:lpstr>
      <vt:lpstr>Paying Privately –  fixed fees</vt:lpstr>
      <vt:lpstr>Conditional Fee Agreement</vt:lpstr>
      <vt:lpstr>Conditional Fee Agreement – cont’d</vt:lpstr>
      <vt:lpstr>Legal Aid - 1949</vt:lpstr>
      <vt:lpstr>Legal Aid - 2016</vt:lpstr>
      <vt:lpstr>Legal Aid – context 1</vt:lpstr>
      <vt:lpstr>Legal Aid – context 2 </vt:lpstr>
      <vt:lpstr>Legal Aid – context 3</vt:lpstr>
      <vt:lpstr>Legal Aid – context 4</vt:lpstr>
      <vt:lpstr>Legal Aid – Financial Eligibility</vt:lpstr>
      <vt:lpstr>Legal Aid – Funding Types</vt:lpstr>
      <vt:lpstr>Legal Help</vt:lpstr>
      <vt:lpstr>Investigative Representation</vt:lpstr>
      <vt:lpstr>Full Representation</vt:lpstr>
      <vt:lpstr>Standard &amp; Additional Criteria  (Regs 39,53)</vt:lpstr>
      <vt:lpstr>Public Law Specific Criteria</vt:lpstr>
      <vt:lpstr>Prospects of success criterion</vt:lpstr>
      <vt:lpstr>Refusal of Legal Representation</vt:lpstr>
      <vt:lpstr>Payment on Permission</vt:lpstr>
      <vt:lpstr>Crowdfunding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Nicole Chen</dc:creator>
  <cp:lastModifiedBy>Nicole Chen</cp:lastModifiedBy>
  <cp:revision>2</cp:revision>
  <dcterms:created xsi:type="dcterms:W3CDTF">2026-04-10T10:23:20Z</dcterms:created>
  <dcterms:modified xsi:type="dcterms:W3CDTF">2026-05-01T08:43:11Z</dcterms:modified>
</cp:coreProperties>
</file>