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828" r:id="rId2"/>
    <p:sldId id="829" r:id="rId3"/>
    <p:sldId id="830" r:id="rId4"/>
    <p:sldId id="83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ase study" id="{DA54970B-69B2-44F7-85FD-0135DA2D7C95}">
          <p14:sldIdLst>
            <p14:sldId id="828"/>
            <p14:sldId id="829"/>
            <p14:sldId id="830"/>
            <p14:sldId id="83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4" autoAdjust="0"/>
    <p:restoredTop sz="94660"/>
  </p:normalViewPr>
  <p:slideViewPr>
    <p:cSldViewPr snapToGrid="0">
      <p:cViewPr varScale="1">
        <p:scale>
          <a:sx n="97" d="100"/>
          <a:sy n="97" d="100"/>
        </p:scale>
        <p:origin x="9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8473D-7EF2-73E9-2B65-DAA37DB21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latin typeface="Foundry Sterling Bold" panose="0200080004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B3067-EF81-7B7A-E57E-585F1AD717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Foundry Sterling Demi" panose="0200070004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14A66-B2C4-9070-5C61-5D080608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C97CE-7419-7411-5E25-6A08EAA8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F11E6-21F7-1144-3775-006D92A03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4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D3ECE-3A95-6CEB-F5E0-0E833161F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83E6F-2B90-C556-0F8C-09C64BACE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23053-8B6F-62A5-FC76-5F3738DF0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8C39F-2AEA-C62A-C3B0-D848B0519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37935-20AA-C69D-65EF-366D35A87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8BC6C8-3F4D-4BFA-209E-D151071B7B64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924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B691E-7800-4231-4CC1-65C492B1E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163762"/>
          </a:xfrm>
        </p:spPr>
        <p:txBody>
          <a:bodyPr anchor="b">
            <a:normAutofit/>
          </a:bodyPr>
          <a:lstStyle>
            <a:lvl1pPr>
              <a:defRPr sz="48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6B8874-CF7F-4FD6-392F-BBD9D1600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25889"/>
            <a:ext cx="10515600" cy="216376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16805-B987-8788-4D69-8F13C4385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FB3D7-9222-EA42-CBE2-75B2326B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36768-656E-97BF-F6B5-98791EE7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275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C4DF6-E9BF-4372-AC22-2FF777D6A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4"/>
            <a:ext cx="3932237" cy="4873625"/>
          </a:xfrm>
        </p:spPr>
        <p:txBody>
          <a:bodyPr anchor="ctr">
            <a:normAutofit/>
          </a:bodyPr>
          <a:lstStyle>
            <a:lvl1pPr algn="ctr">
              <a:defRPr sz="4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FDDF9-9E2A-430B-A497-6A8BA5317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anchor="ctr"/>
          <a:lstStyle>
            <a:lvl1pPr>
              <a:defRPr sz="3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086DB-E720-9C06-C4A8-201D1C1C3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7BD9-7EB2-4598-9E97-A86A7A5B1898}" type="datetimeFigureOut">
              <a:rPr lang="en-GB" smtClean="0"/>
              <a:t>05/05/2026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372FCC-A763-AC07-9E5D-9A2245B7F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EB7E55-40B4-1197-D913-D17D226C8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96C1C6-3C8C-60EE-3781-E11D5825711B}"/>
              </a:ext>
            </a:extLst>
          </p:cNvPr>
          <p:cNvSpPr/>
          <p:nvPr userDrawn="1"/>
        </p:nvSpPr>
        <p:spPr>
          <a:xfrm>
            <a:off x="0" y="6489700"/>
            <a:ext cx="12192000" cy="365125"/>
          </a:xfrm>
          <a:prstGeom prst="rect">
            <a:avLst/>
          </a:prstGeom>
          <a:solidFill>
            <a:srgbClr val="2DA3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Line Header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05934" y="592669"/>
            <a:ext cx="10420351" cy="1498599"/>
          </a:xfrm>
        </p:spPr>
        <p:txBody>
          <a:bodyPr anchor="b">
            <a:noAutofit/>
          </a:bodyPr>
          <a:lstStyle>
            <a:lvl1pPr marL="0" marR="0" indent="0" algn="l" defTabSz="609585" rtl="0" eaLnBrk="1" fontAlgn="auto" latinLnBrk="0" hangingPunct="1">
              <a:lnSpc>
                <a:spcPts val="5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67" b="0" i="0">
                <a:solidFill>
                  <a:srgbClr val="006880"/>
                </a:solidFill>
                <a:latin typeface="+mj-lt"/>
                <a:cs typeface="FoundrySterling-Bold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indent="0" algn="l" defTabSz="457200" rtl="0" eaLnBrk="1" fontAlgn="auto" latinLnBrk="0" hangingPunct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2 Line Header Level1</a:t>
            </a:r>
            <a:b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</a:br>
            <a:r>
              <a:rPr lang="en-US" sz="4800" b="0" i="0" cap="none" spc="-133" baseline="0" dirty="0">
                <a:ln>
                  <a:noFill/>
                </a:ln>
                <a:solidFill>
                  <a:srgbClr val="006880"/>
                </a:solidFill>
                <a:latin typeface="FoundrySterling-Bold"/>
                <a:cs typeface="FoundrySterling-Bold"/>
              </a:rPr>
              <a:t>Sentence Case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05933" y="2404534"/>
            <a:ext cx="10420351" cy="550333"/>
          </a:xfrm>
        </p:spPr>
        <p:txBody>
          <a:bodyPr/>
          <a:lstStyle>
            <a:lvl1pPr marL="0" indent="0">
              <a:buNone/>
              <a:defRPr sz="2667" b="0" i="0">
                <a:latin typeface="+mj-lt"/>
                <a:cs typeface="FoundrySterling-Demi"/>
              </a:defRPr>
            </a:lvl1pPr>
            <a:lvl4pPr marL="0" indent="0" algn="l">
              <a:buNone/>
              <a:defRPr sz="2667" b="0" i="0" baseline="0">
                <a:latin typeface="FoundrySterling-Book"/>
                <a:cs typeface="FoundrySterling-Book"/>
              </a:defRPr>
            </a:lvl4pPr>
            <a:lvl5pPr marL="0" indent="0" algn="l">
              <a:buNone/>
              <a:defRPr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897467" y="2167467"/>
            <a:ext cx="10428816" cy="0"/>
          </a:xfrm>
          <a:prstGeom prst="line">
            <a:avLst/>
          </a:prstGeom>
          <a:ln w="127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905934" y="2963334"/>
            <a:ext cx="10420351" cy="1693333"/>
          </a:xfrm>
        </p:spPr>
        <p:txBody>
          <a:bodyPr>
            <a:noAutofit/>
          </a:bodyPr>
          <a:lstStyle>
            <a:lvl1pPr marL="0" indent="0">
              <a:buNone/>
              <a:defRPr sz="2400" b="0" i="0" baseline="0">
                <a:latin typeface="+mj-lt"/>
                <a:cs typeface="FoundrySterling-Book"/>
              </a:defRPr>
            </a:lvl1pPr>
            <a:lvl2pPr marL="609585" indent="0">
              <a:buNone/>
              <a:defRPr sz="2400" b="0" i="0">
                <a:latin typeface="FoundrySterling-Book"/>
                <a:cs typeface="FoundrySterling-Book"/>
              </a:defRPr>
            </a:lvl2pPr>
            <a:lvl3pPr marL="1219170" indent="0">
              <a:buNone/>
              <a:defRPr sz="2400" b="0" i="0">
                <a:latin typeface="FoundrySterling-Book"/>
                <a:cs typeface="FoundrySterling-Book"/>
              </a:defRPr>
            </a:lvl3pPr>
            <a:lvl4pPr marL="1828754" indent="0">
              <a:buNone/>
              <a:defRPr sz="2400" b="0" i="0">
                <a:latin typeface="FoundrySterling-Book"/>
                <a:cs typeface="FoundrySterling-Book"/>
              </a:defRPr>
            </a:lvl4pPr>
            <a:lvl5pPr marL="2438339" indent="0">
              <a:buNone/>
              <a:defRPr sz="2400" b="0" i="0">
                <a:latin typeface="FoundrySterling-Book"/>
                <a:cs typeface="FoundrySterling-Book"/>
              </a:defRPr>
            </a:lvl5pPr>
          </a:lstStyle>
          <a:p>
            <a:pPr lvl="0"/>
            <a:r>
              <a:rPr lang="en-GB" dirty="0"/>
              <a:t>Body copy FS Book 18pt.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Expe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od quid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esequi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oditis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serionsed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quis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faciasit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mi, cone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rerferum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eatiisiti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nonserum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que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voluptas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,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aut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et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harciat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inventium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 </a:t>
            </a:r>
            <a:r>
              <a:rPr lang="en-US" sz="2400" b="0" i="0" cap="none" spc="0" dirty="0" err="1">
                <a:solidFill>
                  <a:schemeClr val="tx1"/>
                </a:solidFill>
                <a:latin typeface="FoundrySterling-Book"/>
                <a:cs typeface="FoundrySterling-Book"/>
              </a:rPr>
              <a:t>fuga</a:t>
            </a:r>
            <a:r>
              <a:rPr lang="en-US" sz="2400" b="0" i="0" cap="none" spc="0" dirty="0">
                <a:solidFill>
                  <a:schemeClr val="tx1"/>
                </a:solidFill>
                <a:latin typeface="FoundrySterling-Book"/>
                <a:cs typeface="FoundrySterling-Book"/>
              </a:rPr>
              <a:t>.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79498F-25B1-C695-4367-8D1B0CDC3E55}"/>
              </a:ext>
            </a:extLst>
          </p:cNvPr>
          <p:cNvGrpSpPr/>
          <p:nvPr userDrawn="1"/>
        </p:nvGrpSpPr>
        <p:grpSpPr>
          <a:xfrm rot="10800000">
            <a:off x="-812799" y="-261308"/>
            <a:ext cx="2025492" cy="1748267"/>
            <a:chOff x="8310634" y="3995019"/>
            <a:chExt cx="1355694" cy="1255286"/>
          </a:xfrm>
          <a:solidFill>
            <a:srgbClr val="B3F1FF">
              <a:alpha val="69804"/>
            </a:srgbClr>
          </a:solidFill>
        </p:grpSpPr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FCB4934A-3147-CCFD-21F9-11F6AD695FD1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572407" y="4042329"/>
              <a:ext cx="1141232" cy="1046611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41F2009A-B623-6243-AB92-E99D47705EDB}"/>
                </a:ext>
              </a:extLst>
            </p:cNvPr>
            <p:cNvSpPr>
              <a:spLocks noChangeAspect="1"/>
            </p:cNvSpPr>
            <p:nvPr userDrawn="1"/>
          </p:nvSpPr>
          <p:spPr>
            <a:xfrm rot="5400000">
              <a:off x="8282691" y="4604195"/>
              <a:ext cx="674053" cy="618167"/>
            </a:xfrm>
            <a:prstGeom prst="hexagon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64123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476BB3-9F1E-58C7-DEAB-EB787A4BE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BC0E6-56EB-156B-5446-0C044E3AE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F7B79-0B4A-1042-F2EE-3D855858B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D997BD9-7EB2-4598-9E97-A86A7A5B1898}" type="datetimeFigureOut">
              <a:rPr lang="en-GB" smtClean="0"/>
              <a:t>05/05/2026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29ECB-7FAB-0AA3-3216-43D38B5BC5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88E98-7DA6-3370-F7EB-8468A2F23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FCE2C7-1A20-4418-BC0B-4ECDC8BF1E7B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\\PLP-SRV01\Users drive\Branding and Stationery\Logos\Raw Logos\Jpegs_for PLP inhouse use\PLP_Logo_Horizontal_Col_CM copy.jpg">
            <a:extLst>
              <a:ext uri="{FF2B5EF4-FFF2-40B4-BE49-F238E27FC236}">
                <a16:creationId xmlns:a16="http://schemas.microsoft.com/office/drawing/2014/main" id="{899811B9-C71E-EFE2-CB1E-E86B7CDBD47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0" t="17529" r="12565" b="17294"/>
          <a:stretch/>
        </p:blipFill>
        <p:spPr bwMode="auto">
          <a:xfrm>
            <a:off x="9265918" y="136526"/>
            <a:ext cx="2743201" cy="67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039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Foundry Sterling Book" panose="0200050304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undry Sterling Book" panose="020005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2B0300-1931-482E-2AA4-AAECE95A4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GB" dirty="0"/>
            </a:br>
            <a:r>
              <a:rPr lang="en-GB" dirty="0"/>
              <a:t>Case study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6F3863-57BC-1C6D-743E-CE578A32CF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 algn="l">
              <a:spcAft>
                <a:spcPts val="825"/>
              </a:spcAft>
              <a:buFont typeface="Arial" panose="020B0604020202020204" pitchFamily="34" charset="0"/>
              <a:buChar char="•"/>
            </a:pPr>
            <a:r>
              <a:rPr lang="en-US" dirty="0"/>
              <a:t>Rebecca Hacker, Public Law Project</a:t>
            </a:r>
          </a:p>
          <a:p>
            <a:pPr marL="457200" indent="-457200" algn="l">
              <a:spcAft>
                <a:spcPts val="825"/>
              </a:spcAft>
              <a:buFont typeface="Arial" panose="020B0604020202020204" pitchFamily="34" charset="0"/>
              <a:buChar char="•"/>
            </a:pPr>
            <a:r>
              <a:rPr lang="en-GB" dirty="0"/>
              <a:t>Joe Fox, Public Law Project</a:t>
            </a:r>
          </a:p>
          <a:p>
            <a:pPr marL="457200" indent="-457200" algn="l">
              <a:spcAft>
                <a:spcPts val="825"/>
              </a:spcAft>
              <a:buFont typeface="Arial" panose="020B0604020202020204" pitchFamily="34" charset="0"/>
              <a:buChar char="•"/>
            </a:pPr>
            <a:r>
              <a:rPr lang="en-GB" dirty="0"/>
              <a:t>TBC</a:t>
            </a:r>
          </a:p>
        </p:txBody>
      </p:sp>
    </p:spTree>
    <p:extLst>
      <p:ext uri="{BB962C8B-B14F-4D97-AF65-F5344CB8AC3E}">
        <p14:creationId xmlns:p14="http://schemas.microsoft.com/office/powerpoint/2010/main" val="2186261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94A78C-5825-7033-4AB5-2AFAA950A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Mrs M’s case - questions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67764B1-D4B7-CD22-8E5E-EB88B1049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dirty="0"/>
              <a:t>Do you think Mrs M may have grounds for applying for judicial review in relation to the accommodation provided by the Home Office? What do you think is the appropriate “target” of the challenge?</a:t>
            </a:r>
          </a:p>
          <a:p>
            <a:pPr marL="514350" indent="-514350">
              <a:buAutoNum type="arabicPeriod"/>
            </a:pPr>
            <a:r>
              <a:rPr lang="en-GB" dirty="0"/>
              <a:t>Try to formulate potential grounds/arguments on behalf of Mrs M, in short summary form.</a:t>
            </a:r>
          </a:p>
          <a:p>
            <a:pPr marL="514350" indent="-514350">
              <a:buAutoNum type="arabicPeriod"/>
            </a:pPr>
            <a:r>
              <a:rPr lang="en-GB" dirty="0"/>
              <a:t>What particular procedural issues may be relevant to this potential claim?</a:t>
            </a:r>
          </a:p>
          <a:p>
            <a:pPr marL="514350" indent="-514350">
              <a:buAutoNum type="arabicPeriod"/>
            </a:pPr>
            <a:r>
              <a:rPr lang="en-GB" dirty="0"/>
              <a:t>How would you explain the step-by-step procedure for bringing a judicial review claim to Mrs M?</a:t>
            </a:r>
          </a:p>
        </p:txBody>
      </p:sp>
    </p:spTree>
    <p:extLst>
      <p:ext uri="{BB962C8B-B14F-4D97-AF65-F5344CB8AC3E}">
        <p14:creationId xmlns:p14="http://schemas.microsoft.com/office/powerpoint/2010/main" val="3093027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F320A-74F1-E44E-7C88-16ED6930C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Mrs M’s case – cont’d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E001-DE6F-9984-4941-B9DCD36F6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en-GB" dirty="0"/>
              <a:t>What steps will you take when you have finished your initial appointment?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dirty="0"/>
              <a:t>What will you be asking the Home Office to do in your pre-action letter?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dirty="0"/>
              <a:t>How long would you give the Home Office to respond?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dirty="0"/>
              <a:t>If you were acting for the Home Office, what action would you advise in response to the letter before claim?</a:t>
            </a:r>
          </a:p>
        </p:txBody>
      </p:sp>
    </p:spTree>
    <p:extLst>
      <p:ext uri="{BB962C8B-B14F-4D97-AF65-F5344CB8AC3E}">
        <p14:creationId xmlns:p14="http://schemas.microsoft.com/office/powerpoint/2010/main" val="1432675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B47C5-04B3-B22E-3980-65A1107A4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Mrs M’s case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914C1-55AE-3DFE-5DB6-286225D6F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9"/>
            </a:pPr>
            <a:r>
              <a:rPr lang="en-GB" dirty="0"/>
              <a:t>You receive the Home Office’s response to your letter. They resist the claim, arguing that:</a:t>
            </a:r>
          </a:p>
          <a:p>
            <a:pPr marL="971550" lvl="1" indent="-514350">
              <a:buAutoNum type="alphaLcParenBoth"/>
            </a:pPr>
            <a:r>
              <a:rPr lang="en-GB" dirty="0"/>
              <a:t>The hotel room is adequate for Mrs M and her family’s need</a:t>
            </a:r>
          </a:p>
          <a:p>
            <a:pPr marL="971550" lvl="1" indent="-514350">
              <a:buAutoNum type="alphaLcParenBoth"/>
            </a:pPr>
            <a:r>
              <a:rPr lang="en-GB" dirty="0"/>
              <a:t>They will consider moving Mrs M to a larger room in the hotel once the baby is born, but that is not currently necessary; and </a:t>
            </a:r>
          </a:p>
          <a:p>
            <a:pPr marL="971550" lvl="1" indent="-514350">
              <a:buAutoNum type="alphaLcParenBoth"/>
            </a:pPr>
            <a:r>
              <a:rPr lang="en-GB" dirty="0"/>
              <a:t>The hotel does have a play area and a space in which children are able to do homework.</a:t>
            </a:r>
          </a:p>
          <a:p>
            <a:pPr marL="0" indent="0">
              <a:buNone/>
            </a:pPr>
            <a:r>
              <a:rPr lang="en-GB" dirty="0"/>
              <a:t>What are your next steps?</a:t>
            </a:r>
          </a:p>
        </p:txBody>
      </p:sp>
    </p:spTree>
    <p:extLst>
      <p:ext uri="{BB962C8B-B14F-4D97-AF65-F5344CB8AC3E}">
        <p14:creationId xmlns:p14="http://schemas.microsoft.com/office/powerpoint/2010/main" val="96410917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Aptos</vt:lpstr>
      <vt:lpstr>Arial</vt:lpstr>
      <vt:lpstr>Calibri</vt:lpstr>
      <vt:lpstr>Foundry Sterling Bold</vt:lpstr>
      <vt:lpstr>Foundry Sterling Book</vt:lpstr>
      <vt:lpstr>Foundry Sterling Demi</vt:lpstr>
      <vt:lpstr>FoundrySterling-Bold</vt:lpstr>
      <vt:lpstr>FoundrySterling-Book</vt:lpstr>
      <vt:lpstr>1_Office Theme</vt:lpstr>
      <vt:lpstr> Case study</vt:lpstr>
      <vt:lpstr>Mrs M’s case - questions</vt:lpstr>
      <vt:lpstr>Mrs M’s case – cont’d </vt:lpstr>
      <vt:lpstr>Mrs M’s case – cont’d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Chen</dc:creator>
  <cp:lastModifiedBy>Nicole Chen</cp:lastModifiedBy>
  <cp:revision>2</cp:revision>
  <dcterms:created xsi:type="dcterms:W3CDTF">2026-04-10T10:24:42Z</dcterms:created>
  <dcterms:modified xsi:type="dcterms:W3CDTF">2026-05-05T10:11:43Z</dcterms:modified>
</cp:coreProperties>
</file>