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D1AAF3A-C6D9-48FC-8D85-5742B864BBDE}" v="19" dt="2026-06-02T12:16:21.39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69" autoAdjust="0"/>
    <p:restoredTop sz="94660"/>
  </p:normalViewPr>
  <p:slideViewPr>
    <p:cSldViewPr snapToGrid="0">
      <p:cViewPr varScale="1">
        <p:scale>
          <a:sx n="82" d="100"/>
          <a:sy n="82" d="100"/>
        </p:scale>
        <p:origin x="44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6/11/relationships/changesInfo" Target="changesInfos/changesInfo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den, Tribunal Judge Faridah" userId="a7831e36-0f8d-4cb0-bb86-dd43ae48c975" providerId="ADAL" clId="{D8CF3D6C-7743-43AC-AD3D-BB88E5904E32}"/>
    <pc:docChg chg="undo custSel addSld modSld sldOrd">
      <pc:chgData name="Eden, Tribunal Judge Faridah" userId="a7831e36-0f8d-4cb0-bb86-dd43ae48c975" providerId="ADAL" clId="{D8CF3D6C-7743-43AC-AD3D-BB88E5904E32}" dt="2026-06-02T12:27:40.032" v="1875" actId="20577"/>
      <pc:docMkLst>
        <pc:docMk/>
      </pc:docMkLst>
      <pc:sldChg chg="modSp mod">
        <pc:chgData name="Eden, Tribunal Judge Faridah" userId="a7831e36-0f8d-4cb0-bb86-dd43ae48c975" providerId="ADAL" clId="{D8CF3D6C-7743-43AC-AD3D-BB88E5904E32}" dt="2026-06-02T11:36:34.338" v="53" actId="1076"/>
        <pc:sldMkLst>
          <pc:docMk/>
          <pc:sldMk cId="2861078770" sldId="256"/>
        </pc:sldMkLst>
        <pc:spChg chg="mod">
          <ac:chgData name="Eden, Tribunal Judge Faridah" userId="a7831e36-0f8d-4cb0-bb86-dd43ae48c975" providerId="ADAL" clId="{D8CF3D6C-7743-43AC-AD3D-BB88E5904E32}" dt="2026-06-02T11:36:25.919" v="52" actId="20577"/>
          <ac:spMkLst>
            <pc:docMk/>
            <pc:sldMk cId="2861078770" sldId="256"/>
            <ac:spMk id="2" creationId="{04E4592B-C583-4393-10CE-B76C3E94E5EF}"/>
          </ac:spMkLst>
        </pc:spChg>
        <pc:spChg chg="mod">
          <ac:chgData name="Eden, Tribunal Judge Faridah" userId="a7831e36-0f8d-4cb0-bb86-dd43ae48c975" providerId="ADAL" clId="{D8CF3D6C-7743-43AC-AD3D-BB88E5904E32}" dt="2026-06-02T11:36:34.338" v="53" actId="1076"/>
          <ac:spMkLst>
            <pc:docMk/>
            <pc:sldMk cId="2861078770" sldId="256"/>
            <ac:spMk id="3" creationId="{195491F0-7D19-339E-3F8B-0EBE0A760C76}"/>
          </ac:spMkLst>
        </pc:spChg>
      </pc:sldChg>
      <pc:sldChg chg="addSp delSp modSp new mod modClrScheme chgLayout">
        <pc:chgData name="Eden, Tribunal Judge Faridah" userId="a7831e36-0f8d-4cb0-bb86-dd43ae48c975" providerId="ADAL" clId="{D8CF3D6C-7743-43AC-AD3D-BB88E5904E32}" dt="2026-06-02T12:27:40.032" v="1875" actId="20577"/>
        <pc:sldMkLst>
          <pc:docMk/>
          <pc:sldMk cId="1879358238" sldId="257"/>
        </pc:sldMkLst>
        <pc:spChg chg="mod ord">
          <ac:chgData name="Eden, Tribunal Judge Faridah" userId="a7831e36-0f8d-4cb0-bb86-dd43ae48c975" providerId="ADAL" clId="{D8CF3D6C-7743-43AC-AD3D-BB88E5904E32}" dt="2026-06-02T11:41:29.197" v="89" actId="14100"/>
          <ac:spMkLst>
            <pc:docMk/>
            <pc:sldMk cId="1879358238" sldId="257"/>
            <ac:spMk id="2" creationId="{C93CD8B1-E903-85FA-3BCC-ED4768D75A03}"/>
          </ac:spMkLst>
        </pc:spChg>
        <pc:spChg chg="add del">
          <ac:chgData name="Eden, Tribunal Judge Faridah" userId="a7831e36-0f8d-4cb0-bb86-dd43ae48c975" providerId="ADAL" clId="{D8CF3D6C-7743-43AC-AD3D-BB88E5904E32}" dt="2026-06-02T11:38:54.273" v="75"/>
          <ac:spMkLst>
            <pc:docMk/>
            <pc:sldMk cId="1879358238" sldId="257"/>
            <ac:spMk id="3" creationId="{C48FB496-0423-A83F-3AEC-6733CAB6E40B}"/>
          </ac:spMkLst>
        </pc:spChg>
        <pc:spChg chg="add mod">
          <ac:chgData name="Eden, Tribunal Judge Faridah" userId="a7831e36-0f8d-4cb0-bb86-dd43ae48c975" providerId="ADAL" clId="{D8CF3D6C-7743-43AC-AD3D-BB88E5904E32}" dt="2026-06-02T11:38:12.024" v="72" actId="1076"/>
          <ac:spMkLst>
            <pc:docMk/>
            <pc:sldMk cId="1879358238" sldId="257"/>
            <ac:spMk id="5" creationId="{A4670867-AFCE-0163-9C2A-FA27D6E34A16}"/>
          </ac:spMkLst>
        </pc:spChg>
        <pc:spChg chg="add">
          <ac:chgData name="Eden, Tribunal Judge Faridah" userId="a7831e36-0f8d-4cb0-bb86-dd43ae48c975" providerId="ADAL" clId="{D8CF3D6C-7743-43AC-AD3D-BB88E5904E32}" dt="2026-06-02T11:38:39.506" v="74"/>
          <ac:spMkLst>
            <pc:docMk/>
            <pc:sldMk cId="1879358238" sldId="257"/>
            <ac:spMk id="6" creationId="{90267738-2F6C-1A46-F30E-99EA7132D3CF}"/>
          </ac:spMkLst>
        </pc:spChg>
        <pc:spChg chg="add">
          <ac:chgData name="Eden, Tribunal Judge Faridah" userId="a7831e36-0f8d-4cb0-bb86-dd43ae48c975" providerId="ADAL" clId="{D8CF3D6C-7743-43AC-AD3D-BB88E5904E32}" dt="2026-06-02T11:38:39.506" v="74"/>
          <ac:spMkLst>
            <pc:docMk/>
            <pc:sldMk cId="1879358238" sldId="257"/>
            <ac:spMk id="7" creationId="{875D82E5-48A3-0208-6DE0-7491CD9343F0}"/>
          </ac:spMkLst>
        </pc:spChg>
        <pc:spChg chg="add del mod">
          <ac:chgData name="Eden, Tribunal Judge Faridah" userId="a7831e36-0f8d-4cb0-bb86-dd43ae48c975" providerId="ADAL" clId="{D8CF3D6C-7743-43AC-AD3D-BB88E5904E32}" dt="2026-06-02T11:40:59.381" v="87" actId="931"/>
          <ac:spMkLst>
            <pc:docMk/>
            <pc:sldMk cId="1879358238" sldId="257"/>
            <ac:spMk id="8" creationId="{CAE6CBAD-5AC2-E148-6240-CB99E6A39A54}"/>
          </ac:spMkLst>
        </pc:spChg>
        <pc:spChg chg="add mod ord">
          <ac:chgData name="Eden, Tribunal Judge Faridah" userId="a7831e36-0f8d-4cb0-bb86-dd43ae48c975" providerId="ADAL" clId="{D8CF3D6C-7743-43AC-AD3D-BB88E5904E32}" dt="2026-06-02T12:27:40.032" v="1875" actId="20577"/>
          <ac:spMkLst>
            <pc:docMk/>
            <pc:sldMk cId="1879358238" sldId="257"/>
            <ac:spMk id="14" creationId="{AAA41843-38A6-00DA-9FB3-9C952FBE070D}"/>
          </ac:spMkLst>
        </pc:spChg>
        <pc:picChg chg="add del mod ord">
          <ac:chgData name="Eden, Tribunal Judge Faridah" userId="a7831e36-0f8d-4cb0-bb86-dd43ae48c975" providerId="ADAL" clId="{D8CF3D6C-7743-43AC-AD3D-BB88E5904E32}" dt="2026-06-02T11:38:24.346" v="73" actId="34307"/>
          <ac:picMkLst>
            <pc:docMk/>
            <pc:sldMk cId="1879358238" sldId="257"/>
            <ac:picMk id="4" creationId="{77F4962E-6729-4885-3528-6589D98A7466}"/>
          </ac:picMkLst>
        </pc:picChg>
        <pc:picChg chg="add del mod ord">
          <ac:chgData name="Eden, Tribunal Judge Faridah" userId="a7831e36-0f8d-4cb0-bb86-dd43ae48c975" providerId="ADAL" clId="{D8CF3D6C-7743-43AC-AD3D-BB88E5904E32}" dt="2026-06-02T11:40:42.948" v="86" actId="34307"/>
          <ac:picMkLst>
            <pc:docMk/>
            <pc:sldMk cId="1879358238" sldId="257"/>
            <ac:picMk id="9" creationId="{81339043-7F63-CAC9-D413-738AB76C880B}"/>
          </ac:picMkLst>
        </pc:picChg>
        <pc:picChg chg="add mod">
          <ac:chgData name="Eden, Tribunal Judge Faridah" userId="a7831e36-0f8d-4cb0-bb86-dd43ae48c975" providerId="ADAL" clId="{D8CF3D6C-7743-43AC-AD3D-BB88E5904E32}" dt="2026-06-02T11:40:36.451" v="85" actId="1076"/>
          <ac:picMkLst>
            <pc:docMk/>
            <pc:sldMk cId="1879358238" sldId="257"/>
            <ac:picMk id="11" creationId="{E1A1D9BB-431A-E05D-9C3A-423C35015300}"/>
          </ac:picMkLst>
        </pc:picChg>
        <pc:picChg chg="add mod ord">
          <ac:chgData name="Eden, Tribunal Judge Faridah" userId="a7831e36-0f8d-4cb0-bb86-dd43ae48c975" providerId="ADAL" clId="{D8CF3D6C-7743-43AC-AD3D-BB88E5904E32}" dt="2026-06-02T11:41:22.465" v="88" actId="700"/>
          <ac:picMkLst>
            <pc:docMk/>
            <pc:sldMk cId="1879358238" sldId="257"/>
            <ac:picMk id="13" creationId="{B3F3292D-4749-BB60-1B0E-EEC949E7227E}"/>
          </ac:picMkLst>
        </pc:picChg>
      </pc:sldChg>
      <pc:sldChg chg="modSp new mod">
        <pc:chgData name="Eden, Tribunal Judge Faridah" userId="a7831e36-0f8d-4cb0-bb86-dd43ae48c975" providerId="ADAL" clId="{D8CF3D6C-7743-43AC-AD3D-BB88E5904E32}" dt="2026-06-02T12:26:39.724" v="1821" actId="20577"/>
        <pc:sldMkLst>
          <pc:docMk/>
          <pc:sldMk cId="1392129054" sldId="258"/>
        </pc:sldMkLst>
        <pc:spChg chg="mod">
          <ac:chgData name="Eden, Tribunal Judge Faridah" userId="a7831e36-0f8d-4cb0-bb86-dd43ae48c975" providerId="ADAL" clId="{D8CF3D6C-7743-43AC-AD3D-BB88E5904E32}" dt="2026-06-02T11:43:07.929" v="178" actId="20577"/>
          <ac:spMkLst>
            <pc:docMk/>
            <pc:sldMk cId="1392129054" sldId="258"/>
            <ac:spMk id="2" creationId="{CDA3C31F-17BA-E7E1-C0C2-6B27A0D46D04}"/>
          </ac:spMkLst>
        </pc:spChg>
        <pc:spChg chg="mod">
          <ac:chgData name="Eden, Tribunal Judge Faridah" userId="a7831e36-0f8d-4cb0-bb86-dd43ae48c975" providerId="ADAL" clId="{D8CF3D6C-7743-43AC-AD3D-BB88E5904E32}" dt="2026-06-02T12:26:39.724" v="1821" actId="20577"/>
          <ac:spMkLst>
            <pc:docMk/>
            <pc:sldMk cId="1392129054" sldId="258"/>
            <ac:spMk id="3" creationId="{8776DEC1-FDAD-8BDD-6F1A-07CF68D866D8}"/>
          </ac:spMkLst>
        </pc:spChg>
      </pc:sldChg>
      <pc:sldChg chg="modSp new mod ord">
        <pc:chgData name="Eden, Tribunal Judge Faridah" userId="a7831e36-0f8d-4cb0-bb86-dd43ae48c975" providerId="ADAL" clId="{D8CF3D6C-7743-43AC-AD3D-BB88E5904E32}" dt="2026-06-02T12:03:38.721" v="1254"/>
        <pc:sldMkLst>
          <pc:docMk/>
          <pc:sldMk cId="2435538273" sldId="259"/>
        </pc:sldMkLst>
        <pc:spChg chg="mod">
          <ac:chgData name="Eden, Tribunal Judge Faridah" userId="a7831e36-0f8d-4cb0-bb86-dd43ae48c975" providerId="ADAL" clId="{D8CF3D6C-7743-43AC-AD3D-BB88E5904E32}" dt="2026-06-02T11:53:42.711" v="879" actId="20577"/>
          <ac:spMkLst>
            <pc:docMk/>
            <pc:sldMk cId="2435538273" sldId="259"/>
            <ac:spMk id="2" creationId="{EC723893-1488-7CB0-2B25-D02FB8D2AF4A}"/>
          </ac:spMkLst>
        </pc:spChg>
        <pc:spChg chg="mod">
          <ac:chgData name="Eden, Tribunal Judge Faridah" userId="a7831e36-0f8d-4cb0-bb86-dd43ae48c975" providerId="ADAL" clId="{D8CF3D6C-7743-43AC-AD3D-BB88E5904E32}" dt="2026-06-02T12:03:34.582" v="1252" actId="20577"/>
          <ac:spMkLst>
            <pc:docMk/>
            <pc:sldMk cId="2435538273" sldId="259"/>
            <ac:spMk id="3" creationId="{5A9BA99A-B356-C364-06D1-3C77A472C763}"/>
          </ac:spMkLst>
        </pc:spChg>
      </pc:sldChg>
      <pc:sldChg chg="modSp new mod">
        <pc:chgData name="Eden, Tribunal Judge Faridah" userId="a7831e36-0f8d-4cb0-bb86-dd43ae48c975" providerId="ADAL" clId="{D8CF3D6C-7743-43AC-AD3D-BB88E5904E32}" dt="2026-06-02T12:27:06.012" v="1822" actId="20577"/>
        <pc:sldMkLst>
          <pc:docMk/>
          <pc:sldMk cId="3584970402" sldId="260"/>
        </pc:sldMkLst>
        <pc:spChg chg="mod">
          <ac:chgData name="Eden, Tribunal Judge Faridah" userId="a7831e36-0f8d-4cb0-bb86-dd43ae48c975" providerId="ADAL" clId="{D8CF3D6C-7743-43AC-AD3D-BB88E5904E32}" dt="2026-06-02T12:04:56.804" v="1365" actId="20577"/>
          <ac:spMkLst>
            <pc:docMk/>
            <pc:sldMk cId="3584970402" sldId="260"/>
            <ac:spMk id="2" creationId="{A5D3D266-31C4-8975-1AF4-0590A021E79B}"/>
          </ac:spMkLst>
        </pc:spChg>
        <pc:spChg chg="mod">
          <ac:chgData name="Eden, Tribunal Judge Faridah" userId="a7831e36-0f8d-4cb0-bb86-dd43ae48c975" providerId="ADAL" clId="{D8CF3D6C-7743-43AC-AD3D-BB88E5904E32}" dt="2026-06-02T12:27:06.012" v="1822" actId="20577"/>
          <ac:spMkLst>
            <pc:docMk/>
            <pc:sldMk cId="3584970402" sldId="260"/>
            <ac:spMk id="3" creationId="{EE595D5E-1C10-D429-ED7F-EB3E43ACCE78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50A05-4C10-0B2C-C151-5915A601E5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091DE8-090C-E54E-238E-0BB90E827A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BA4DDF-CB75-0A60-670C-CE6E8B11D2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D85C2-B0CA-44C6-A77B-CA6110C7DAC2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52F6A4-18B7-402D-2CC9-D63555792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087E28-C2B5-B946-8458-3F18FE1E54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AC731-4048-4997-BBAA-B0F42B2F22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1716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938F91-7D7B-3444-01C0-793D161A44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13321B-05D3-DB2B-2A36-864E9751D1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104686-C3EA-9CBA-0616-C891F26EBF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D85C2-B0CA-44C6-A77B-CA6110C7DAC2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161843-D755-AFE8-2067-73F3F78B6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148B0E-2D4A-B00E-D50B-6545037A5B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AC731-4048-4997-BBAA-B0F42B2F22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85065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394D2A-68C4-AAD5-E938-8505CA99CD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7A589E-0D4C-2BDF-6774-4F35B46A20D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7FCC74-21F9-A162-2A6F-3646B2BA3E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D85C2-B0CA-44C6-A77B-CA6110C7DAC2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A38DC5-A556-B969-1A26-25C7737B12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C771C6-9A86-C1E7-7660-803E17A06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AC731-4048-4997-BBAA-B0F42B2F22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6199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28FA86-1670-2185-7C0A-C25A60F6B0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6D5F1E-80CC-59D5-F94E-47FD2AC58CE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2368D7-79CC-F55F-F741-47642F777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D85C2-B0CA-44C6-A77B-CA6110C7DAC2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5297EB-9720-D383-3A8B-3CB2FB7E8C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C05432-DAC3-1FD7-F8F9-BDB82E9B21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AC731-4048-4997-BBAA-B0F42B2F22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092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F560DF-D7B0-0849-3ADA-2DD613B83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0DBCBDB-14A8-45DF-2315-04813C134CC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5247BD1-585B-16A0-87A1-B5D00D275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D85C2-B0CA-44C6-A77B-CA6110C7DAC2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08713C-5940-EDBC-D034-46228E7573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DF54A9-C922-E480-DD12-8E92C66A06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AC731-4048-4997-BBAA-B0F42B2F22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96696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29AD5-5780-B4E0-F4AA-993C82D33C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248E3-0ABA-2DC3-AA74-D203EEDCB9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A7D5CA0-0C1A-FF71-A2F0-92841094A1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3B2D6E-22EF-B384-3C63-1289CD8773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D85C2-B0CA-44C6-A77B-CA6110C7DAC2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84B2DD-6308-D7CB-8778-BAD0897BC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053872-CE5E-9190-E51C-525BDAB058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AC731-4048-4997-BBAA-B0F42B2F22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51582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C03DDA-0ADF-057B-D0F6-AF931F837A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541872-1B55-0425-29B3-548AF50169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D278E2-C59D-6FAF-5E7B-5AF1CD06DA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DD6C00-A58C-58D2-D3D2-2A4ACC0D47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46B5C8C-EBF6-C4DB-4160-25ACC3A6DC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D0B1F3D-5603-B46A-10B4-FA9F1CD31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D85C2-B0CA-44C6-A77B-CA6110C7DAC2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E5E49FA-F2C2-BA31-F941-55B8553287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FCBA719-CA6B-B943-E63D-C13A0707FD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AC731-4048-4997-BBAA-B0F42B2F22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83431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E5285C-4EE2-086A-4664-FBD32914A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D04C61F-EE52-03F5-A076-1FDCEB04D6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D85C2-B0CA-44C6-A77B-CA6110C7DAC2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034FE76-3623-BD1F-65F4-735B824245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FD9B52F-5ACC-F6B0-F43C-D8EEA19FA9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AC731-4048-4997-BBAA-B0F42B2F22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89441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8635D13-3101-24F1-3D58-787AFB4D9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D85C2-B0CA-44C6-A77B-CA6110C7DAC2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8D7D3E-164A-F6AD-8F40-C20B3CE0AA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A343665-39B5-5BE3-6EEF-30E43D25B5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AC731-4048-4997-BBAA-B0F42B2F22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8894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69E34B-B587-8A2D-9CF2-DB59FCA82E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54D185-E1CC-D92E-6DA9-5542FFF795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E85A649-EA24-1CB5-BFFD-B2AEAC94652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1F3EA9-DBFE-8FD0-3689-ACEAAD07D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D85C2-B0CA-44C6-A77B-CA6110C7DAC2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C29717-6467-C534-7214-8B56DE0CC0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11C727-1CEA-C361-5EB2-1711ED9AC3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AC731-4048-4997-BBAA-B0F42B2F22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8992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7D6DC0-8D72-D37B-8D12-F01924FC74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895A51-947C-816A-4F67-DDE877B052F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2FAF58B-3B3E-9947-679C-E77B06FE98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2E6295-D89F-CBA3-3C6A-06EE64D107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D85C2-B0CA-44C6-A77B-CA6110C7DAC2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E40CDC-0B98-9FE0-7139-5BECA89482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69678A-E3F1-FB44-AE3B-967EDE0A93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CAC731-4048-4997-BBAA-B0F42B2F22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6705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4E36C2E-F368-333A-3C66-BA568C491B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E25EC8-792E-810D-4E6D-A00009E578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8CEC8C-2F5B-78AA-74E0-76E289EE45D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E4D85C2-B0CA-44C6-A77B-CA6110C7DAC2}" type="datetimeFigureOut">
              <a:rPr lang="en-GB" smtClean="0"/>
              <a:t>02/06/2026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816FEF-24E6-91D4-0782-3955C51ABED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9A0A7E-B1A0-6A58-91B6-59BF284E8B6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CAC731-4048-4997-BBAA-B0F42B2F224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81434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v.uk/government/statistics/tribunals-statistics-quarterly-july-to-september-2025/tribunal-statistics-quarterly-july-to-september-2025#annual-special-educational-needs-and-disability-send-statistics" TargetMode="External"/><Relationship Id="rId2" Type="http://schemas.openxmlformats.org/officeDocument/2006/relationships/image" Target="../media/image1.svg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E4592B-C583-4393-10CE-B76C3E94E5E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/>
              <a:t>Top tips for Tribunals advocacy</a:t>
            </a:r>
            <a:br>
              <a:rPr lang="en-GB" dirty="0"/>
            </a:br>
            <a:r>
              <a:rPr lang="en-GB" dirty="0"/>
              <a:t>Public Law Project Webinar</a:t>
            </a:r>
            <a:br>
              <a:rPr lang="en-GB" dirty="0"/>
            </a:br>
            <a:r>
              <a:rPr lang="en-GB" dirty="0"/>
              <a:t>3 June 2026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5491F0-7D19-339E-3F8B-0EBE0A760C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742715"/>
            <a:ext cx="9144000" cy="1655762"/>
          </a:xfrm>
        </p:spPr>
        <p:txBody>
          <a:bodyPr/>
          <a:lstStyle/>
          <a:p>
            <a:r>
              <a:rPr lang="en-GB" dirty="0"/>
              <a:t>Judge Faridah Eden</a:t>
            </a:r>
          </a:p>
          <a:p>
            <a:r>
              <a:rPr lang="en-GB" dirty="0"/>
              <a:t>First-tier Tribunal, Health Education and Social Care Chamber</a:t>
            </a:r>
          </a:p>
          <a:p>
            <a:r>
              <a:rPr lang="en-GB" dirty="0"/>
              <a:t>Special Educational Needs and Disability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610787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723893-1488-7CB0-2B25-D02FB8D2AF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What’s a SEND hearing like?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9BA99A-B356-C364-06D1-3C77A472C7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Issues based</a:t>
            </a:r>
          </a:p>
          <a:p>
            <a:r>
              <a:rPr lang="en-GB" dirty="0"/>
              <a:t>No strict order of evidence</a:t>
            </a:r>
          </a:p>
          <a:p>
            <a:r>
              <a:rPr lang="en-GB" dirty="0"/>
              <a:t>Inquisitorial – expect an interventionist panel</a:t>
            </a:r>
          </a:p>
          <a:p>
            <a:r>
              <a:rPr lang="en-GB" dirty="0"/>
              <a:t>Forward looking</a:t>
            </a:r>
          </a:p>
          <a:p>
            <a:r>
              <a:rPr lang="en-GB" dirty="0"/>
              <a:t>Collaborative and child focussed</a:t>
            </a:r>
          </a:p>
          <a:p>
            <a:r>
              <a:rPr lang="en-GB" dirty="0"/>
              <a:t>Advocates can test evidence but aggressive cross examination is not appropriate</a:t>
            </a:r>
          </a:p>
          <a:p>
            <a:r>
              <a:rPr lang="en-GB" dirty="0"/>
              <a:t>Local authorities have a duty of candour</a:t>
            </a:r>
          </a:p>
        </p:txBody>
      </p:sp>
    </p:spTree>
    <p:extLst>
      <p:ext uri="{BB962C8B-B14F-4D97-AF65-F5344CB8AC3E}">
        <p14:creationId xmlns:p14="http://schemas.microsoft.com/office/powerpoint/2010/main" val="24355382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3CD8B1-E903-85FA-3BCC-ED4768D75A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710418"/>
          </a:xfrm>
        </p:spPr>
        <p:txBody>
          <a:bodyPr/>
          <a:lstStyle/>
          <a:p>
            <a:r>
              <a:rPr lang="en-GB" dirty="0"/>
              <a:t>SEND appeals</a:t>
            </a:r>
          </a:p>
        </p:txBody>
      </p:sp>
      <p:pic>
        <p:nvPicPr>
          <p:cNvPr id="13" name="Content Placeholder 12">
            <a:extLst>
              <a:ext uri="{FF2B5EF4-FFF2-40B4-BE49-F238E27FC236}">
                <a16:creationId xmlns:a16="http://schemas.microsoft.com/office/drawing/2014/main" id="{B3F3292D-4749-BB60-1B0E-EEC949E7227E}"/>
              </a:ext>
            </a:extLst>
          </p:cNvPr>
          <p:cNvPicPr>
            <a:picLocks noGrp="1" noChangeAspect="1"/>
          </p:cNvPicPr>
          <p:nvPr>
            <p:ph type="pic" idx="1"/>
          </p:nvPr>
        </p:nvPicPr>
        <p:blipFill>
          <a:blip>
            <a:extLst>
              <a:ext uri="{96DAC541-7B7A-43D3-8B79-37D633B846F1}">
                <asvg:svgBlip xmlns:asvg="http://schemas.microsoft.com/office/drawing/2016/SVG/main" r:embed="rId2"/>
              </a:ext>
            </a:extLst>
          </a:blip>
          <a:srcRect l="7802" r="7802"/>
          <a:stretch/>
        </p:blipFill>
        <p:spPr bwMode="auto"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AAA41843-38A6-00DA-9FB3-9C952FBE07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1477108"/>
            <a:ext cx="3932237" cy="4873624"/>
          </a:xfrm>
        </p:spPr>
        <p:txBody>
          <a:bodyPr>
            <a:no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In the academic year 2024/25, HMCTS tribunals recorded 25,000 registered SEN appeals, an increase of 18% when compared to the previous year.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Source - </a:t>
            </a:r>
            <a:r>
              <a:rPr lang="en-GB" sz="2000" dirty="0">
                <a:hlinkClick r:id="rId3"/>
              </a:rPr>
              <a:t>Tribunal Statistics Quarterly: July to September 2025 - GOV.UK</a:t>
            </a:r>
            <a:endParaRPr lang="en-GB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/>
              <a:t>The tide has not yet turned.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/>
              <a:t>Busy period </a:t>
            </a:r>
            <a:r>
              <a:rPr lang="en-GB" sz="2000" dirty="0"/>
              <a:t>in run up to end of academic year</a:t>
            </a:r>
          </a:p>
        </p:txBody>
      </p:sp>
    </p:spTree>
    <p:extLst>
      <p:ext uri="{BB962C8B-B14F-4D97-AF65-F5344CB8AC3E}">
        <p14:creationId xmlns:p14="http://schemas.microsoft.com/office/powerpoint/2010/main" val="1879358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3C31F-17BA-E7E1-C0C2-6B27A0D46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How you can help us manage our resources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76DEC1-FDAD-8BDD-6F1A-07CF68D866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Focus on the here and now, not on past failings</a:t>
            </a:r>
          </a:p>
          <a:p>
            <a:r>
              <a:rPr lang="en-GB" dirty="0"/>
              <a:t>Focus on the issues</a:t>
            </a:r>
          </a:p>
          <a:p>
            <a:pPr lvl="1"/>
            <a:r>
              <a:rPr lang="en-GB" dirty="0"/>
              <a:t>Is an EHC Plan necessary</a:t>
            </a:r>
          </a:p>
          <a:p>
            <a:pPr lvl="1"/>
            <a:r>
              <a:rPr lang="en-GB" dirty="0"/>
              <a:t>Needs, provision, placement</a:t>
            </a:r>
          </a:p>
          <a:p>
            <a:r>
              <a:rPr lang="en-GB" dirty="0"/>
              <a:t>Assume we know the law</a:t>
            </a:r>
          </a:p>
          <a:p>
            <a:r>
              <a:rPr lang="en-GB" dirty="0"/>
              <a:t>Think about whether your interlocutory application is </a:t>
            </a:r>
            <a:r>
              <a:rPr lang="en-GB" u="sng" dirty="0"/>
              <a:t>really </a:t>
            </a:r>
            <a:r>
              <a:rPr lang="en-GB" dirty="0"/>
              <a:t>necessary</a:t>
            </a:r>
          </a:p>
          <a:p>
            <a:r>
              <a:rPr lang="en-GB" dirty="0"/>
              <a:t>Keep working documents manageable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921290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D3D266-31C4-8975-1AF4-0590A021E7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Disability discrimination (briefly)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595D5E-1C10-D429-ED7F-EB3E43ACCE7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/>
              <a:t>Equality Act claims against schools by parents or pupils</a:t>
            </a:r>
          </a:p>
          <a:p>
            <a:r>
              <a:rPr lang="en-GB" dirty="0"/>
              <a:t>Legally complex</a:t>
            </a:r>
          </a:p>
          <a:p>
            <a:r>
              <a:rPr lang="en-GB" dirty="0"/>
              <a:t>More adversarial than SEND appeals but still informal Tribunal proceedings </a:t>
            </a:r>
          </a:p>
          <a:p>
            <a:pPr marL="457200" lvl="1" indent="0">
              <a:buNone/>
            </a:pPr>
            <a:r>
              <a:rPr lang="en-GB" dirty="0"/>
              <a:t>“the Tribunal is nonetheless required to further overriding objective and to ensure that each party has a fair opportunity to advance their case” (UTJ Stout – B v St Dominic’s Grammar School [2025] UKUT 048)</a:t>
            </a:r>
          </a:p>
          <a:p>
            <a:r>
              <a:rPr lang="en-GB" dirty="0"/>
              <a:t>Very quick compared to county court or Employment Tribunal</a:t>
            </a:r>
          </a:p>
          <a:p>
            <a:pPr lvl="1"/>
            <a:r>
              <a:rPr lang="en-GB" dirty="0"/>
              <a:t>A  lighter touch advocacy approach is needed</a:t>
            </a:r>
          </a:p>
          <a:p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49704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267</Words>
  <Application>Microsoft Office PowerPoint</Application>
  <PresentationFormat>Widescreen</PresentationFormat>
  <Paragraphs>32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Aptos</vt:lpstr>
      <vt:lpstr>Aptos Display</vt:lpstr>
      <vt:lpstr>Arial</vt:lpstr>
      <vt:lpstr>Office Theme</vt:lpstr>
      <vt:lpstr>Top tips for Tribunals advocacy Public Law Project Webinar 3 June 2026</vt:lpstr>
      <vt:lpstr>What’s a SEND hearing like?</vt:lpstr>
      <vt:lpstr>SEND appeals</vt:lpstr>
      <vt:lpstr>How you can help us manage our resources</vt:lpstr>
      <vt:lpstr>Disability discrimination (briefly)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Eden, Tribunal Judge Faridah</dc:creator>
  <cp:lastModifiedBy>Eden, Tribunal Judge Faridah</cp:lastModifiedBy>
  <cp:revision>1</cp:revision>
  <dcterms:created xsi:type="dcterms:W3CDTF">2026-06-02T11:35:36Z</dcterms:created>
  <dcterms:modified xsi:type="dcterms:W3CDTF">2026-06-02T12:27:41Z</dcterms:modified>
</cp:coreProperties>
</file>