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1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328E7D-7E5A-BE39-A0B0-D901B09B7354}" v="283" dt="2026-06-01T11:25:38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 descr="A blue and white background with text&#10;&#10;AI-generated content may be incorrect.">
            <a:extLst>
              <a:ext uri="{FF2B5EF4-FFF2-40B4-BE49-F238E27FC236}">
                <a16:creationId xmlns:a16="http://schemas.microsoft.com/office/drawing/2014/main" id="{62372530-9C44-7865-CBAC-0741518D23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Picture 4" descr="A blue and white background with white text&#10;&#10;AI-generated content may be incorrect.">
            <a:extLst>
              <a:ext uri="{FF2B5EF4-FFF2-40B4-BE49-F238E27FC236}">
                <a16:creationId xmlns:a16="http://schemas.microsoft.com/office/drawing/2014/main" id="{82531F10-556F-6193-9A63-2B28F8D7AF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735F6-9738-10F6-F417-EFDEAA348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0" name="Content Placeholder 9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50EAA1A-715E-E856-3039-14F1D3DF22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28144" y="1825625"/>
            <a:ext cx="7735712" cy="4351338"/>
          </a:xfrm>
          <a:prstGeom prst="rect">
            <a:avLst/>
          </a:prstGeom>
        </p:spPr>
      </p:pic>
      <p:pic>
        <p:nvPicPr>
          <p:cNvPr id="11" name="Picture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4BDB8905-51B6-8C59-4B48-2ED417002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717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F7A2AA-1DFC-5FC8-EB01-B8D069FD7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en-GB" sz="2800">
                <a:solidFill>
                  <a:srgbClr val="FFFFFF"/>
                </a:solidFill>
              </a:rPr>
              <a:t>COMMUNICATION AND TONE</a:t>
            </a: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5F492-493B-F046-929D-1A44B88CE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Enabling atmosphere.</a:t>
            </a:r>
          </a:p>
          <a:p>
            <a:r>
              <a:rPr lang="en-GB"/>
              <a:t>Introductions and orientation/ signposting.</a:t>
            </a:r>
          </a:p>
          <a:p>
            <a:r>
              <a:rPr lang="en-GB"/>
              <a:t>Dealing with heightened emotions sensitively.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7823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6D2DD7-A4A9-565D-2D2D-8A1485000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A3E3F4-0831-77CD-4A22-7A30DEB0A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AE8960C-219F-A738-4AF6-93E5A57B3B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1A45D8-4272-4167-6484-58E74B6C8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en-GB" sz="2800">
                <a:solidFill>
                  <a:srgbClr val="FFFFFF"/>
                </a:solidFill>
              </a:rPr>
              <a:t>Communication and tone</a:t>
            </a: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D208A133-D6ED-FA88-6361-7F7D9D20F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03E3803-517F-F8FB-CCD2-447F117D7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CAC10-3632-6EA4-FBB6-2AF925C9B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Inquisitorial versus adversarial approach.</a:t>
            </a:r>
            <a:endParaRPr lang="en-US"/>
          </a:p>
          <a:p>
            <a:r>
              <a:rPr lang="en-GB"/>
              <a:t>Being mindful of technical </a:t>
            </a:r>
            <a:r>
              <a:rPr lang="en-GB" dirty="0"/>
              <a:t>language use (as well as legali</a:t>
            </a:r>
            <a:r>
              <a:rPr lang="en-GB"/>
              <a:t>stic).</a:t>
            </a:r>
          </a:p>
          <a:p>
            <a:endParaRPr lang="en-GB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9434707-25DF-83D8-48B3-1C4D1AC94745}"/>
              </a:ext>
            </a:extLst>
          </p:cNvPr>
          <p:cNvSpPr/>
          <p:nvPr/>
        </p:nvSpPr>
        <p:spPr>
          <a:xfrm>
            <a:off x="483788" y="1121337"/>
            <a:ext cx="4637837" cy="461787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Aptos Display"/>
              </a:rPr>
              <a:t>FORMALITY/ INFORMALITY AND </a:t>
            </a:r>
            <a:r>
              <a:rPr lang="en-GB" sz="2800">
                <a:latin typeface="Aptos Display"/>
              </a:rPr>
              <a:t>NATURE OF HEARINGS</a:t>
            </a:r>
          </a:p>
        </p:txBody>
      </p:sp>
    </p:spTree>
    <p:extLst>
      <p:ext uri="{BB962C8B-B14F-4D97-AF65-F5344CB8AC3E}">
        <p14:creationId xmlns:p14="http://schemas.microsoft.com/office/powerpoint/2010/main" val="1668536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3D0ACA-43DE-F677-2006-3E4FC7CCD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F033B5A-9F2B-0784-14C1-EEA15ED63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B7D072F-CD36-F6B2-6DF3-A9EE92EBB0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E9CDB3-D50C-4D71-5018-579B797A3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pPr algn="ctr"/>
            <a:r>
              <a:rPr lang="en-GB" sz="2800">
                <a:solidFill>
                  <a:srgbClr val="FFFFFF"/>
                </a:solidFill>
              </a:rPr>
              <a:t>Communication and tone</a:t>
            </a:r>
            <a:endParaRPr lang="en-US" sz="28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A7F893BB-BC05-2FF6-3112-3016F70A32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111361A-8569-00BF-3DFC-2C1E1A00A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A9A37-9458-D360-8712-BA2F9216CB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Telephone hearings present the most challenges.</a:t>
            </a:r>
            <a:endParaRPr lang="en-US"/>
          </a:p>
          <a:p>
            <a:r>
              <a:rPr lang="en-GB"/>
              <a:t>User preference?</a:t>
            </a:r>
            <a:endParaRPr lang="en-GB" dirty="0"/>
          </a:p>
          <a:p>
            <a:r>
              <a:rPr lang="en-GB" dirty="0"/>
              <a:t>Tribunal hearings in </a:t>
            </a:r>
            <a:r>
              <a:rPr lang="en-GB"/>
              <a:t>court buildings</a:t>
            </a:r>
            <a:r>
              <a:rPr lang="en-GB" dirty="0"/>
              <a:t>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1C489F0-F3D4-4B4D-B07C-4DC88FDAE957}"/>
              </a:ext>
            </a:extLst>
          </p:cNvPr>
          <p:cNvSpPr/>
          <p:nvPr/>
        </p:nvSpPr>
        <p:spPr>
          <a:xfrm>
            <a:off x="490160" y="1120063"/>
            <a:ext cx="4695177" cy="4610228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>
                <a:latin typeface="Aptos Display"/>
              </a:rPr>
              <a:t>HEARING MODE (REMOTE/ IN-PERSON)</a:t>
            </a:r>
          </a:p>
        </p:txBody>
      </p:sp>
    </p:spTree>
    <p:extLst>
      <p:ext uri="{BB962C8B-B14F-4D97-AF65-F5344CB8AC3E}">
        <p14:creationId xmlns:p14="http://schemas.microsoft.com/office/powerpoint/2010/main" val="636579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COMMUNICATION AND TONE</vt:lpstr>
      <vt:lpstr>Communication and tone</vt:lpstr>
      <vt:lpstr>Communication and tone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89</cp:revision>
  <dcterms:created xsi:type="dcterms:W3CDTF">2026-06-01T10:30:21Z</dcterms:created>
  <dcterms:modified xsi:type="dcterms:W3CDTF">2026-06-01T11:43:34Z</dcterms:modified>
</cp:coreProperties>
</file>