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8" r:id="rId3"/>
    <p:sldId id="320" r:id="rId4"/>
    <p:sldId id="321" r:id="rId5"/>
    <p:sldId id="322" r:id="rId6"/>
    <p:sldId id="323" r:id="rId7"/>
    <p:sldId id="324" r:id="rId8"/>
    <p:sldId id="325" r:id="rId9"/>
    <p:sldId id="326" r:id="rId10"/>
    <p:sldId id="327" r:id="rId11"/>
    <p:sldId id="328" r:id="rId12"/>
    <p:sldId id="329" r:id="rId13"/>
    <p:sldId id="330" r:id="rId14"/>
    <p:sldId id="331" r:id="rId15"/>
    <p:sldId id="332" r:id="rId16"/>
    <p:sldId id="319" r:id="rId17"/>
  </p:sldIdLst>
  <p:sldSz cx="12192000" cy="6858000"/>
  <p:notesSz cx="6858000" cy="9144000"/>
  <p:defaultTextStyle>
    <a:defPPr>
      <a:defRPr lang="en-GB"/>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521415D9-36F7-43E2-AB2F-B90AF26B5E84}">
      <p14:sectionLst xmlns:p14="http://schemas.microsoft.com/office/powerpoint/2010/main">
        <p14:section name="Default Section" id="{6EAE868D-9A13-4E4B-A09B-2A4B86BA4092}">
          <p14:sldIdLst/>
        </p14:section>
        <p14:section name="Default Section" id="{F2C130D3-93CA-460A-A860-4D3CC3AD33A7}">
          <p14:sldIdLst>
            <p14:sldId id="256"/>
            <p14:sldId id="258"/>
            <p14:sldId id="320"/>
            <p14:sldId id="321"/>
            <p14:sldId id="322"/>
            <p14:sldId id="323"/>
            <p14:sldId id="324"/>
            <p14:sldId id="325"/>
            <p14:sldId id="326"/>
            <p14:sldId id="327"/>
            <p14:sldId id="328"/>
            <p14:sldId id="329"/>
            <p14:sldId id="330"/>
            <p14:sldId id="331"/>
            <p14:sldId id="332"/>
            <p14:sldId id="319"/>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986E"/>
    <a:srgbClr val="9B8A63"/>
    <a:srgbClr val="FFFFFF"/>
    <a:srgbClr val="5657E5"/>
    <a:srgbClr val="00014C"/>
    <a:srgbClr val="ECC208"/>
    <a:srgbClr val="E82404"/>
    <a:srgbClr val="77E824"/>
    <a:srgbClr val="7D890C"/>
    <a:srgbClr val="B98F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79608" autoAdjust="0"/>
  </p:normalViewPr>
  <p:slideViewPr>
    <p:cSldViewPr>
      <p:cViewPr>
        <p:scale>
          <a:sx n="75" d="100"/>
          <a:sy n="75" d="100"/>
        </p:scale>
        <p:origin x="2112" y="354"/>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992CD6-5437-45A5-9F5C-774A3891D3B7}" type="datetimeFigureOut">
              <a:rPr lang="en-GB" smtClean="0"/>
              <a:pPr/>
              <a:t>23/04/2026</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12C658-7245-4B2D-A42C-C3DC06767888}" type="slidenum">
              <a:rPr lang="en-GB" smtClean="0"/>
              <a:pPr/>
              <a:t>‹#›</a:t>
            </a:fld>
            <a:endParaRPr lang="en-GB"/>
          </a:p>
        </p:txBody>
      </p:sp>
    </p:spTree>
    <p:extLst>
      <p:ext uri="{BB962C8B-B14F-4D97-AF65-F5344CB8AC3E}">
        <p14:creationId xmlns:p14="http://schemas.microsoft.com/office/powerpoint/2010/main" val="42621518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respondent did therefore have sufficient information drawn to her attention to enable her to have due regard to the matters in section 149. She knew the policy would impact on disabled students, and indeed, on disabled students who had limited capability for work. She knew the consequences, namely that that group would not be eligible for universal credit. She knew that the adverse impacts would not be shared by one specific group of persons moving into full-time education. She knew the justification for requiring disabled students generally to access support through the student finance support network and grants and bursaries and allowances and why one group had received more favourable treatment. I agree with the Judge who said at paragraph 40 of his judgment:</a:t>
            </a:r>
          </a:p>
          <a:p>
            <a:r>
              <a:rPr lang="en-GB" dirty="0"/>
              <a:t>‘Section 149 of the 2010 Act does not require a decision-maker to have considered every conceivable matter; what section 149 requires is coherent and robust consideration of the likely consequences of a proposed decision within the framework that section sets. In this case it was sufficient for the Secretary of State to identify the sources of income and support that would be available to disabled students once the 2020 Regulations were made. This addressed the core consequences of the amendment to regulation 14. The quality of the assessment would not be materially improved by considering the possible impact of disability on the possibility of additional income from part-time work. The range of variables likely to affect any student’s ability to supplement his income from part-time work is significant, making any such assessment highly speculative. When assessing the likely impact of the 2020 Regulations, the Secretary of State was entitled to focus on consequences that were better-known and more certain.” (R. (on the application of Kays) v Secretary of State for Work and Pensions [2022] EWCA </a:t>
            </a:r>
            <a:r>
              <a:rPr lang="en-GB" dirty="0" err="1"/>
              <a:t>Civ</a:t>
            </a:r>
            <a:r>
              <a:rPr lang="en-GB" dirty="0"/>
              <a:t> 1593.)</a:t>
            </a:r>
          </a:p>
        </p:txBody>
      </p:sp>
      <p:sp>
        <p:nvSpPr>
          <p:cNvPr id="4" name="Slide Number Placeholder 3"/>
          <p:cNvSpPr>
            <a:spLocks noGrp="1"/>
          </p:cNvSpPr>
          <p:nvPr>
            <p:ph type="sldNum" sz="quarter" idx="5"/>
          </p:nvPr>
        </p:nvSpPr>
        <p:spPr/>
        <p:txBody>
          <a:bodyPr/>
          <a:lstStyle/>
          <a:p>
            <a:fld id="{F612C658-7245-4B2D-A42C-C3DC06767888}" type="slidenum">
              <a:rPr lang="en-GB" smtClean="0"/>
              <a:pPr/>
              <a:t>14</a:t>
            </a:fld>
            <a:endParaRPr lang="en-GB"/>
          </a:p>
        </p:txBody>
      </p:sp>
    </p:spTree>
    <p:extLst>
      <p:ext uri="{BB962C8B-B14F-4D97-AF65-F5344CB8AC3E}">
        <p14:creationId xmlns:p14="http://schemas.microsoft.com/office/powerpoint/2010/main" val="32929878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16</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648344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Jennifer</a:t>
            </a:r>
            <a:endParaRPr lang="en-GB"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2</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0941493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The removal of the exemption from liability to pay the congestion charge in central London from private hire vehicles did not involve discrimination within the meaning of the Equality Act 2010 s.19 against black and ethnic minority and female private hire vehicle drivers. The removal was a proportionate means of achieving a legitimate aim, namely the reduction of traffic and congestion within the congestion charge zone without reducing the number of designated wheelchair-accessible vehicles.</a:t>
            </a:r>
            <a:endParaRPr lang="en-GB" dirty="0"/>
          </a:p>
        </p:txBody>
      </p:sp>
      <p:sp>
        <p:nvSpPr>
          <p:cNvPr id="4" name="Slide Number Placeholder 3"/>
          <p:cNvSpPr>
            <a:spLocks noGrp="1"/>
          </p:cNvSpPr>
          <p:nvPr>
            <p:ph type="sldNum" sz="quarter" idx="5"/>
          </p:nvPr>
        </p:nvSpPr>
        <p:spPr/>
        <p:txBody>
          <a:bodyPr/>
          <a:lstStyle/>
          <a:p>
            <a:fld id="{F612C658-7245-4B2D-A42C-C3DC06767888}" type="slidenum">
              <a:rPr lang="en-GB" smtClean="0"/>
              <a:pPr/>
              <a:t>3</a:t>
            </a:fld>
            <a:endParaRPr lang="en-GB"/>
          </a:p>
        </p:txBody>
      </p:sp>
    </p:spTree>
    <p:extLst>
      <p:ext uri="{BB962C8B-B14F-4D97-AF65-F5344CB8AC3E}">
        <p14:creationId xmlns:p14="http://schemas.microsoft.com/office/powerpoint/2010/main" val="753590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Age: . It defines a person who has the particular protected characteristic of age as a “reference to a person of a particular age group.”  Where an “age group” is “a reference to a group of persons defined by reference to age, whether by reference to a particular age or to a range of acts.” </a:t>
            </a:r>
          </a:p>
          <a:p>
            <a:endParaRPr lang="en-GB" dirty="0"/>
          </a:p>
          <a:p>
            <a:r>
              <a:rPr lang="en-GB" dirty="0"/>
              <a:t>Disability: </a:t>
            </a:r>
            <a:r>
              <a:rPr lang="en-GB" sz="1200" kern="1200" dirty="0">
                <a:solidFill>
                  <a:schemeClr val="tx1"/>
                </a:solidFill>
                <a:effectLst/>
                <a:latin typeface="+mn-lt"/>
                <a:ea typeface="+mn-ea"/>
                <a:cs typeface="+mn-cs"/>
              </a:rPr>
              <a:t>a person has a disability</a:t>
            </a:r>
            <a:r>
              <a:rPr lang="en-GB" sz="1200" i="1"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if (a) that person has a physical or mental impairment and (b) the impairment has a substantial and long-term adverse effect on that person’s ability to carry out normal day-to-day activities.</a:t>
            </a:r>
            <a:r>
              <a:rPr lang="en-GB" dirty="0">
                <a:effectLst/>
              </a:rPr>
              <a:t> </a:t>
            </a:r>
          </a:p>
          <a:p>
            <a:r>
              <a:rPr lang="en-GB" sz="1200" kern="1200" dirty="0">
                <a:solidFill>
                  <a:schemeClr val="tx1"/>
                </a:solidFill>
                <a:effectLst/>
                <a:latin typeface="+mn-lt"/>
                <a:ea typeface="+mn-ea"/>
                <a:cs typeface="+mn-cs"/>
              </a:rPr>
              <a:t>Equality Act 2010, s 6(1). On (a) – physical or mental impairment includes hidden ones; (b) substantial means more than minor or trivial; long term means an impairment lasted or is likely to last at least 12 months or rest of person’s life.  The protected characteristic of disability is complex and may require specialist advice. Legally also quite complex – certain medical conditions are deemed disabilities under the Act (e.g. cancer, HIV infection) or if a person is certified blind. There are certain conditions – generally not treated as disabilities as set out in the schedules.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Gender reassignment: is undergoing or has undergone a process (or part of a process) for the purpose of reassigning the person’s sex by changing physiological or other attributes of sex. a transsexual person  is a reference to a person who has the protected characteristic of gender reassignment.</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Marriage or civil partnership: they are married or are a civil partner. Both marriage and civil partnership include a union between a man and a woman or a same-sex couple. The EA 2010 does not therefore protect single people, divorcees, fiancées, cohabitees, widows or widowers.</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Pregnancy and maternity: because of their pregnancy or maternity, which includes breastfeeding. It includes a period of 26 weeks beginning with the day on which the woman gives birth (including to a stillborn provided that she was pregnant for at least 24 weeks prior to the birth).  Act, s 13(6)(a), s 17-18  </a:t>
            </a:r>
            <a:r>
              <a:rPr lang="en-GB" sz="1200" i="1" kern="1200" dirty="0">
                <a:solidFill>
                  <a:schemeClr val="tx1"/>
                </a:solidFill>
                <a:effectLst/>
                <a:latin typeface="+mn-lt"/>
                <a:ea typeface="+mn-ea"/>
                <a:cs typeface="+mn-cs"/>
              </a:rPr>
              <a:t>ibid, </a:t>
            </a:r>
            <a:r>
              <a:rPr lang="en-GB" sz="1200" kern="1200" dirty="0">
                <a:solidFill>
                  <a:schemeClr val="tx1"/>
                </a:solidFill>
                <a:effectLst/>
                <a:latin typeface="+mn-lt"/>
                <a:ea typeface="+mn-ea"/>
                <a:cs typeface="+mn-cs"/>
              </a:rPr>
              <a:t>s 17(2)-(5). There are further provisions with respect to employment and maternity leave: see section 18.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Race: (</a:t>
            </a:r>
            <a:r>
              <a:rPr lang="en-GB" sz="1200" kern="1200" dirty="0" err="1">
                <a:solidFill>
                  <a:schemeClr val="tx1"/>
                </a:solidFill>
                <a:effectLst/>
                <a:latin typeface="+mn-lt"/>
                <a:ea typeface="+mn-ea"/>
                <a:cs typeface="+mn-cs"/>
              </a:rPr>
              <a:t>i</a:t>
            </a:r>
            <a:r>
              <a:rPr lang="en-GB" sz="1200" kern="1200" dirty="0">
                <a:solidFill>
                  <a:schemeClr val="tx1"/>
                </a:solidFill>
                <a:effectLst/>
                <a:latin typeface="+mn-lt"/>
                <a:ea typeface="+mn-ea"/>
                <a:cs typeface="+mn-cs"/>
              </a:rPr>
              <a:t>) colour (ii) nationality and (iii) ethnic or national origins.  “Colour” includes white, black and brown. “Nationality” is defined by citizenship (and is distinct from national origins).  “National origins” must have identifiable elements, including historic and geographic, which shows the existence of previous existence of a nation. ethnic origins,” one must first consider whether a person belongs to an “ethnic group”, which is a separate and distinct community by virtue of certain characteristics.   A group is an ethnic group if it has the following features: a long-shared history and cultural traditions of its own.  An ethnic group may also have one or more of the following characteristics: a common language, a common literature, a common religion or geographical origin, or a sense of being a minority or an oppressed or dominant group.  The courts have confirmed that the following are protected ethnic groups: Sikhs, Jews, Romany Gypsies, Irish Travellers, Scottish Gypsies and Scottish Travellers.  Interesting that there has been recent debate in Parliament as to the need to include caste as a separate category.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Religion or belief - includes both religion and lack of religion (thus protecting atheism). Same broad meaning as that protected by art. 9. To be protected under the Act, a philosophical belief (</a:t>
            </a:r>
            <a:r>
              <a:rPr lang="en-GB" sz="1200" kern="1200" dirty="0" err="1">
                <a:solidFill>
                  <a:schemeClr val="tx1"/>
                </a:solidFill>
                <a:effectLst/>
                <a:latin typeface="+mn-lt"/>
                <a:ea typeface="+mn-ea"/>
                <a:cs typeface="+mn-cs"/>
              </a:rPr>
              <a:t>i</a:t>
            </a:r>
            <a:r>
              <a:rPr lang="en-GB" sz="1200" kern="1200" dirty="0">
                <a:solidFill>
                  <a:schemeClr val="tx1"/>
                </a:solidFill>
                <a:effectLst/>
                <a:latin typeface="+mn-lt"/>
                <a:ea typeface="+mn-ea"/>
                <a:cs typeface="+mn-cs"/>
              </a:rPr>
              <a:t>) must be genuinely held; (ii) must be a belief, and not an opinion or viewpoint, based on the present state of information available; (iii) must be a belief as to a weighty and substantial aspect of human life and behaviour; (iv) must attain a certain level of cogency, seriousness, cohesion and importance; (v) must be worthy of respect in a democratic society, not incompatible with human dignity and not in conflict with the fundamental rights of others. Interesting distinction between holding and manifesting a belief </a:t>
            </a:r>
          </a:p>
          <a:p>
            <a:endParaRPr lang="en-GB" dirty="0"/>
          </a:p>
          <a:p>
            <a:r>
              <a:rPr lang="en-GB" dirty="0"/>
              <a:t>Sex: biological sex – Supreme Court decided in the For Women Scotland Ltd v Scottish Ministers [2026] A.C. 315 and did not include the sex that a person acquired pursuant to the issue of a gender recognition certificate under the 2004 Act </a:t>
            </a:r>
          </a:p>
          <a:p>
            <a:endParaRPr lang="en-GB" dirty="0"/>
          </a:p>
          <a:p>
            <a:r>
              <a:rPr lang="en-GB" dirty="0"/>
              <a:t>Sexual orientation: sexual orientation towards a person of the same sex, a person of the opposite sex, or persons of either sex.  Sexual orientation relates to how people feel as well as their actions. </a:t>
            </a:r>
          </a:p>
        </p:txBody>
      </p:sp>
      <p:sp>
        <p:nvSpPr>
          <p:cNvPr id="4" name="Slide Number Placeholder 3"/>
          <p:cNvSpPr>
            <a:spLocks noGrp="1"/>
          </p:cNvSpPr>
          <p:nvPr>
            <p:ph type="sldNum" sz="quarter" idx="5"/>
          </p:nvPr>
        </p:nvSpPr>
        <p:spPr/>
        <p:txBody>
          <a:bodyPr/>
          <a:lstStyle/>
          <a:p>
            <a:fld id="{F612C658-7245-4B2D-A42C-C3DC06767888}" type="slidenum">
              <a:rPr lang="en-GB" smtClean="0"/>
              <a:pPr/>
              <a:t>6</a:t>
            </a:fld>
            <a:endParaRPr lang="en-GB"/>
          </a:p>
        </p:txBody>
      </p:sp>
    </p:spTree>
    <p:extLst>
      <p:ext uri="{BB962C8B-B14F-4D97-AF65-F5344CB8AC3E}">
        <p14:creationId xmlns:p14="http://schemas.microsoft.com/office/powerpoint/2010/main" val="34900468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PCP should be interpreted broadly to include any formal or informal policies, rules, practices, arrangements, criteria, conditions, prerequisites, qualifications or provisions, as well as a ‘one-off’ or discretionary decision. </a:t>
            </a:r>
          </a:p>
          <a:p>
            <a:endParaRPr lang="en-GB" dirty="0"/>
          </a:p>
          <a:p>
            <a:r>
              <a:rPr lang="en-GB" dirty="0"/>
              <a:t>A “disadvantage” includes a denial of an opportunity or choice, deterrence, rejection or exclusion. It can be used interchangeably with a “detriment”, which is something that a reasonable person would complain about. </a:t>
            </a:r>
          </a:p>
          <a:p>
            <a:endParaRPr lang="en-GB" dirty="0"/>
          </a:p>
          <a:p>
            <a:r>
              <a:rPr lang="en-GB" dirty="0"/>
              <a:t>Who is put at a disadvantage? First, in respect of a group of people sharing the individual’s protected characteristic, the PCP puts or would put that group at a particular disadvantage; and,</a:t>
            </a:r>
          </a:p>
          <a:p>
            <a:r>
              <a:rPr lang="en-GB" dirty="0"/>
              <a:t>Second, the PCP puts or would put the particular individual at that disadvantage.</a:t>
            </a:r>
          </a:p>
          <a:p>
            <a:endParaRPr lang="en-GB" dirty="0"/>
          </a:p>
          <a:p>
            <a:r>
              <a:rPr lang="en-GB" dirty="0"/>
              <a:t>Once a link has been established between the protected characteristic and the disadvantage that it causes, then a comparison is required as between the impact of the PCP on those individuals who have the protected characteristic and those that do not</a:t>
            </a:r>
          </a:p>
          <a:p>
            <a:endParaRPr lang="en-GB" dirty="0"/>
          </a:p>
          <a:p>
            <a:r>
              <a:rPr lang="en-GB" dirty="0"/>
              <a:t>In undertaking the comparison, the following questions should be adopted (Code, para 5.21): </a:t>
            </a:r>
          </a:p>
          <a:p>
            <a:r>
              <a:rPr lang="en-GB" dirty="0"/>
              <a:t>a)	What proportion of the pool has the particular protected characteristic? </a:t>
            </a:r>
          </a:p>
          <a:p>
            <a:r>
              <a:rPr lang="en-GB" dirty="0"/>
              <a:t>b)	Within the pool, does the PCP affect individuals without the protected characteristic?</a:t>
            </a:r>
          </a:p>
          <a:p>
            <a:r>
              <a:rPr lang="en-GB" dirty="0"/>
              <a:t>c)	How many of those individuals are (or would be) disadvantaged by it? How is this expressed as a proportion (‘x’)?</a:t>
            </a:r>
          </a:p>
          <a:p>
            <a:r>
              <a:rPr lang="en-GB" dirty="0"/>
              <a:t>d)	Within the pool, how does the PCP affect individuals who share the protected characteristic?</a:t>
            </a:r>
          </a:p>
          <a:p>
            <a:r>
              <a:rPr lang="en-GB" dirty="0"/>
              <a:t>e)	How many of those individuals are (or would be) put at a disadvantage by it? How is this expressed as a proportion (‘y’)?</a:t>
            </a:r>
          </a:p>
          <a:p>
            <a:endParaRPr lang="en-GB" dirty="0"/>
          </a:p>
          <a:p>
            <a:r>
              <a:rPr lang="en-GB" dirty="0"/>
              <a:t>Objective justification? </a:t>
            </a:r>
          </a:p>
          <a:p>
            <a:r>
              <a:rPr lang="en-GB" dirty="0"/>
              <a:t>In certain circumstances, an apparently neutral PCP that puts a person with a particular protected characteristic can be objectively justified and therefore does not constitute unlawful indirect discrimination.  That requires consideration of two stages:  </a:t>
            </a:r>
          </a:p>
          <a:p>
            <a:r>
              <a:rPr lang="en-GB" dirty="0"/>
              <a:t>a)	Is the aim of the PCP legal and non-discriminatory, and one that represents a real, objective consideration?</a:t>
            </a:r>
          </a:p>
          <a:p>
            <a:r>
              <a:rPr lang="en-GB" dirty="0"/>
              <a:t>b)	If the aim is legitimate, is the means of achieving it proportionate – that is, appropriate and necessary in all the circumstances? </a:t>
            </a:r>
          </a:p>
        </p:txBody>
      </p:sp>
      <p:sp>
        <p:nvSpPr>
          <p:cNvPr id="4" name="Slide Number Placeholder 3"/>
          <p:cNvSpPr>
            <a:spLocks noGrp="1"/>
          </p:cNvSpPr>
          <p:nvPr>
            <p:ph type="sldNum" sz="quarter" idx="5"/>
          </p:nvPr>
        </p:nvSpPr>
        <p:spPr/>
        <p:txBody>
          <a:bodyPr/>
          <a:lstStyle/>
          <a:p>
            <a:fld id="{F612C658-7245-4B2D-A42C-C3DC06767888}" type="slidenum">
              <a:rPr lang="en-GB" smtClean="0"/>
              <a:pPr/>
              <a:t>9</a:t>
            </a:fld>
            <a:endParaRPr lang="en-GB"/>
          </a:p>
        </p:txBody>
      </p:sp>
    </p:spTree>
    <p:extLst>
      <p:ext uri="{BB962C8B-B14F-4D97-AF65-F5344CB8AC3E}">
        <p14:creationId xmlns:p14="http://schemas.microsoft.com/office/powerpoint/2010/main" val="17131313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some are obvious, others require investigation and further consideration (for example, as a result of someone’s disability, they might not be able to understand the implications of a financial agreement). Typical matters which arise in consequence of a person’s disability can include how they behave or how they communicate. As such, if an autistic child strikes a teaching assistant out of frustration at having been made to queue up for his school dinner and is then excluded from school, this may well be said to be a punishment that is given because of something arising in consequence of his disability, i.e. his behaviour</a:t>
            </a:r>
          </a:p>
          <a:p>
            <a:endParaRPr lang="en-GB" dirty="0"/>
          </a:p>
          <a:p>
            <a:r>
              <a:rPr lang="en-GB" dirty="0"/>
              <a:t>Whether A knows about B’s disability is a matter of fact. What is required is knowledge of the facts which, in law, meet the definition of disability, rather than knowledge that the definition of disability is me, or even that there is such a legal definition., </a:t>
            </a:r>
          </a:p>
        </p:txBody>
      </p:sp>
      <p:sp>
        <p:nvSpPr>
          <p:cNvPr id="4" name="Slide Number Placeholder 3"/>
          <p:cNvSpPr>
            <a:spLocks noGrp="1"/>
          </p:cNvSpPr>
          <p:nvPr>
            <p:ph type="sldNum" sz="quarter" idx="5"/>
          </p:nvPr>
        </p:nvSpPr>
        <p:spPr/>
        <p:txBody>
          <a:bodyPr/>
          <a:lstStyle/>
          <a:p>
            <a:fld id="{F612C658-7245-4B2D-A42C-C3DC06767888}" type="slidenum">
              <a:rPr lang="en-GB" smtClean="0"/>
              <a:pPr/>
              <a:t>10</a:t>
            </a:fld>
            <a:endParaRPr lang="en-GB"/>
          </a:p>
        </p:txBody>
      </p:sp>
    </p:spTree>
    <p:extLst>
      <p:ext uri="{BB962C8B-B14F-4D97-AF65-F5344CB8AC3E}">
        <p14:creationId xmlns:p14="http://schemas.microsoft.com/office/powerpoint/2010/main" val="22416941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Applicable schedule depends upon context – services and public </a:t>
            </a:r>
            <a:r>
              <a:rPr lang="en-GB" dirty="0" err="1"/>
              <a:t>functioins</a:t>
            </a:r>
            <a:r>
              <a:rPr lang="en-GB" dirty="0"/>
              <a:t>; premises; work; education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essentially requires that, so far as is reasonably practicable, access for disabled people is the same as that offered to the public at large. </a:t>
            </a:r>
          </a:p>
          <a:p>
            <a:endParaRPr lang="en-GB" dirty="0"/>
          </a:p>
          <a:p>
            <a:r>
              <a:rPr lang="en-GB" dirty="0"/>
              <a:t>The disadvantage needs to be more than minor or trivial, but this is a low threshold</a:t>
            </a:r>
          </a:p>
          <a:p>
            <a:endParaRPr lang="en-GB" dirty="0"/>
          </a:p>
          <a:p>
            <a:r>
              <a:rPr lang="en-GB" dirty="0"/>
              <a:t>What does the duty require with respect to physical features? </a:t>
            </a:r>
          </a:p>
          <a:p>
            <a:r>
              <a:rPr lang="en-GB" dirty="0"/>
              <a:t>The duty requires that reasonable steps are taken in respect of a substantial disadvantage caused by a physical feature. First, a “physical feature” is very broadly defined; and can include features that are temporary (as well as permanent), as well as fixtures, fittings, furniture and equipment.  Second, reasonable steps might require removing the physical feature, altering it or providing a reasonable means of avoiding it.  If the substantial disadvantage cannot be avoided by these steps, then thought will need to be given to whether there is a reasonable alternative method of making the service available. What will make the alternative method “reasonable” will involve consideration of whether it significantly offends the dignity of disabled people and the extent to which it causes inconvenience to the disabled person. </a:t>
            </a:r>
          </a:p>
          <a:p>
            <a:endParaRPr lang="en-GB" dirty="0"/>
          </a:p>
          <a:p>
            <a:endParaRPr lang="en-GB" dirty="0"/>
          </a:p>
          <a:p>
            <a:r>
              <a:rPr lang="en-GB" dirty="0"/>
              <a:t>What is an auxiliary aid in the context of this duty? </a:t>
            </a:r>
          </a:p>
          <a:p>
            <a:r>
              <a:rPr lang="en-GB" dirty="0"/>
              <a:t>An auxiliary aid or service is anything which provides support or assistance to a disabled person, which includes:</a:t>
            </a:r>
          </a:p>
          <a:p>
            <a:r>
              <a:rPr lang="en-GB" dirty="0"/>
              <a:t>a)	a special piece of equipment;</a:t>
            </a:r>
          </a:p>
          <a:p>
            <a:r>
              <a:rPr lang="en-GB" dirty="0"/>
              <a:t>b)	the provision of a sign language interpreter, lip-speaker or deaf-blind communicator;</a:t>
            </a:r>
          </a:p>
          <a:p>
            <a:r>
              <a:rPr lang="en-GB" dirty="0"/>
              <a:t>c)	extra staff assistance to disabled people;</a:t>
            </a:r>
          </a:p>
          <a:p>
            <a:r>
              <a:rPr lang="en-GB" dirty="0"/>
              <a:t>d)	an electronic or manual note-taking service;</a:t>
            </a:r>
          </a:p>
          <a:p>
            <a:r>
              <a:rPr lang="en-GB" dirty="0"/>
              <a:t>e)	induction loop or infrared broadcast system;</a:t>
            </a:r>
          </a:p>
          <a:p>
            <a:r>
              <a:rPr lang="en-GB" dirty="0"/>
              <a:t>f)	videophones;</a:t>
            </a:r>
          </a:p>
          <a:p>
            <a:r>
              <a:rPr lang="en-GB" dirty="0"/>
              <a:t>g)	audio-visual fire alarms;</a:t>
            </a:r>
          </a:p>
          <a:p>
            <a:r>
              <a:rPr lang="en-GB" dirty="0"/>
              <a:t>h)	readers for people with visual impairments;</a:t>
            </a:r>
          </a:p>
          <a:p>
            <a:r>
              <a:rPr lang="en-GB" dirty="0" err="1"/>
              <a:t>i</a:t>
            </a:r>
            <a:r>
              <a:rPr lang="en-GB" dirty="0"/>
              <a:t>)	assistance with guiding; and</a:t>
            </a:r>
          </a:p>
          <a:p>
            <a:r>
              <a:rPr lang="en-GB" dirty="0"/>
              <a:t>j)	telephone services to supplement other information. </a:t>
            </a:r>
          </a:p>
          <a:p>
            <a:endParaRPr lang="en-GB" dirty="0"/>
          </a:p>
          <a:p>
            <a:r>
              <a:rPr lang="en-GB" dirty="0"/>
              <a:t>The duty to provide auxiliary aids or services includes (</a:t>
            </a:r>
            <a:r>
              <a:rPr lang="en-GB" dirty="0" err="1"/>
              <a:t>i</a:t>
            </a:r>
            <a:r>
              <a:rPr lang="en-GB" dirty="0"/>
              <a:t>) ensuring that the aids are properly maintained and (ii) contingency arrangements are in place in case of an unexpected failure of an aid. </a:t>
            </a:r>
          </a:p>
          <a:p>
            <a:endParaRPr lang="en-GB" dirty="0"/>
          </a:p>
          <a:p>
            <a:endParaRPr lang="en-GB" dirty="0"/>
          </a:p>
        </p:txBody>
      </p:sp>
      <p:sp>
        <p:nvSpPr>
          <p:cNvPr id="4" name="Slide Number Placeholder 3"/>
          <p:cNvSpPr>
            <a:spLocks noGrp="1"/>
          </p:cNvSpPr>
          <p:nvPr>
            <p:ph type="sldNum" sz="quarter" idx="5"/>
          </p:nvPr>
        </p:nvSpPr>
        <p:spPr/>
        <p:txBody>
          <a:bodyPr/>
          <a:lstStyle/>
          <a:p>
            <a:fld id="{F612C658-7245-4B2D-A42C-C3DC06767888}" type="slidenum">
              <a:rPr lang="en-GB" smtClean="0"/>
              <a:pPr/>
              <a:t>11</a:t>
            </a:fld>
            <a:endParaRPr lang="en-GB"/>
          </a:p>
        </p:txBody>
      </p:sp>
    </p:spTree>
    <p:extLst>
      <p:ext uri="{BB962C8B-B14F-4D97-AF65-F5344CB8AC3E}">
        <p14:creationId xmlns:p14="http://schemas.microsoft.com/office/powerpoint/2010/main" val="37842891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 is important to note that a failure to make reasonable adjustments cannot be justified (which contrasts with, for example, indirect discrimination). There are, however, certain limits on the duty insofar as relevant to public authorities and service providers:</a:t>
            </a:r>
          </a:p>
          <a:p>
            <a:r>
              <a:rPr lang="en-GB" dirty="0"/>
              <a:t>a)	First, those exercising public functions are not required to take any steps which are outside their powers. </a:t>
            </a:r>
          </a:p>
          <a:p>
            <a:r>
              <a:rPr lang="en-GB" dirty="0"/>
              <a:t>b)	Second, the service provider will not be required to take any steps which would fundamentally alter the nature of the service. </a:t>
            </a:r>
          </a:p>
          <a:p>
            <a:r>
              <a:rPr lang="en-GB" dirty="0"/>
              <a:t>c)	Third, it is not expected that the needs of every individual are anticipated, but the duty requires that consideration is given, and reasonable steps are taken, to overcome barriers that may impede people with different kinds of disability. </a:t>
            </a:r>
          </a:p>
          <a:p>
            <a:endParaRPr lang="en-GB" dirty="0"/>
          </a:p>
          <a:p>
            <a:r>
              <a:rPr lang="en-GB" dirty="0"/>
              <a:t>Cost of the reasonable adjustment</a:t>
            </a:r>
          </a:p>
          <a:p>
            <a:r>
              <a:rPr lang="en-GB" dirty="0"/>
              <a:t>The cost of the adjustment (and so the cost of complying with the duty) cannot be passed on the disabled person, unless expressly permitted.  However the cost of making the adjustment will be relevant to the prior question of whether it is reasonable to make it. Once this has been established, the adjustment must (generally) be made free of charge.</a:t>
            </a:r>
          </a:p>
          <a:p>
            <a:endParaRPr lang="en-GB" dirty="0"/>
          </a:p>
        </p:txBody>
      </p:sp>
      <p:sp>
        <p:nvSpPr>
          <p:cNvPr id="4" name="Slide Number Placeholder 3"/>
          <p:cNvSpPr>
            <a:spLocks noGrp="1"/>
          </p:cNvSpPr>
          <p:nvPr>
            <p:ph type="sldNum" sz="quarter" idx="5"/>
          </p:nvPr>
        </p:nvSpPr>
        <p:spPr/>
        <p:txBody>
          <a:bodyPr/>
          <a:lstStyle/>
          <a:p>
            <a:fld id="{F612C658-7245-4B2D-A42C-C3DC06767888}" type="slidenum">
              <a:rPr lang="en-GB" smtClean="0"/>
              <a:pPr/>
              <a:t>12</a:t>
            </a:fld>
            <a:endParaRPr lang="en-GB"/>
          </a:p>
        </p:txBody>
      </p:sp>
    </p:spTree>
    <p:extLst>
      <p:ext uri="{BB962C8B-B14F-4D97-AF65-F5344CB8AC3E}">
        <p14:creationId xmlns:p14="http://schemas.microsoft.com/office/powerpoint/2010/main" val="33794103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Relevant protected characteristics:</a:t>
            </a:r>
          </a:p>
          <a:p>
            <a:pPr fontAlgn="auto"/>
            <a:r>
              <a:rPr lang="en-GB" sz="1200" b="0" i="0" kern="1200" dirty="0">
                <a:solidFill>
                  <a:schemeClr val="tx1"/>
                </a:solidFill>
                <a:effectLst/>
                <a:latin typeface="+mn-lt"/>
                <a:ea typeface="+mn-ea"/>
                <a:cs typeface="+mn-cs"/>
              </a:rPr>
              <a:t>age;</a:t>
            </a:r>
          </a:p>
          <a:p>
            <a:pPr fontAlgn="auto"/>
            <a:r>
              <a:rPr lang="en-GB" sz="1200" b="0" i="0" kern="1200" dirty="0">
                <a:solidFill>
                  <a:schemeClr val="tx1"/>
                </a:solidFill>
                <a:effectLst/>
                <a:latin typeface="+mn-lt"/>
                <a:ea typeface="+mn-ea"/>
                <a:cs typeface="+mn-cs"/>
              </a:rPr>
              <a:t>disability;</a:t>
            </a:r>
          </a:p>
          <a:p>
            <a:pPr fontAlgn="auto"/>
            <a:r>
              <a:rPr lang="en-GB" sz="1200" b="0" i="0" kern="1200" dirty="0">
                <a:solidFill>
                  <a:schemeClr val="tx1"/>
                </a:solidFill>
                <a:effectLst/>
                <a:latin typeface="+mn-lt"/>
                <a:ea typeface="+mn-ea"/>
                <a:cs typeface="+mn-cs"/>
              </a:rPr>
              <a:t>gender reassignment;</a:t>
            </a:r>
          </a:p>
          <a:p>
            <a:pPr fontAlgn="auto"/>
            <a:r>
              <a:rPr lang="en-GB" sz="1200" b="0" i="0" kern="1200" dirty="0">
                <a:solidFill>
                  <a:schemeClr val="tx1"/>
                </a:solidFill>
                <a:effectLst/>
                <a:latin typeface="+mn-lt"/>
                <a:ea typeface="+mn-ea"/>
                <a:cs typeface="+mn-cs"/>
              </a:rPr>
              <a:t>pregnancy and maternity;</a:t>
            </a:r>
          </a:p>
          <a:p>
            <a:pPr fontAlgn="auto"/>
            <a:r>
              <a:rPr lang="en-GB" sz="1200" b="0" i="0" kern="1200" dirty="0">
                <a:solidFill>
                  <a:schemeClr val="tx1"/>
                </a:solidFill>
                <a:effectLst/>
                <a:latin typeface="+mn-lt"/>
                <a:ea typeface="+mn-ea"/>
                <a:cs typeface="+mn-cs"/>
              </a:rPr>
              <a:t>race;</a:t>
            </a:r>
          </a:p>
          <a:p>
            <a:pPr fontAlgn="auto"/>
            <a:r>
              <a:rPr lang="en-GB" sz="1200" b="0" i="0" kern="1200" dirty="0">
                <a:solidFill>
                  <a:schemeClr val="tx1"/>
                </a:solidFill>
                <a:effectLst/>
                <a:latin typeface="+mn-lt"/>
                <a:ea typeface="+mn-ea"/>
                <a:cs typeface="+mn-cs"/>
              </a:rPr>
              <a:t>religion or belief;</a:t>
            </a:r>
          </a:p>
          <a:p>
            <a:pPr fontAlgn="auto"/>
            <a:r>
              <a:rPr lang="en-GB" sz="1200" b="0" i="0" kern="1200" dirty="0">
                <a:solidFill>
                  <a:schemeClr val="tx1"/>
                </a:solidFill>
                <a:effectLst/>
                <a:latin typeface="+mn-lt"/>
                <a:ea typeface="+mn-ea"/>
                <a:cs typeface="+mn-cs"/>
              </a:rPr>
              <a:t>sex;</a:t>
            </a:r>
          </a:p>
          <a:p>
            <a:pPr fontAlgn="auto"/>
            <a:r>
              <a:rPr lang="en-GB" sz="1200" b="0" i="0" kern="1200" dirty="0">
                <a:solidFill>
                  <a:schemeClr val="tx1"/>
                </a:solidFill>
                <a:effectLst/>
                <a:latin typeface="+mn-lt"/>
                <a:ea typeface="+mn-ea"/>
                <a:cs typeface="+mn-cs"/>
              </a:rPr>
              <a:t>sexual orientation.</a:t>
            </a:r>
          </a:p>
          <a:p>
            <a:endParaRPr lang="en-GB" dirty="0"/>
          </a:p>
        </p:txBody>
      </p:sp>
      <p:sp>
        <p:nvSpPr>
          <p:cNvPr id="4" name="Slide Number Placeholder 3"/>
          <p:cNvSpPr>
            <a:spLocks noGrp="1"/>
          </p:cNvSpPr>
          <p:nvPr>
            <p:ph type="sldNum" sz="quarter" idx="5"/>
          </p:nvPr>
        </p:nvSpPr>
        <p:spPr/>
        <p:txBody>
          <a:bodyPr/>
          <a:lstStyle/>
          <a:p>
            <a:fld id="{F612C658-7245-4B2D-A42C-C3DC06767888}" type="slidenum">
              <a:rPr lang="en-GB" smtClean="0"/>
              <a:pPr/>
              <a:t>13</a:t>
            </a:fld>
            <a:endParaRPr lang="en-GB"/>
          </a:p>
        </p:txBody>
      </p:sp>
    </p:spTree>
    <p:extLst>
      <p:ext uri="{BB962C8B-B14F-4D97-AF65-F5344CB8AC3E}">
        <p14:creationId xmlns:p14="http://schemas.microsoft.com/office/powerpoint/2010/main" val="23378025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endParaRPr lang="en-GB"/>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4E7A0582-DFD7-484D-9809-7E7362B31642}"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EDFF50FF-FC37-4446-956E-C57576C31F95}"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1C264715-B60B-412B-B8B6-987921A4B930}"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2D1E2110-2BCD-422E-A108-5ECB69C2D8CE}" type="slidenum">
              <a:rPr lang="en-GB"/>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3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3A44F6D2-86C7-460D-8C93-18021FEB660F}"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7F00AD61-8F60-4907-84FF-16B41D05693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69B3E0D6-B59C-49A4-AAE1-6823925DDAAB}"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21412FEC-CFEA-4613-AE1C-7A449D40A2E9}"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F2FBB4F0-5A18-47A5-B155-77FEE72AC9C9}"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6733" y="273053"/>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itle 10">
            <a:extLst>
              <a:ext uri="{FF2B5EF4-FFF2-40B4-BE49-F238E27FC236}">
                <a16:creationId xmlns:a16="http://schemas.microsoft.com/office/drawing/2014/main" id="{F0AE9A38-09F8-FDB2-FF17-8285D24DA785}"/>
              </a:ext>
            </a:extLst>
          </p:cNvPr>
          <p:cNvSpPr>
            <a:spLocks noGrp="1"/>
          </p:cNvSpPr>
          <p:nvPr>
            <p:ph type="title"/>
          </p:nvPr>
        </p:nvSpPr>
        <p:spPr/>
        <p:txBody>
          <a:bodyPr/>
          <a:lstStyle/>
          <a:p>
            <a:r>
              <a:rPr lang="en-US"/>
              <a:t>Click to edit Master title style</a:t>
            </a:r>
            <a:endParaRPr lang="en-GB"/>
          </a:p>
        </p:txBody>
      </p:sp>
      <p:sp>
        <p:nvSpPr>
          <p:cNvPr id="15" name="Date Placeholder 14">
            <a:extLst>
              <a:ext uri="{FF2B5EF4-FFF2-40B4-BE49-F238E27FC236}">
                <a16:creationId xmlns:a16="http://schemas.microsoft.com/office/drawing/2014/main" id="{E4D395FF-35D7-AD6C-2045-374674CC93E6}"/>
              </a:ext>
            </a:extLst>
          </p:cNvPr>
          <p:cNvSpPr>
            <a:spLocks noGrp="1"/>
          </p:cNvSpPr>
          <p:nvPr>
            <p:ph type="dt" sz="half" idx="10"/>
          </p:nvPr>
        </p:nvSpPr>
        <p:spPr/>
        <p:txBody>
          <a:bodyPr/>
          <a:lstStyle/>
          <a:p>
            <a:endParaRPr lang="en-GB" dirty="0"/>
          </a:p>
        </p:txBody>
      </p:sp>
      <p:sp>
        <p:nvSpPr>
          <p:cNvPr id="16" name="Footer Placeholder 15">
            <a:extLst>
              <a:ext uri="{FF2B5EF4-FFF2-40B4-BE49-F238E27FC236}">
                <a16:creationId xmlns:a16="http://schemas.microsoft.com/office/drawing/2014/main" id="{D917648A-CF99-053C-0E8E-BF5524036005}"/>
              </a:ext>
            </a:extLst>
          </p:cNvPr>
          <p:cNvSpPr>
            <a:spLocks noGrp="1"/>
          </p:cNvSpPr>
          <p:nvPr>
            <p:ph type="ftr" sz="quarter" idx="11"/>
          </p:nvPr>
        </p:nvSpPr>
        <p:spPr/>
        <p:txBody>
          <a:bodyPr/>
          <a:lstStyle/>
          <a:p>
            <a:endParaRPr lang="en-GB" dirty="0"/>
          </a:p>
        </p:txBody>
      </p:sp>
      <p:sp>
        <p:nvSpPr>
          <p:cNvPr id="17" name="Slide Number Placeholder 16">
            <a:extLst>
              <a:ext uri="{FF2B5EF4-FFF2-40B4-BE49-F238E27FC236}">
                <a16:creationId xmlns:a16="http://schemas.microsoft.com/office/drawing/2014/main" id="{29501175-0FF2-9939-80EE-EF6DF6A17029}"/>
              </a:ext>
            </a:extLst>
          </p:cNvPr>
          <p:cNvSpPr>
            <a:spLocks noGrp="1"/>
          </p:cNvSpPr>
          <p:nvPr>
            <p:ph type="sldNum" sz="quarter" idx="12"/>
          </p:nvPr>
        </p:nvSpPr>
        <p:spPr/>
        <p:txBody>
          <a:bodyPr/>
          <a:lstStyle/>
          <a:p>
            <a:fld id="{E70D47BA-904D-4155-A29D-3331CC8B77E3}"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B7F30E94-28F3-4483-B149-DADD8088F325}"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CF0DD54-17DF-715B-720A-A8FF8CC27434}"/>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958869" y="6075399"/>
            <a:ext cx="1628101" cy="507964"/>
          </a:xfrm>
          <a:prstGeom prst="rect">
            <a:avLst/>
          </a:prstGeom>
        </p:spPr>
      </p:pic>
      <p:sp>
        <p:nvSpPr>
          <p:cNvPr id="1026" name="Rectangle 2"/>
          <p:cNvSpPr>
            <a:spLocks noGrp="1" noChangeArrowheads="1"/>
          </p:cNvSpPr>
          <p:nvPr>
            <p:ph type="title"/>
          </p:nvPr>
        </p:nvSpPr>
        <p:spPr bwMode="auto">
          <a:xfrm>
            <a:off x="609600" y="274638"/>
            <a:ext cx="10972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a:t>Click to edit Master title style</a:t>
            </a:r>
            <a:endParaRPr lang="en-GB" dirty="0"/>
          </a:p>
        </p:txBody>
      </p:sp>
      <p:sp>
        <p:nvSpPr>
          <p:cNvPr id="1027" name="Rectangle 3"/>
          <p:cNvSpPr>
            <a:spLocks noGrp="1" noChangeArrowheads="1"/>
          </p:cNvSpPr>
          <p:nvPr>
            <p:ph type="body" idx="1"/>
          </p:nvPr>
        </p:nvSpPr>
        <p:spPr bwMode="auto">
          <a:xfrm>
            <a:off x="609600" y="1600203"/>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50"/>
            </a:lvl1pPr>
          </a:lstStyle>
          <a:p>
            <a:endParaRPr lang="en-GB" dirty="0"/>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50" b="0" i="0">
                <a:solidFill>
                  <a:srgbClr val="B98F2E"/>
                </a:solidFill>
                <a:latin typeface="Helvetica Neue Thin"/>
                <a:cs typeface="Helvetica Neue Thin"/>
              </a:defRPr>
            </a:lvl1pPr>
          </a:lstStyle>
          <a:p>
            <a:endParaRPr lang="en-GB" dirty="0"/>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50"/>
            </a:lvl1pPr>
          </a:lstStyle>
          <a:p>
            <a:fld id="{E70D47BA-904D-4155-A29D-3331CC8B77E3}" type="slidenum">
              <a:rPr lang="en-GB"/>
              <a:pPr/>
              <a:t>‹#›</a:t>
            </a:fld>
            <a:endParaRPr lang="en-GB" dirty="0"/>
          </a:p>
        </p:txBody>
      </p:sp>
      <p:pic>
        <p:nvPicPr>
          <p:cNvPr id="10" name="Picture 9" descr="footer.jpg"/>
          <p:cNvPicPr>
            <a:picLocks noChangeAspect="1"/>
          </p:cNvPicPr>
          <p:nvPr userDrawn="1"/>
        </p:nvPicPr>
        <p:blipFill>
          <a:blip r:embed="rId14"/>
          <a:stretch>
            <a:fillRect/>
          </a:stretch>
        </p:blipFill>
        <p:spPr>
          <a:xfrm>
            <a:off x="508000" y="5949281"/>
            <a:ext cx="7924800" cy="740602"/>
          </a:xfrm>
          <a:prstGeom prst="rect">
            <a:avLst/>
          </a:prstGeom>
        </p:spPr>
      </p:pic>
      <p:pic>
        <p:nvPicPr>
          <p:cNvPr id="3" name="Picture 2" descr="footer.jpg">
            <a:extLst>
              <a:ext uri="{FF2B5EF4-FFF2-40B4-BE49-F238E27FC236}">
                <a16:creationId xmlns:a16="http://schemas.microsoft.com/office/drawing/2014/main" id="{7729D1C1-BF0B-8439-D6F3-4818EFC615DE}"/>
              </a:ext>
            </a:extLst>
          </p:cNvPr>
          <p:cNvPicPr>
            <a:picLocks noChangeAspect="1"/>
          </p:cNvPicPr>
          <p:nvPr userDrawn="1"/>
        </p:nvPicPr>
        <p:blipFill>
          <a:blip r:embed="rId14"/>
          <a:srcRect l="23625" t="59588" r="48207" b="13133"/>
          <a:stretch>
            <a:fillRect/>
          </a:stretch>
        </p:blipFill>
        <p:spPr>
          <a:xfrm>
            <a:off x="1222152" y="6392778"/>
            <a:ext cx="2232248" cy="202035"/>
          </a:xfrm>
          <a:prstGeom prst="rect">
            <a:avLst/>
          </a:prstGeom>
        </p:spPr>
      </p:pic>
      <p:pic>
        <p:nvPicPr>
          <p:cNvPr id="5" name="Picture 4" descr="footer.jpg">
            <a:extLst>
              <a:ext uri="{FF2B5EF4-FFF2-40B4-BE49-F238E27FC236}">
                <a16:creationId xmlns:a16="http://schemas.microsoft.com/office/drawing/2014/main" id="{615371EA-20D9-0B5B-4B0B-B7F419DE379C}"/>
              </a:ext>
            </a:extLst>
          </p:cNvPr>
          <p:cNvPicPr>
            <a:picLocks noChangeAspect="1"/>
          </p:cNvPicPr>
          <p:nvPr userDrawn="1"/>
        </p:nvPicPr>
        <p:blipFill>
          <a:blip r:embed="rId14"/>
          <a:srcRect l="52701" t="68059" r="36396" b="2772"/>
          <a:stretch>
            <a:fillRect/>
          </a:stretch>
        </p:blipFill>
        <p:spPr>
          <a:xfrm>
            <a:off x="3377951" y="6392778"/>
            <a:ext cx="1297717" cy="216024"/>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3000" b="0" i="0">
          <a:solidFill>
            <a:srgbClr val="AF986E"/>
          </a:solidFill>
          <a:latin typeface="Novecento Wide Book" pitchFamily="50" charset="0"/>
          <a:ea typeface="+mj-ea"/>
          <a:cs typeface="Novecento Wide Book" pitchFamily="50" charset="0"/>
        </a:defRPr>
      </a:lvl1pPr>
      <a:lvl2pPr algn="ctr" rtl="0" eaLnBrk="1" fontAlgn="base" hangingPunct="1">
        <a:spcBef>
          <a:spcPct val="0"/>
        </a:spcBef>
        <a:spcAft>
          <a:spcPct val="0"/>
        </a:spcAft>
        <a:defRPr sz="3300">
          <a:solidFill>
            <a:schemeClr val="tx2"/>
          </a:solidFill>
          <a:latin typeface="Arial" pitchFamily="34" charset="0"/>
        </a:defRPr>
      </a:lvl2pPr>
      <a:lvl3pPr algn="ctr" rtl="0" eaLnBrk="1" fontAlgn="base" hangingPunct="1">
        <a:spcBef>
          <a:spcPct val="0"/>
        </a:spcBef>
        <a:spcAft>
          <a:spcPct val="0"/>
        </a:spcAft>
        <a:defRPr sz="3300">
          <a:solidFill>
            <a:schemeClr val="tx2"/>
          </a:solidFill>
          <a:latin typeface="Arial" pitchFamily="34" charset="0"/>
        </a:defRPr>
      </a:lvl3pPr>
      <a:lvl4pPr algn="ctr" rtl="0" eaLnBrk="1" fontAlgn="base" hangingPunct="1">
        <a:spcBef>
          <a:spcPct val="0"/>
        </a:spcBef>
        <a:spcAft>
          <a:spcPct val="0"/>
        </a:spcAft>
        <a:defRPr sz="3300">
          <a:solidFill>
            <a:schemeClr val="tx2"/>
          </a:solidFill>
          <a:latin typeface="Arial" pitchFamily="34" charset="0"/>
        </a:defRPr>
      </a:lvl4pPr>
      <a:lvl5pPr algn="ctr" rtl="0" eaLnBrk="1" fontAlgn="base" hangingPunct="1">
        <a:spcBef>
          <a:spcPct val="0"/>
        </a:spcBef>
        <a:spcAft>
          <a:spcPct val="0"/>
        </a:spcAft>
        <a:defRPr sz="3300">
          <a:solidFill>
            <a:schemeClr val="tx2"/>
          </a:solidFill>
          <a:latin typeface="Arial" pitchFamily="34" charset="0"/>
        </a:defRPr>
      </a:lvl5pPr>
      <a:lvl6pPr marL="342900" algn="ctr" rtl="0" eaLnBrk="1" fontAlgn="base" hangingPunct="1">
        <a:spcBef>
          <a:spcPct val="0"/>
        </a:spcBef>
        <a:spcAft>
          <a:spcPct val="0"/>
        </a:spcAft>
        <a:defRPr sz="3300">
          <a:solidFill>
            <a:schemeClr val="tx2"/>
          </a:solidFill>
          <a:latin typeface="Arial" pitchFamily="34" charset="0"/>
        </a:defRPr>
      </a:lvl6pPr>
      <a:lvl7pPr marL="685800" algn="ctr" rtl="0" eaLnBrk="1" fontAlgn="base" hangingPunct="1">
        <a:spcBef>
          <a:spcPct val="0"/>
        </a:spcBef>
        <a:spcAft>
          <a:spcPct val="0"/>
        </a:spcAft>
        <a:defRPr sz="3300">
          <a:solidFill>
            <a:schemeClr val="tx2"/>
          </a:solidFill>
          <a:latin typeface="Arial" pitchFamily="34" charset="0"/>
        </a:defRPr>
      </a:lvl7pPr>
      <a:lvl8pPr marL="1028700" algn="ctr" rtl="0" eaLnBrk="1" fontAlgn="base" hangingPunct="1">
        <a:spcBef>
          <a:spcPct val="0"/>
        </a:spcBef>
        <a:spcAft>
          <a:spcPct val="0"/>
        </a:spcAft>
        <a:defRPr sz="3300">
          <a:solidFill>
            <a:schemeClr val="tx2"/>
          </a:solidFill>
          <a:latin typeface="Arial" pitchFamily="34" charset="0"/>
        </a:defRPr>
      </a:lvl8pPr>
      <a:lvl9pPr marL="1371600" algn="ctr" rtl="0" eaLnBrk="1" fontAlgn="base" hangingPunct="1">
        <a:spcBef>
          <a:spcPct val="0"/>
        </a:spcBef>
        <a:spcAft>
          <a:spcPct val="0"/>
        </a:spcAft>
        <a:defRPr sz="3300">
          <a:solidFill>
            <a:schemeClr val="tx2"/>
          </a:solidFill>
          <a:latin typeface="Arial" pitchFamily="34" charset="0"/>
        </a:defRPr>
      </a:lvl9pPr>
    </p:titleStyle>
    <p:bodyStyle>
      <a:lvl1pPr marL="257175" indent="-257175" algn="l" rtl="0" eaLnBrk="1" fontAlgn="base" hangingPunct="1">
        <a:spcBef>
          <a:spcPct val="20000"/>
        </a:spcBef>
        <a:spcAft>
          <a:spcPct val="0"/>
        </a:spcAft>
        <a:buChar char="•"/>
        <a:defRPr sz="2400" b="0" i="0">
          <a:solidFill>
            <a:schemeClr val="tx1"/>
          </a:solidFill>
          <a:latin typeface="Roboto" panose="02000000000000000000" pitchFamily="2" charset="0"/>
          <a:ea typeface="Roboto" panose="02000000000000000000" pitchFamily="2" charset="0"/>
          <a:cs typeface="Roboto" panose="02000000000000000000" pitchFamily="2" charset="0"/>
        </a:defRPr>
      </a:lvl1pPr>
      <a:lvl2pPr marL="557213" indent="-214313" algn="l" rtl="0" eaLnBrk="1" fontAlgn="base" hangingPunct="1">
        <a:spcBef>
          <a:spcPct val="20000"/>
        </a:spcBef>
        <a:spcAft>
          <a:spcPct val="0"/>
        </a:spcAft>
        <a:buChar char="–"/>
        <a:defRPr sz="2100" b="0" i="0">
          <a:solidFill>
            <a:schemeClr val="tx1"/>
          </a:solidFill>
          <a:latin typeface="Roboto" panose="02000000000000000000" pitchFamily="2" charset="0"/>
          <a:ea typeface="Roboto" panose="02000000000000000000" pitchFamily="2" charset="0"/>
          <a:cs typeface="Roboto" panose="02000000000000000000" pitchFamily="2" charset="0"/>
        </a:defRPr>
      </a:lvl2pPr>
      <a:lvl3pPr marL="857250" indent="-171450" algn="l" rtl="0" eaLnBrk="1" fontAlgn="base" hangingPunct="1">
        <a:spcBef>
          <a:spcPct val="20000"/>
        </a:spcBef>
        <a:spcAft>
          <a:spcPct val="0"/>
        </a:spcAft>
        <a:buChar char="•"/>
        <a:defRPr sz="1800" b="0" i="0">
          <a:solidFill>
            <a:schemeClr val="tx1"/>
          </a:solidFill>
          <a:latin typeface="Roboto" panose="02000000000000000000" pitchFamily="2" charset="0"/>
          <a:ea typeface="Roboto" panose="02000000000000000000" pitchFamily="2" charset="0"/>
          <a:cs typeface="Roboto" panose="02000000000000000000" pitchFamily="2" charset="0"/>
        </a:defRPr>
      </a:lvl3pPr>
      <a:lvl4pPr marL="1200150" indent="-171450" algn="l" rtl="0" eaLnBrk="1" fontAlgn="base" hangingPunct="1">
        <a:spcBef>
          <a:spcPct val="20000"/>
        </a:spcBef>
        <a:spcAft>
          <a:spcPct val="0"/>
        </a:spcAft>
        <a:buChar char="–"/>
        <a:defRPr sz="1500" b="0" i="0">
          <a:solidFill>
            <a:schemeClr val="tx1"/>
          </a:solidFill>
          <a:latin typeface="Roboto" panose="02000000000000000000" pitchFamily="2" charset="0"/>
          <a:ea typeface="Roboto" panose="02000000000000000000" pitchFamily="2" charset="0"/>
          <a:cs typeface="Roboto" panose="02000000000000000000" pitchFamily="2" charset="0"/>
        </a:defRPr>
      </a:lvl4pPr>
      <a:lvl5pPr marL="1543050" indent="-171450" algn="l" rtl="0" eaLnBrk="1" fontAlgn="base" hangingPunct="1">
        <a:spcBef>
          <a:spcPct val="20000"/>
        </a:spcBef>
        <a:spcAft>
          <a:spcPct val="0"/>
        </a:spcAft>
        <a:buChar char="»"/>
        <a:defRPr sz="1500" b="0" i="0">
          <a:solidFill>
            <a:schemeClr val="tx1"/>
          </a:solidFill>
          <a:latin typeface="Roboto" panose="02000000000000000000" pitchFamily="2" charset="0"/>
          <a:ea typeface="Roboto" panose="02000000000000000000" pitchFamily="2" charset="0"/>
          <a:cs typeface="Roboto" panose="02000000000000000000" pitchFamily="2" charset="0"/>
        </a:defRPr>
      </a:lvl5pPr>
      <a:lvl6pPr marL="1885950" indent="-171450" algn="l" rtl="0" eaLnBrk="1" fontAlgn="base" hangingPunct="1">
        <a:spcBef>
          <a:spcPct val="20000"/>
        </a:spcBef>
        <a:spcAft>
          <a:spcPct val="0"/>
        </a:spcAft>
        <a:buChar char="»"/>
        <a:defRPr sz="1500">
          <a:solidFill>
            <a:schemeClr val="tx1"/>
          </a:solidFill>
          <a:latin typeface="+mn-lt"/>
        </a:defRPr>
      </a:lvl6pPr>
      <a:lvl7pPr marL="2228850" indent="-171450" algn="l" rtl="0" eaLnBrk="1" fontAlgn="base" hangingPunct="1">
        <a:spcBef>
          <a:spcPct val="20000"/>
        </a:spcBef>
        <a:spcAft>
          <a:spcPct val="0"/>
        </a:spcAft>
        <a:buChar char="»"/>
        <a:defRPr sz="1500">
          <a:solidFill>
            <a:schemeClr val="tx1"/>
          </a:solidFill>
          <a:latin typeface="+mn-lt"/>
        </a:defRPr>
      </a:lvl7pPr>
      <a:lvl8pPr marL="2571750" indent="-171450" algn="l" rtl="0" eaLnBrk="1" fontAlgn="base" hangingPunct="1">
        <a:spcBef>
          <a:spcPct val="20000"/>
        </a:spcBef>
        <a:spcAft>
          <a:spcPct val="0"/>
        </a:spcAft>
        <a:buChar char="»"/>
        <a:defRPr sz="1500">
          <a:solidFill>
            <a:schemeClr val="tx1"/>
          </a:solidFill>
          <a:latin typeface="+mn-lt"/>
        </a:defRPr>
      </a:lvl8pPr>
      <a:lvl9pPr marL="2914650" indent="-171450" algn="l" rtl="0" eaLnBrk="1" fontAlgn="base" hangingPunct="1">
        <a:spcBef>
          <a:spcPct val="20000"/>
        </a:spcBef>
        <a:spcAft>
          <a:spcPct val="0"/>
        </a:spcAft>
        <a:buChar char="»"/>
        <a:defRPr sz="1500">
          <a:solidFill>
            <a:schemeClr val="tx1"/>
          </a:solidFill>
          <a:latin typeface="+mn-lt"/>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tephanie.David@39essex.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a:spLocks noGrp="1"/>
          </p:cNvSpPr>
          <p:nvPr>
            <p:ph type="title"/>
          </p:nvPr>
        </p:nvSpPr>
        <p:spPr>
          <a:xfrm>
            <a:off x="983432" y="1844824"/>
            <a:ext cx="10376400" cy="857400"/>
          </a:xfrm>
          <a:prstGeom prst="rect">
            <a:avLst/>
          </a:prstGeom>
          <a:noFill/>
          <a:ln>
            <a:noFill/>
          </a:ln>
        </p:spPr>
        <p:txBody>
          <a:bodyPr spcFirstLastPara="1" wrap="square" lIns="91425" tIns="45700" rIns="91425" bIns="45700" anchor="ctr" anchorCtr="0">
            <a:noAutofit/>
          </a:bodyPr>
          <a:lstStyle/>
          <a:p>
            <a:r>
              <a:rPr lang="en-GB" b="1" dirty="0">
                <a:latin typeface="Novecento Wide DemiBold" pitchFamily="50" charset="0"/>
              </a:rPr>
              <a:t>Complying with the Equality Act 2010</a:t>
            </a:r>
            <a:endParaRPr b="1" dirty="0">
              <a:latin typeface="Novecento Wide Light" pitchFamily="50" charset="0"/>
            </a:endParaRPr>
          </a:p>
        </p:txBody>
      </p:sp>
      <p:sp>
        <p:nvSpPr>
          <p:cNvPr id="90" name="Google Shape;90;p1"/>
          <p:cNvSpPr txBox="1">
            <a:spLocks noGrp="1"/>
          </p:cNvSpPr>
          <p:nvPr>
            <p:ph type="body" idx="1"/>
          </p:nvPr>
        </p:nvSpPr>
        <p:spPr>
          <a:xfrm>
            <a:off x="3009900" y="2888941"/>
            <a:ext cx="6172200" cy="2562900"/>
          </a:xfrm>
          <a:prstGeom prst="rect">
            <a:avLst/>
          </a:prstGeom>
          <a:noFill/>
          <a:ln>
            <a:noFill/>
          </a:ln>
        </p:spPr>
        <p:txBody>
          <a:bodyPr spcFirstLastPara="1" wrap="square" lIns="91425" tIns="45700" rIns="91425" bIns="45700" anchor="t" anchorCtr="0">
            <a:noAutofit/>
          </a:bodyPr>
          <a:lstStyle/>
          <a:p>
            <a:pPr marL="0" lvl="0" indent="0" algn="ctr" rtl="0">
              <a:spcBef>
                <a:spcPts val="480"/>
              </a:spcBef>
              <a:spcAft>
                <a:spcPts val="0"/>
              </a:spcAft>
              <a:buClr>
                <a:schemeClr val="dk1"/>
              </a:buClr>
              <a:buSzPts val="2400"/>
              <a:buFont typeface="Helvetica Neue Light"/>
              <a:buNone/>
            </a:pPr>
            <a:endParaRPr dirty="0"/>
          </a:p>
          <a:p>
            <a:pPr marL="0" lvl="0" indent="0" algn="ctr" rtl="0">
              <a:spcBef>
                <a:spcPts val="480"/>
              </a:spcBef>
              <a:spcAft>
                <a:spcPts val="0"/>
              </a:spcAft>
              <a:buClr>
                <a:schemeClr val="dk1"/>
              </a:buClr>
              <a:buSzPts val="2400"/>
              <a:buFont typeface="Helvetica Neue Light"/>
              <a:buNone/>
            </a:pPr>
            <a:endParaRPr dirty="0"/>
          </a:p>
          <a:p>
            <a:pPr marL="0" lvl="0" indent="0" algn="ctr" rtl="0">
              <a:spcBef>
                <a:spcPts val="360"/>
              </a:spcBef>
              <a:spcAft>
                <a:spcPts val="0"/>
              </a:spcAft>
              <a:buClr>
                <a:schemeClr val="dk1"/>
              </a:buClr>
              <a:buSzPts val="1800"/>
              <a:buFont typeface="Helvetica Neue Light"/>
              <a:buNone/>
            </a:pPr>
            <a:endParaRPr lang="en-GB" sz="1800" dirty="0"/>
          </a:p>
          <a:p>
            <a:pPr marL="0" lvl="0" indent="0" algn="ctr" rtl="0">
              <a:spcBef>
                <a:spcPts val="360"/>
              </a:spcBef>
              <a:spcAft>
                <a:spcPts val="0"/>
              </a:spcAft>
              <a:buClr>
                <a:schemeClr val="dk1"/>
              </a:buClr>
              <a:buSzPts val="1800"/>
              <a:buFont typeface="Helvetica Neue Light"/>
              <a:buNone/>
            </a:pPr>
            <a:r>
              <a:rPr lang="en-GB" sz="1800" dirty="0"/>
              <a:t>Steph David</a:t>
            </a:r>
            <a:br>
              <a:rPr lang="en-GB" sz="1800" dirty="0"/>
            </a:br>
            <a:r>
              <a:rPr lang="en-GB" sz="1800" dirty="0"/>
              <a:t>39 Essex Chambers</a:t>
            </a:r>
          </a:p>
          <a:p>
            <a:pPr marL="0" lvl="0" indent="0" algn="ctr" rtl="0">
              <a:spcBef>
                <a:spcPts val="360"/>
              </a:spcBef>
              <a:spcAft>
                <a:spcPts val="0"/>
              </a:spcAft>
              <a:buClr>
                <a:schemeClr val="dk1"/>
              </a:buClr>
              <a:buSzPts val="1800"/>
              <a:buFont typeface="Helvetica Neue Light"/>
              <a:buNone/>
            </a:pPr>
            <a:r>
              <a:rPr lang="en-GB" sz="1800" dirty="0">
                <a:hlinkClick r:id="rId3"/>
              </a:rPr>
              <a:t>Stephanie.David@39essex.com</a:t>
            </a:r>
            <a:r>
              <a:rPr lang="en-GB" sz="1800" dirty="0"/>
              <a:t> </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93943-5C30-6BCC-4E90-B83E6FA13219}"/>
              </a:ext>
            </a:extLst>
          </p:cNvPr>
          <p:cNvSpPr>
            <a:spLocks noGrp="1"/>
          </p:cNvSpPr>
          <p:nvPr>
            <p:ph type="title"/>
          </p:nvPr>
        </p:nvSpPr>
        <p:spPr/>
        <p:txBody>
          <a:bodyPr/>
          <a:lstStyle/>
          <a:p>
            <a:r>
              <a:rPr lang="en-GB" sz="3200" b="1" dirty="0"/>
              <a:t>Discrimination arising from disability (s 15) </a:t>
            </a:r>
            <a:endParaRPr lang="en-GB" b="1" dirty="0"/>
          </a:p>
        </p:txBody>
      </p:sp>
      <p:sp>
        <p:nvSpPr>
          <p:cNvPr id="3" name="Content Placeholder 2">
            <a:extLst>
              <a:ext uri="{FF2B5EF4-FFF2-40B4-BE49-F238E27FC236}">
                <a16:creationId xmlns:a16="http://schemas.microsoft.com/office/drawing/2014/main" id="{C5A00187-B4E4-6697-91E7-CF8D9E8D3F63}"/>
              </a:ext>
            </a:extLst>
          </p:cNvPr>
          <p:cNvSpPr>
            <a:spLocks noGrp="1"/>
          </p:cNvSpPr>
          <p:nvPr>
            <p:ph idx="1"/>
          </p:nvPr>
        </p:nvSpPr>
        <p:spPr/>
        <p:txBody>
          <a:bodyPr/>
          <a:lstStyle/>
          <a:p>
            <a:r>
              <a:rPr lang="en-GB" dirty="0"/>
              <a:t>Different from direct discrimination because it concerns unfavourable treatment because of something arising from someone’s disability </a:t>
            </a:r>
          </a:p>
          <a:p>
            <a:pPr marL="0" indent="0">
              <a:buNone/>
            </a:pPr>
            <a:endParaRPr lang="en-GB" dirty="0"/>
          </a:p>
          <a:p>
            <a:r>
              <a:rPr lang="en-GB" dirty="0"/>
              <a:t>Components:</a:t>
            </a:r>
          </a:p>
          <a:p>
            <a:pPr lvl="1"/>
            <a:r>
              <a:rPr lang="en-GB" dirty="0"/>
              <a:t>If A treats B (a disabled person) unfavourably because of something arising in consequence of B’s disability; and</a:t>
            </a:r>
            <a:endParaRPr lang="en-GB" sz="1700" dirty="0"/>
          </a:p>
          <a:p>
            <a:pPr lvl="1"/>
            <a:r>
              <a:rPr lang="en-GB" dirty="0"/>
              <a:t>The treatment is not a proportionate means of achieving a legitimate aim</a:t>
            </a:r>
          </a:p>
        </p:txBody>
      </p:sp>
    </p:spTree>
    <p:extLst>
      <p:ext uri="{BB962C8B-B14F-4D97-AF65-F5344CB8AC3E}">
        <p14:creationId xmlns:p14="http://schemas.microsoft.com/office/powerpoint/2010/main" val="2095835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F9965-1456-8E1E-5E68-890E45165375}"/>
              </a:ext>
            </a:extLst>
          </p:cNvPr>
          <p:cNvSpPr>
            <a:spLocks noGrp="1"/>
          </p:cNvSpPr>
          <p:nvPr>
            <p:ph type="title"/>
          </p:nvPr>
        </p:nvSpPr>
        <p:spPr/>
        <p:txBody>
          <a:bodyPr/>
          <a:lstStyle/>
          <a:p>
            <a:r>
              <a:rPr lang="en-GB" b="1" dirty="0"/>
              <a:t> Failure to make reasonable adjustments (ss 20, 21 and applicable schedule) (1)</a:t>
            </a:r>
          </a:p>
        </p:txBody>
      </p:sp>
      <p:sp>
        <p:nvSpPr>
          <p:cNvPr id="3" name="Content Placeholder 2">
            <a:extLst>
              <a:ext uri="{FF2B5EF4-FFF2-40B4-BE49-F238E27FC236}">
                <a16:creationId xmlns:a16="http://schemas.microsoft.com/office/drawing/2014/main" id="{57D66C22-F1AB-8D44-BDF6-91DBE1BA5787}"/>
              </a:ext>
            </a:extLst>
          </p:cNvPr>
          <p:cNvSpPr>
            <a:spLocks noGrp="1"/>
          </p:cNvSpPr>
          <p:nvPr>
            <p:ph idx="1"/>
          </p:nvPr>
        </p:nvSpPr>
        <p:spPr/>
        <p:txBody>
          <a:bodyPr/>
          <a:lstStyle/>
          <a:p>
            <a:r>
              <a:rPr lang="en-GB" sz="2000" dirty="0"/>
              <a:t>Section 20 sets out the duty to make adjustments – </a:t>
            </a:r>
            <a:r>
              <a:rPr lang="en-GB" sz="2000" b="1" dirty="0"/>
              <a:t>anticipatory duty (continuing and evolving; ties to PSED</a:t>
            </a:r>
            <a:r>
              <a:rPr lang="en-GB" sz="2000" dirty="0"/>
              <a:t>); section 21 renders it unlawful to fail to do so </a:t>
            </a:r>
          </a:p>
          <a:p>
            <a:pPr marL="0" indent="0">
              <a:buNone/>
            </a:pPr>
            <a:endParaRPr lang="en-GB" sz="2000" dirty="0"/>
          </a:p>
          <a:p>
            <a:r>
              <a:rPr lang="en-GB" sz="2000" dirty="0"/>
              <a:t>Three specific requirements: </a:t>
            </a:r>
          </a:p>
          <a:p>
            <a:pPr>
              <a:buFont typeface="Wingdings" panose="05000000000000000000" pitchFamily="2" charset="2"/>
              <a:buChar char="Ø"/>
            </a:pPr>
            <a:r>
              <a:rPr lang="en-GB" sz="2000" dirty="0"/>
              <a:t>If a particular policy (PCP, as defined above) puts disabled people at a substantial disadvantage compared with those that are not, then the duty requires that reasonable steps are taken to avoid that disadvantage.</a:t>
            </a:r>
          </a:p>
          <a:p>
            <a:pPr>
              <a:buFont typeface="Wingdings" panose="05000000000000000000" pitchFamily="2" charset="2"/>
              <a:buChar char="Ø"/>
            </a:pPr>
            <a:r>
              <a:rPr lang="en-GB" sz="2000" dirty="0"/>
              <a:t>If a physical feature puts disabled people at a substantial disadvantage compared to those who do not have a disability, then the obligation requires that steps are taken to remove that disadvantage or adopt a reasonable alternative method of providing the service or exercising the public function.</a:t>
            </a:r>
          </a:p>
          <a:p>
            <a:pPr>
              <a:buFont typeface="Wingdings" panose="05000000000000000000" pitchFamily="2" charset="2"/>
              <a:buChar char="Ø"/>
            </a:pPr>
            <a:r>
              <a:rPr lang="en-GB" sz="2000" dirty="0"/>
              <a:t>To prove an auxiliary aid in circumstances where not providing such an aid would put disabled people at a substantial disadvantage.</a:t>
            </a:r>
          </a:p>
          <a:p>
            <a:endParaRPr lang="en-GB" dirty="0"/>
          </a:p>
        </p:txBody>
      </p:sp>
    </p:spTree>
    <p:extLst>
      <p:ext uri="{BB962C8B-B14F-4D97-AF65-F5344CB8AC3E}">
        <p14:creationId xmlns:p14="http://schemas.microsoft.com/office/powerpoint/2010/main" val="3849688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D826D-77C2-BF7A-C53C-53B0442F731A}"/>
              </a:ext>
            </a:extLst>
          </p:cNvPr>
          <p:cNvSpPr>
            <a:spLocks noGrp="1"/>
          </p:cNvSpPr>
          <p:nvPr>
            <p:ph type="title"/>
          </p:nvPr>
        </p:nvSpPr>
        <p:spPr/>
        <p:txBody>
          <a:bodyPr/>
          <a:lstStyle/>
          <a:p>
            <a:r>
              <a:rPr lang="en-GB" b="1" dirty="0"/>
              <a:t>Failure to make reasonable adjustments (ss 20, 21 and applicable schedule) (2)</a:t>
            </a:r>
          </a:p>
        </p:txBody>
      </p:sp>
      <p:sp>
        <p:nvSpPr>
          <p:cNvPr id="3" name="Content Placeholder 2">
            <a:extLst>
              <a:ext uri="{FF2B5EF4-FFF2-40B4-BE49-F238E27FC236}">
                <a16:creationId xmlns:a16="http://schemas.microsoft.com/office/drawing/2014/main" id="{1DD92B58-FA84-7E87-9367-024B30A0E62A}"/>
              </a:ext>
            </a:extLst>
          </p:cNvPr>
          <p:cNvSpPr>
            <a:spLocks noGrp="1"/>
          </p:cNvSpPr>
          <p:nvPr>
            <p:ph idx="1"/>
          </p:nvPr>
        </p:nvSpPr>
        <p:spPr>
          <a:xfrm>
            <a:off x="609600" y="1340769"/>
            <a:ext cx="10972800" cy="4785398"/>
          </a:xfrm>
        </p:spPr>
        <p:txBody>
          <a:bodyPr/>
          <a:lstStyle/>
          <a:p>
            <a:r>
              <a:rPr lang="en-GB" sz="1800" dirty="0"/>
              <a:t>What is a “reasonable” step? All the circumstances of a particular case but relevant factors:</a:t>
            </a:r>
          </a:p>
          <a:p>
            <a:pPr lvl="1"/>
            <a:r>
              <a:rPr lang="en-GB" sz="1800" dirty="0"/>
              <a:t>The type of service being provided;</a:t>
            </a:r>
          </a:p>
          <a:p>
            <a:pPr lvl="1"/>
            <a:r>
              <a:rPr lang="en-GB" sz="1800" dirty="0"/>
              <a:t>The nature of the service provider and its size and resources; and</a:t>
            </a:r>
          </a:p>
          <a:p>
            <a:pPr lvl="1"/>
            <a:r>
              <a:rPr lang="en-GB" sz="1800" dirty="0"/>
              <a:t>The effect of the disability on the individual disabled person</a:t>
            </a:r>
          </a:p>
          <a:p>
            <a:pPr marL="0" indent="0">
              <a:buNone/>
            </a:pPr>
            <a:endParaRPr lang="en-GB" sz="1800" dirty="0"/>
          </a:p>
          <a:p>
            <a:r>
              <a:rPr lang="en-GB" sz="1800" dirty="0"/>
              <a:t>Questions to consider:</a:t>
            </a:r>
          </a:p>
          <a:p>
            <a:pPr lvl="1"/>
            <a:r>
              <a:rPr lang="en-GB" sz="1800" dirty="0"/>
              <a:t>Would the particular steps be effective in overcoming the substantial disadvantage faced by disabled people?</a:t>
            </a:r>
          </a:p>
          <a:p>
            <a:pPr lvl="1"/>
            <a:r>
              <a:rPr lang="en-GB" sz="1800" dirty="0"/>
              <a:t>To what extent is it practicable to take the steps in question?</a:t>
            </a:r>
          </a:p>
          <a:p>
            <a:pPr lvl="1"/>
            <a:r>
              <a:rPr lang="en-GB" sz="1800" dirty="0"/>
              <a:t>What are the financial and other costs of making the adjustment?</a:t>
            </a:r>
          </a:p>
          <a:p>
            <a:pPr lvl="1"/>
            <a:r>
              <a:rPr lang="en-GB" sz="1800" dirty="0"/>
              <a:t>What is the likely extent of any disruption caused by taking the step?</a:t>
            </a:r>
          </a:p>
          <a:p>
            <a:pPr lvl="1"/>
            <a:r>
              <a:rPr lang="en-GB" sz="1800" dirty="0"/>
              <a:t>How much has already been spent on making adjustments? </a:t>
            </a:r>
          </a:p>
          <a:p>
            <a:pPr marL="342900" lvl="1" indent="0">
              <a:buNone/>
            </a:pPr>
            <a:endParaRPr lang="en-GB" sz="1800" dirty="0"/>
          </a:p>
          <a:p>
            <a:r>
              <a:rPr lang="en-GB" sz="1800" b="1" dirty="0"/>
              <a:t>Limits: public function not outside powers; service no requirement of fundamental alteration </a:t>
            </a:r>
          </a:p>
        </p:txBody>
      </p:sp>
    </p:spTree>
    <p:extLst>
      <p:ext uri="{BB962C8B-B14F-4D97-AF65-F5344CB8AC3E}">
        <p14:creationId xmlns:p14="http://schemas.microsoft.com/office/powerpoint/2010/main" val="13333324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60403-ED8C-7142-A515-7BBE20251EAC}"/>
              </a:ext>
            </a:extLst>
          </p:cNvPr>
          <p:cNvSpPr>
            <a:spLocks noGrp="1"/>
          </p:cNvSpPr>
          <p:nvPr>
            <p:ph type="title"/>
          </p:nvPr>
        </p:nvSpPr>
        <p:spPr/>
        <p:txBody>
          <a:bodyPr/>
          <a:lstStyle/>
          <a:p>
            <a:r>
              <a:rPr lang="en-GB" b="1" dirty="0"/>
              <a:t>Public Sector Equality Duty (s 149)</a:t>
            </a:r>
          </a:p>
        </p:txBody>
      </p:sp>
      <p:sp>
        <p:nvSpPr>
          <p:cNvPr id="3" name="Content Placeholder 2">
            <a:extLst>
              <a:ext uri="{FF2B5EF4-FFF2-40B4-BE49-F238E27FC236}">
                <a16:creationId xmlns:a16="http://schemas.microsoft.com/office/drawing/2014/main" id="{3BAEA602-D563-3392-1456-694EFB7E6499}"/>
              </a:ext>
            </a:extLst>
          </p:cNvPr>
          <p:cNvSpPr>
            <a:spLocks noGrp="1"/>
          </p:cNvSpPr>
          <p:nvPr>
            <p:ph idx="1"/>
          </p:nvPr>
        </p:nvSpPr>
        <p:spPr>
          <a:xfrm>
            <a:off x="609600" y="1196752"/>
            <a:ext cx="10972800" cy="4929415"/>
          </a:xfrm>
        </p:spPr>
        <p:txBody>
          <a:bodyPr/>
          <a:lstStyle/>
          <a:p>
            <a:r>
              <a:rPr lang="en-GB" sz="2000" dirty="0"/>
              <a:t>Section 149(1): </a:t>
            </a:r>
          </a:p>
          <a:p>
            <a:pPr marL="0" indent="0">
              <a:buNone/>
            </a:pPr>
            <a:r>
              <a:rPr lang="en-GB" sz="2000" dirty="0"/>
              <a:t>	A public authority must, in the exercise of its functions, have due regard to the need to—</a:t>
            </a:r>
          </a:p>
          <a:p>
            <a:pPr marL="0" indent="0">
              <a:buNone/>
            </a:pPr>
            <a:r>
              <a:rPr lang="en-GB" sz="2000" dirty="0"/>
              <a:t>	(a)  eliminate discrimination, harassment, victimisation and any other conduct that is 	prohibited by or under this Act;</a:t>
            </a:r>
          </a:p>
          <a:p>
            <a:pPr marL="0" indent="0">
              <a:buNone/>
            </a:pPr>
            <a:r>
              <a:rPr lang="en-GB" sz="2000" dirty="0"/>
              <a:t>	(b)  advance equality of opportunity between persons who share a relevant protected 	characteristic and persons who do not share it;</a:t>
            </a:r>
          </a:p>
          <a:p>
            <a:pPr marL="0" indent="0">
              <a:buNone/>
            </a:pPr>
            <a:r>
              <a:rPr lang="en-GB" sz="2000" dirty="0"/>
              <a:t>	(c)  foster good relations between persons who share a relevant 	protected 	characteristic and persons who do not share it.</a:t>
            </a:r>
          </a:p>
          <a:p>
            <a:pPr marL="0" indent="0">
              <a:buNone/>
            </a:pPr>
            <a:endParaRPr lang="en-GB" sz="2000" dirty="0"/>
          </a:p>
          <a:p>
            <a:r>
              <a:rPr lang="en-GB" sz="2000" dirty="0"/>
              <a:t>Section 149(2) also applies to those not public authorities exercising public functions </a:t>
            </a:r>
          </a:p>
          <a:p>
            <a:pPr marL="0" indent="0">
              <a:buNone/>
            </a:pPr>
            <a:endParaRPr lang="en-GB" sz="2000" dirty="0"/>
          </a:p>
          <a:p>
            <a:r>
              <a:rPr lang="en-GB" sz="2000" dirty="0"/>
              <a:t>Relevant protected characteristics set out in s 149(7) </a:t>
            </a:r>
          </a:p>
        </p:txBody>
      </p:sp>
    </p:spTree>
    <p:extLst>
      <p:ext uri="{BB962C8B-B14F-4D97-AF65-F5344CB8AC3E}">
        <p14:creationId xmlns:p14="http://schemas.microsoft.com/office/powerpoint/2010/main" val="22160283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AB61A-58D3-8B7E-F689-26A3327FF92D}"/>
              </a:ext>
            </a:extLst>
          </p:cNvPr>
          <p:cNvSpPr>
            <a:spLocks noGrp="1"/>
          </p:cNvSpPr>
          <p:nvPr>
            <p:ph type="title"/>
          </p:nvPr>
        </p:nvSpPr>
        <p:spPr>
          <a:xfrm>
            <a:off x="609600" y="0"/>
            <a:ext cx="10972800" cy="1143000"/>
          </a:xfrm>
        </p:spPr>
        <p:txBody>
          <a:bodyPr/>
          <a:lstStyle/>
          <a:p>
            <a:r>
              <a:rPr lang="en-GB" b="1" dirty="0"/>
              <a:t>PSED (2) </a:t>
            </a:r>
          </a:p>
        </p:txBody>
      </p:sp>
      <p:sp>
        <p:nvSpPr>
          <p:cNvPr id="3" name="Content Placeholder 2">
            <a:extLst>
              <a:ext uri="{FF2B5EF4-FFF2-40B4-BE49-F238E27FC236}">
                <a16:creationId xmlns:a16="http://schemas.microsoft.com/office/drawing/2014/main" id="{843252C1-5E1B-0BF0-FBEF-0A2F50BDF8D4}"/>
              </a:ext>
            </a:extLst>
          </p:cNvPr>
          <p:cNvSpPr>
            <a:spLocks noGrp="1"/>
          </p:cNvSpPr>
          <p:nvPr>
            <p:ph idx="1"/>
          </p:nvPr>
        </p:nvSpPr>
        <p:spPr>
          <a:xfrm>
            <a:off x="609600" y="1052737"/>
            <a:ext cx="10972800" cy="5073430"/>
          </a:xfrm>
        </p:spPr>
        <p:txBody>
          <a:bodyPr/>
          <a:lstStyle/>
          <a:p>
            <a:r>
              <a:rPr lang="en-GB" sz="2000" i="1" dirty="0"/>
              <a:t>R (</a:t>
            </a:r>
            <a:r>
              <a:rPr lang="en-GB" sz="2000" i="1" dirty="0" err="1"/>
              <a:t>Bracking</a:t>
            </a:r>
            <a:r>
              <a:rPr lang="en-GB" sz="2000" i="1" dirty="0"/>
              <a:t>) v Secretary of State for Work and Pensions </a:t>
            </a:r>
            <a:r>
              <a:rPr lang="en-GB" sz="2000" dirty="0"/>
              <a:t>[2013] EWCA </a:t>
            </a:r>
            <a:r>
              <a:rPr lang="en-GB" sz="2000" dirty="0" err="1"/>
              <a:t>Civ</a:t>
            </a:r>
            <a:r>
              <a:rPr lang="en-GB" sz="2000" dirty="0"/>
              <a:t> 1345, [2014] </a:t>
            </a:r>
            <a:r>
              <a:rPr lang="en-GB" sz="2000" dirty="0" err="1"/>
              <a:t>Eq</a:t>
            </a:r>
            <a:r>
              <a:rPr lang="en-GB" sz="2000" dirty="0"/>
              <a:t> LR 60 and in </a:t>
            </a:r>
            <a:r>
              <a:rPr lang="en-GB" sz="2000" i="1" dirty="0"/>
              <a:t>R (Bridges) v Chief Constable of South Wales </a:t>
            </a:r>
            <a:r>
              <a:rPr lang="en-GB" sz="2000" dirty="0"/>
              <a:t>[2020] EWCA </a:t>
            </a:r>
            <a:r>
              <a:rPr lang="en-GB" sz="2000" dirty="0" err="1"/>
              <a:t>Civ</a:t>
            </a:r>
            <a:r>
              <a:rPr lang="en-GB" sz="2000" dirty="0"/>
              <a:t> 1058, [2020] 1 WLR 5037, para 175 </a:t>
            </a:r>
          </a:p>
          <a:p>
            <a:pPr marL="685800" lvl="1" indent="-342900">
              <a:buFont typeface="+mj-lt"/>
              <a:buAutoNum type="arabicPeriod"/>
            </a:pPr>
            <a:r>
              <a:rPr lang="en-GB" sz="1700" dirty="0"/>
              <a:t>‘The PSED must be fulfilled before and at the time when a particular policy is being considered.</a:t>
            </a:r>
          </a:p>
          <a:p>
            <a:pPr marL="685800" lvl="1" indent="-342900">
              <a:buFont typeface="+mj-lt"/>
              <a:buAutoNum type="arabicPeriod"/>
            </a:pPr>
            <a:r>
              <a:rPr lang="en-GB" sz="1700" dirty="0"/>
              <a:t>The duty must be exercised in substance, with rigour, and with an open mind. It is not a question of ticking boxes.</a:t>
            </a:r>
          </a:p>
          <a:p>
            <a:pPr marL="685800" lvl="1" indent="-342900">
              <a:buFont typeface="+mj-lt"/>
              <a:buAutoNum type="arabicPeriod"/>
            </a:pPr>
            <a:r>
              <a:rPr lang="en-GB" sz="1700" dirty="0"/>
              <a:t>The duty is non-delegable.</a:t>
            </a:r>
          </a:p>
          <a:p>
            <a:pPr marL="685800" lvl="1" indent="-342900">
              <a:buFont typeface="+mj-lt"/>
              <a:buAutoNum type="arabicPeriod"/>
            </a:pPr>
            <a:r>
              <a:rPr lang="en-GB" sz="1700" dirty="0"/>
              <a:t>The duty is a continuing one.</a:t>
            </a:r>
          </a:p>
          <a:p>
            <a:pPr marL="685800" lvl="1" indent="-342900">
              <a:buFont typeface="+mj-lt"/>
              <a:buAutoNum type="arabicPeriod"/>
            </a:pPr>
            <a:r>
              <a:rPr lang="en-GB" sz="1700" dirty="0"/>
              <a:t>If the relevant material is not available, there will be a duty to acquire it and this will frequently mean that some further consultation with appropriate groups is required.</a:t>
            </a:r>
          </a:p>
          <a:p>
            <a:pPr marL="685800" lvl="1" indent="-342900">
              <a:buFont typeface="+mj-lt"/>
              <a:buAutoNum type="arabicPeriod"/>
            </a:pPr>
            <a:r>
              <a:rPr lang="en-GB" sz="1700" dirty="0"/>
              <a:t>Provided the court is satisfied that there has been a rigorous consideration of the duty, so that there is a proper appreciation of the potential impact of the decision on equality objectives and the desirability of promoting them, then it is for the decision-maker to decide how much weight should be given to the various factors informing the decision.’</a:t>
            </a:r>
          </a:p>
          <a:p>
            <a:pPr marL="342900" lvl="1" indent="0">
              <a:buNone/>
            </a:pPr>
            <a:endParaRPr lang="en-GB" sz="2000" dirty="0"/>
          </a:p>
          <a:p>
            <a:r>
              <a:rPr lang="en-GB" sz="2000" dirty="0"/>
              <a:t>What PSED does not require: does not require a particular substantive result or procedure; </a:t>
            </a:r>
            <a:endParaRPr lang="en-GB" sz="1700" dirty="0"/>
          </a:p>
        </p:txBody>
      </p:sp>
    </p:spTree>
    <p:extLst>
      <p:ext uri="{BB962C8B-B14F-4D97-AF65-F5344CB8AC3E}">
        <p14:creationId xmlns:p14="http://schemas.microsoft.com/office/powerpoint/2010/main" val="21256875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5022E-D0D9-DEC4-1D25-08A78594F2A0}"/>
              </a:ext>
            </a:extLst>
          </p:cNvPr>
          <p:cNvSpPr>
            <a:spLocks noGrp="1"/>
          </p:cNvSpPr>
          <p:nvPr>
            <p:ph type="title"/>
          </p:nvPr>
        </p:nvSpPr>
        <p:spPr/>
        <p:txBody>
          <a:bodyPr/>
          <a:lstStyle/>
          <a:p>
            <a:r>
              <a:rPr lang="en-GB" b="1" dirty="0"/>
              <a:t>What does PSED require? </a:t>
            </a:r>
          </a:p>
        </p:txBody>
      </p:sp>
      <p:sp>
        <p:nvSpPr>
          <p:cNvPr id="3" name="Content Placeholder 2">
            <a:extLst>
              <a:ext uri="{FF2B5EF4-FFF2-40B4-BE49-F238E27FC236}">
                <a16:creationId xmlns:a16="http://schemas.microsoft.com/office/drawing/2014/main" id="{0B231AF5-59F2-18F8-533E-102308D8988D}"/>
              </a:ext>
            </a:extLst>
          </p:cNvPr>
          <p:cNvSpPr>
            <a:spLocks noGrp="1"/>
          </p:cNvSpPr>
          <p:nvPr>
            <p:ph idx="1"/>
          </p:nvPr>
        </p:nvSpPr>
        <p:spPr>
          <a:xfrm>
            <a:off x="609600" y="1606100"/>
            <a:ext cx="10972800" cy="5001422"/>
          </a:xfrm>
        </p:spPr>
        <p:txBody>
          <a:bodyPr/>
          <a:lstStyle/>
          <a:p>
            <a:pPr marL="457200" indent="-457200">
              <a:buFont typeface="+mj-lt"/>
              <a:buAutoNum type="arabicPeriod"/>
            </a:pPr>
            <a:r>
              <a:rPr lang="en-GB" sz="2000" dirty="0"/>
              <a:t>Requires decision-maker to understand and confront the obvious equality impacts of its decision before taking that decision (</a:t>
            </a:r>
            <a:r>
              <a:rPr lang="en-GB" sz="2000" dirty="0" err="1"/>
              <a:t>inc</a:t>
            </a:r>
            <a:r>
              <a:rPr lang="en-GB" sz="2000" dirty="0"/>
              <a:t> adopting a policy etc)</a:t>
            </a:r>
          </a:p>
          <a:p>
            <a:pPr marL="457200" indent="-457200">
              <a:buFont typeface="+mj-lt"/>
              <a:buAutoNum type="arabicPeriod"/>
            </a:pPr>
            <a:endParaRPr lang="en-GB" sz="2000" dirty="0"/>
          </a:p>
          <a:p>
            <a:pPr marL="457200" indent="-457200">
              <a:buFont typeface="+mj-lt"/>
              <a:buAutoNum type="arabicPeriod"/>
            </a:pPr>
            <a:r>
              <a:rPr lang="en-GB" sz="2000" dirty="0"/>
              <a:t>That decision-maker is personally taking the decision so what matters is what they knew</a:t>
            </a:r>
          </a:p>
          <a:p>
            <a:pPr marL="457200" indent="-457200">
              <a:buFont typeface="+mj-lt"/>
              <a:buAutoNum type="arabicPeriod"/>
            </a:pPr>
            <a:endParaRPr lang="en-GB" sz="2000" dirty="0"/>
          </a:p>
          <a:p>
            <a:pPr marL="457200" indent="-457200">
              <a:buFont typeface="+mj-lt"/>
              <a:buAutoNum type="arabicPeriod"/>
            </a:pPr>
            <a:r>
              <a:rPr lang="en-GB" sz="2000" dirty="0"/>
              <a:t>Duty of reasonable enquiry to ensure understand the relevant equality impacts </a:t>
            </a:r>
          </a:p>
          <a:p>
            <a:pPr marL="457200" indent="-457200">
              <a:buFont typeface="+mj-lt"/>
              <a:buAutoNum type="arabicPeriod"/>
            </a:pPr>
            <a:endParaRPr lang="en-GB" sz="2000" dirty="0"/>
          </a:p>
          <a:p>
            <a:pPr marL="457200" indent="-457200">
              <a:buFont typeface="+mj-lt"/>
              <a:buAutoNum type="arabicPeriod"/>
            </a:pPr>
            <a:r>
              <a:rPr lang="en-GB" sz="2000" dirty="0"/>
              <a:t>Needs to be exercised in substance and due rigour, considering the statutory criteria, but courts do not like overly legalistic approach </a:t>
            </a:r>
          </a:p>
        </p:txBody>
      </p:sp>
    </p:spTree>
    <p:extLst>
      <p:ext uri="{BB962C8B-B14F-4D97-AF65-F5344CB8AC3E}">
        <p14:creationId xmlns:p14="http://schemas.microsoft.com/office/powerpoint/2010/main" val="39611366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51F3BCA5-AC48-7270-B4CA-F5F6050CBB4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87654" y="4321906"/>
            <a:ext cx="1440001" cy="1440001"/>
          </a:xfrm>
          <a:prstGeom prst="rect">
            <a:avLst/>
          </a:prstGeom>
        </p:spPr>
      </p:pic>
      <p:pic>
        <p:nvPicPr>
          <p:cNvPr id="3" name="Picture 2">
            <a:extLst>
              <a:ext uri="{FF2B5EF4-FFF2-40B4-BE49-F238E27FC236}">
                <a16:creationId xmlns:a16="http://schemas.microsoft.com/office/drawing/2014/main" id="{DF047BCB-A650-325C-BB60-1B9661AF1A54}"/>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9127" t="1071" r="20236" b="7837"/>
          <a:stretch>
            <a:fillRect/>
          </a:stretch>
        </p:blipFill>
        <p:spPr>
          <a:xfrm>
            <a:off x="5087654" y="1874511"/>
            <a:ext cx="1564951" cy="1564785"/>
          </a:xfrm>
          <a:prstGeom prst="ellipse">
            <a:avLst/>
          </a:prstGeom>
          <a:ln w="38100">
            <a:solidFill>
              <a:srgbClr val="AF986E"/>
            </a:solidFill>
          </a:ln>
        </p:spPr>
      </p:pic>
      <p:sp>
        <p:nvSpPr>
          <p:cNvPr id="5" name="Title 4">
            <a:extLst>
              <a:ext uri="{FF2B5EF4-FFF2-40B4-BE49-F238E27FC236}">
                <a16:creationId xmlns:a16="http://schemas.microsoft.com/office/drawing/2014/main" id="{1B6C1606-F503-4035-8F2B-6A8CD89132DA}"/>
              </a:ext>
            </a:extLst>
          </p:cNvPr>
          <p:cNvSpPr>
            <a:spLocks noGrp="1"/>
          </p:cNvSpPr>
          <p:nvPr>
            <p:ph type="title"/>
          </p:nvPr>
        </p:nvSpPr>
        <p:spPr/>
        <p:txBody>
          <a:bodyPr/>
          <a:lstStyle/>
          <a:p>
            <a:r>
              <a:rPr lang="en-GB" dirty="0"/>
              <a:t>Questions or War Stories?</a:t>
            </a:r>
          </a:p>
        </p:txBody>
      </p:sp>
      <p:sp>
        <p:nvSpPr>
          <p:cNvPr id="4" name="Text Placeholder 2">
            <a:extLst>
              <a:ext uri="{FF2B5EF4-FFF2-40B4-BE49-F238E27FC236}">
                <a16:creationId xmlns:a16="http://schemas.microsoft.com/office/drawing/2014/main" id="{09317AE1-348E-D707-7D9B-EA497522E63C}"/>
              </a:ext>
            </a:extLst>
          </p:cNvPr>
          <p:cNvSpPr txBox="1">
            <a:spLocks/>
          </p:cNvSpPr>
          <p:nvPr/>
        </p:nvSpPr>
        <p:spPr>
          <a:xfrm>
            <a:off x="3863752" y="3613975"/>
            <a:ext cx="3785937" cy="53325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360"/>
              </a:spcBef>
              <a:spcAft>
                <a:spcPts val="0"/>
              </a:spcAft>
              <a:buClr>
                <a:schemeClr val="dk1"/>
              </a:buClr>
              <a:buSzPts val="1800"/>
              <a:buFont typeface="Helvetica Neue Light"/>
              <a:buChar char="•"/>
              <a:defRPr sz="2400" b="0" i="0" u="none" strike="noStrike" cap="none">
                <a:solidFill>
                  <a:schemeClr val="dk1"/>
                </a:solidFill>
                <a:latin typeface="Helvetica Neue Light"/>
                <a:ea typeface="Helvetica Neue Light"/>
                <a:cs typeface="Helvetica Neue Light"/>
                <a:sym typeface="Helvetica Neue Light"/>
              </a:defRPr>
            </a:lvl1pPr>
            <a:lvl2pPr marL="914400" marR="0" lvl="1" indent="-342900" algn="l" rtl="0">
              <a:lnSpc>
                <a:spcPct val="100000"/>
              </a:lnSpc>
              <a:spcBef>
                <a:spcPts val="360"/>
              </a:spcBef>
              <a:spcAft>
                <a:spcPts val="0"/>
              </a:spcAft>
              <a:buClr>
                <a:schemeClr val="dk1"/>
              </a:buClr>
              <a:buSzPts val="1800"/>
              <a:buFont typeface="Helvetica Neue Light"/>
              <a:buChar char="–"/>
              <a:defRPr sz="2100" b="0" i="0" u="none" strike="noStrike" cap="none">
                <a:solidFill>
                  <a:schemeClr val="dk1"/>
                </a:solidFill>
                <a:latin typeface="Helvetica Neue Light"/>
                <a:ea typeface="Helvetica Neue Light"/>
                <a:cs typeface="Helvetica Neue Light"/>
                <a:sym typeface="Helvetica Neue Light"/>
              </a:defRPr>
            </a:lvl2pPr>
            <a:lvl3pPr marL="1371600" marR="0" lvl="2" indent="-342900" algn="l" rtl="0">
              <a:lnSpc>
                <a:spcPct val="100000"/>
              </a:lnSpc>
              <a:spcBef>
                <a:spcPts val="360"/>
              </a:spcBef>
              <a:spcAft>
                <a:spcPts val="0"/>
              </a:spcAft>
              <a:buClr>
                <a:schemeClr val="dk1"/>
              </a:buClr>
              <a:buSzPts val="1800"/>
              <a:buFont typeface="Helvetica Neue Light"/>
              <a:buChar char="•"/>
              <a:defRPr sz="1800" b="0" i="0" u="none" strike="noStrike" cap="none">
                <a:solidFill>
                  <a:schemeClr val="dk1"/>
                </a:solidFill>
                <a:latin typeface="Helvetica Neue Light"/>
                <a:ea typeface="Helvetica Neue Light"/>
                <a:cs typeface="Helvetica Neue Light"/>
                <a:sym typeface="Helvetica Neue Light"/>
              </a:defRPr>
            </a:lvl3pPr>
            <a:lvl4pPr marL="1828800" marR="0" lvl="3" indent="-342900" algn="l" rtl="0">
              <a:lnSpc>
                <a:spcPct val="100000"/>
              </a:lnSpc>
              <a:spcBef>
                <a:spcPts val="360"/>
              </a:spcBef>
              <a:spcAft>
                <a:spcPts val="0"/>
              </a:spcAft>
              <a:buClr>
                <a:schemeClr val="dk1"/>
              </a:buClr>
              <a:buSzPts val="1800"/>
              <a:buFont typeface="Helvetica Neue Light"/>
              <a:buChar char="–"/>
              <a:defRPr sz="1500" b="0" i="0" u="none" strike="noStrike" cap="none">
                <a:solidFill>
                  <a:schemeClr val="dk1"/>
                </a:solidFill>
                <a:latin typeface="Helvetica Neue Light"/>
                <a:ea typeface="Helvetica Neue Light"/>
                <a:cs typeface="Helvetica Neue Light"/>
                <a:sym typeface="Helvetica Neue Light"/>
              </a:defRPr>
            </a:lvl4pPr>
            <a:lvl5pPr marL="2286000" marR="0" lvl="4" indent="-342900" algn="l" rtl="0">
              <a:lnSpc>
                <a:spcPct val="100000"/>
              </a:lnSpc>
              <a:spcBef>
                <a:spcPts val="360"/>
              </a:spcBef>
              <a:spcAft>
                <a:spcPts val="0"/>
              </a:spcAft>
              <a:buClr>
                <a:schemeClr val="dk1"/>
              </a:buClr>
              <a:buSzPts val="1800"/>
              <a:buFont typeface="Helvetica Neue Light"/>
              <a:buChar char="»"/>
              <a:defRPr sz="1500" b="0" i="0" u="none" strike="noStrike" cap="none">
                <a:solidFill>
                  <a:schemeClr val="dk1"/>
                </a:solidFill>
                <a:latin typeface="Helvetica Neue Light"/>
                <a:ea typeface="Helvetica Neue Light"/>
                <a:cs typeface="Helvetica Neue Light"/>
                <a:sym typeface="Helvetica Neue Light"/>
              </a:defRPr>
            </a:lvl5pPr>
            <a:lvl6pPr marL="2743200" marR="0" lvl="5" indent="-342900" algn="l" rtl="0">
              <a:lnSpc>
                <a:spcPct val="100000"/>
              </a:lnSpc>
              <a:spcBef>
                <a:spcPts val="360"/>
              </a:spcBef>
              <a:spcAft>
                <a:spcPts val="0"/>
              </a:spcAft>
              <a:buClr>
                <a:schemeClr val="dk1"/>
              </a:buClr>
              <a:buSzPts val="1800"/>
              <a:buFont typeface="Arial"/>
              <a:buChar char="»"/>
              <a:defRPr sz="1500" b="0" i="0" u="none" strike="noStrike" cap="none">
                <a:solidFill>
                  <a:schemeClr val="dk1"/>
                </a:solidFill>
                <a:latin typeface="Arial"/>
                <a:ea typeface="Arial"/>
                <a:cs typeface="Arial"/>
                <a:sym typeface="Arial"/>
              </a:defRPr>
            </a:lvl6pPr>
            <a:lvl7pPr marL="3200400" marR="0" lvl="6" indent="-342900" algn="l" rtl="0">
              <a:lnSpc>
                <a:spcPct val="100000"/>
              </a:lnSpc>
              <a:spcBef>
                <a:spcPts val="360"/>
              </a:spcBef>
              <a:spcAft>
                <a:spcPts val="0"/>
              </a:spcAft>
              <a:buClr>
                <a:schemeClr val="dk1"/>
              </a:buClr>
              <a:buSzPts val="1800"/>
              <a:buFont typeface="Arial"/>
              <a:buChar char="»"/>
              <a:defRPr sz="1500" b="0" i="0" u="none" strike="noStrike" cap="none">
                <a:solidFill>
                  <a:schemeClr val="dk1"/>
                </a:solidFill>
                <a:latin typeface="Arial"/>
                <a:ea typeface="Arial"/>
                <a:cs typeface="Arial"/>
                <a:sym typeface="Arial"/>
              </a:defRPr>
            </a:lvl7pPr>
            <a:lvl8pPr marL="3657600" marR="0" lvl="7" indent="-342900" algn="l" rtl="0">
              <a:lnSpc>
                <a:spcPct val="100000"/>
              </a:lnSpc>
              <a:spcBef>
                <a:spcPts val="360"/>
              </a:spcBef>
              <a:spcAft>
                <a:spcPts val="0"/>
              </a:spcAft>
              <a:buClr>
                <a:schemeClr val="dk1"/>
              </a:buClr>
              <a:buSzPts val="1800"/>
              <a:buFont typeface="Arial"/>
              <a:buChar char="»"/>
              <a:defRPr sz="1500" b="0" i="0" u="none" strike="noStrike" cap="none">
                <a:solidFill>
                  <a:schemeClr val="dk1"/>
                </a:solidFill>
                <a:latin typeface="Arial"/>
                <a:ea typeface="Arial"/>
                <a:cs typeface="Arial"/>
                <a:sym typeface="Arial"/>
              </a:defRPr>
            </a:lvl8pPr>
            <a:lvl9pPr marL="4114800" marR="0" lvl="8" indent="-342900" algn="l" rtl="0">
              <a:lnSpc>
                <a:spcPct val="100000"/>
              </a:lnSpc>
              <a:spcBef>
                <a:spcPts val="360"/>
              </a:spcBef>
              <a:spcAft>
                <a:spcPts val="0"/>
              </a:spcAft>
              <a:buClr>
                <a:schemeClr val="dk1"/>
              </a:buClr>
              <a:buSzPts val="1800"/>
              <a:buFont typeface="Arial"/>
              <a:buChar char="»"/>
              <a:defRPr sz="1500" b="0" i="0" u="none" strike="noStrike" cap="none">
                <a:solidFill>
                  <a:schemeClr val="dk1"/>
                </a:solidFill>
                <a:latin typeface="Arial"/>
                <a:ea typeface="Arial"/>
                <a:cs typeface="Arial"/>
                <a:sym typeface="Arial"/>
              </a:defRPr>
            </a:lvl9pPr>
          </a:lstStyle>
          <a:p>
            <a:pPr marL="114300" indent="0" algn="ctr">
              <a:buFont typeface="Helvetica Neue Light"/>
              <a:buNone/>
            </a:pPr>
            <a:r>
              <a:rPr lang="en-GB" dirty="0"/>
              <a:t>Steph David</a:t>
            </a:r>
          </a:p>
        </p:txBody>
      </p:sp>
    </p:spTree>
    <p:extLst>
      <p:ext uri="{BB962C8B-B14F-4D97-AF65-F5344CB8AC3E}">
        <p14:creationId xmlns:p14="http://schemas.microsoft.com/office/powerpoint/2010/main" val="1676880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Structure</a:t>
            </a:r>
            <a:r>
              <a:rPr lang="en-GB" dirty="0"/>
              <a:t> </a:t>
            </a:r>
            <a:endParaRPr dirty="0"/>
          </a:p>
        </p:txBody>
      </p:sp>
      <p:sp>
        <p:nvSpPr>
          <p:cNvPr id="3" name="Content Placeholder 2"/>
          <p:cNvSpPr>
            <a:spLocks noGrp="1"/>
          </p:cNvSpPr>
          <p:nvPr>
            <p:ph idx="1"/>
          </p:nvPr>
        </p:nvSpPr>
        <p:spPr>
          <a:xfrm>
            <a:off x="695400" y="1410806"/>
            <a:ext cx="10972800" cy="4525963"/>
          </a:xfrm>
        </p:spPr>
        <p:txBody>
          <a:bodyPr numCol="2"/>
          <a:lstStyle/>
          <a:p>
            <a:pPr marL="114300" indent="0">
              <a:buNone/>
            </a:pPr>
            <a:endParaRPr lang="en-GB" sz="1800" b="1" dirty="0"/>
          </a:p>
          <a:p>
            <a:pPr marL="114300" indent="0">
              <a:buNone/>
            </a:pPr>
            <a:endParaRPr lang="en-GB" sz="1800" b="1" dirty="0"/>
          </a:p>
        </p:txBody>
      </p:sp>
      <p:sp>
        <p:nvSpPr>
          <p:cNvPr id="4" name="TextBox 3">
            <a:extLst>
              <a:ext uri="{FF2B5EF4-FFF2-40B4-BE49-F238E27FC236}">
                <a16:creationId xmlns:a16="http://schemas.microsoft.com/office/drawing/2014/main" id="{85FBCF1D-4A0A-44E4-01AF-AD5CB80D8C6F}"/>
              </a:ext>
            </a:extLst>
          </p:cNvPr>
          <p:cNvSpPr txBox="1"/>
          <p:nvPr/>
        </p:nvSpPr>
        <p:spPr>
          <a:xfrm>
            <a:off x="1199456" y="1720840"/>
            <a:ext cx="9577064" cy="3447098"/>
          </a:xfrm>
          <a:prstGeom prst="rect">
            <a:avLst/>
          </a:prstGeom>
          <a:noFill/>
        </p:spPr>
        <p:txBody>
          <a:bodyPr wrap="square" rtlCol="0">
            <a:spAutoFit/>
          </a:bodyPr>
          <a:lstStyle/>
          <a:p>
            <a:pPr marL="285750" indent="-285750">
              <a:buFont typeface="Arial" panose="020B0604020202020204" pitchFamily="34" charset="0"/>
              <a:buChar char="•"/>
            </a:pPr>
            <a:r>
              <a:rPr lang="en-GB" sz="2000" dirty="0"/>
              <a:t>Why is the Equality Act 2010 important?</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Structure of the Act</a:t>
            </a:r>
          </a:p>
          <a:p>
            <a:endParaRPr lang="en-GB" sz="2000" dirty="0"/>
          </a:p>
          <a:p>
            <a:pPr marL="285750" indent="-285750">
              <a:buFont typeface="Arial" panose="020B0604020202020204" pitchFamily="34" charset="0"/>
              <a:buChar char="•"/>
            </a:pPr>
            <a:r>
              <a:rPr lang="en-GB" sz="2000" dirty="0"/>
              <a:t>Protected characteristics </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Prohibited conduct</a:t>
            </a:r>
          </a:p>
          <a:p>
            <a:endParaRPr lang="en-GB" sz="2000" dirty="0"/>
          </a:p>
          <a:p>
            <a:pPr marL="285750" indent="-285750">
              <a:buFont typeface="Arial" panose="020B0604020202020204" pitchFamily="34" charset="0"/>
              <a:buChar char="•"/>
            </a:pPr>
            <a:r>
              <a:rPr lang="en-GB" sz="2000" dirty="0"/>
              <a:t>Public sector equality duty</a:t>
            </a:r>
          </a:p>
          <a:p>
            <a:endParaRPr lang="en-GB" sz="2000" dirty="0"/>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D3310-ED72-66F0-114E-9D76378AE16A}"/>
              </a:ext>
            </a:extLst>
          </p:cNvPr>
          <p:cNvSpPr>
            <a:spLocks noGrp="1"/>
          </p:cNvSpPr>
          <p:nvPr>
            <p:ph type="title"/>
          </p:nvPr>
        </p:nvSpPr>
        <p:spPr>
          <a:xfrm>
            <a:off x="762180" y="471291"/>
            <a:ext cx="10972800" cy="1143000"/>
          </a:xfrm>
        </p:spPr>
        <p:txBody>
          <a:bodyPr/>
          <a:lstStyle/>
          <a:p>
            <a:r>
              <a:rPr lang="en-GB" b="1" dirty="0"/>
              <a:t>Why is the Act important</a:t>
            </a:r>
            <a:r>
              <a:rPr lang="en-GB" dirty="0"/>
              <a:t>? (1)</a:t>
            </a:r>
            <a:br>
              <a:rPr lang="en-GB" dirty="0"/>
            </a:br>
            <a:endParaRPr lang="en-GB" dirty="0"/>
          </a:p>
        </p:txBody>
      </p:sp>
      <p:sp>
        <p:nvSpPr>
          <p:cNvPr id="3" name="Content Placeholder 2">
            <a:extLst>
              <a:ext uri="{FF2B5EF4-FFF2-40B4-BE49-F238E27FC236}">
                <a16:creationId xmlns:a16="http://schemas.microsoft.com/office/drawing/2014/main" id="{82D141A8-274F-42D5-7451-E197AFECAE7B}"/>
              </a:ext>
            </a:extLst>
          </p:cNvPr>
          <p:cNvSpPr>
            <a:spLocks noGrp="1"/>
          </p:cNvSpPr>
          <p:nvPr>
            <p:ph idx="1"/>
          </p:nvPr>
        </p:nvSpPr>
        <p:spPr>
          <a:xfrm>
            <a:off x="762180" y="1340768"/>
            <a:ext cx="10972800" cy="5202937"/>
          </a:xfrm>
        </p:spPr>
        <p:txBody>
          <a:bodyPr/>
          <a:lstStyle/>
          <a:p>
            <a:pPr marL="0" indent="0">
              <a:buNone/>
            </a:pPr>
            <a:r>
              <a:rPr lang="en-GB" i="1" dirty="0"/>
              <a:t>Independent Workers Union of Great Britain v Mayor of London </a:t>
            </a:r>
            <a:r>
              <a:rPr lang="en-GB" dirty="0"/>
              <a:t>[2020] 4 W.L.R 112, Singh LJ, paras 94-96</a:t>
            </a:r>
          </a:p>
          <a:p>
            <a:pPr marL="0" indent="0">
              <a:buNone/>
            </a:pPr>
            <a:r>
              <a:rPr lang="en-GB" dirty="0"/>
              <a:t>“</a:t>
            </a:r>
            <a:r>
              <a:rPr lang="en-GB" sz="2000" dirty="0"/>
              <a:t>94. [….] The democratic nature of our society is of vital importance and must be respected by the courts. </a:t>
            </a:r>
            <a:r>
              <a:rPr lang="en-GB" sz="2000" u="sng" dirty="0"/>
              <a:t>But the premise of equality law is that every person is entitled to be treated in an equal way irrespective of whether they are part of the majority or in a minority. </a:t>
            </a:r>
            <a:r>
              <a:rPr lang="en-GB" sz="2000" dirty="0"/>
              <a:t>In a democracy there is a danger that the majority (perhaps unconsciously) will override the interests of the minority because the price of a measure will be paid not generally by the community but only, or substantially, by a minority.</a:t>
            </a:r>
          </a:p>
          <a:p>
            <a:pPr marL="0" indent="0">
              <a:buNone/>
            </a:pPr>
            <a:endParaRPr lang="en-GB" sz="2000" dirty="0"/>
          </a:p>
          <a:p>
            <a:pPr marL="0" indent="0">
              <a:buNone/>
            </a:pPr>
            <a:r>
              <a:rPr lang="en-GB" sz="2000" dirty="0"/>
              <a:t>“95.  If a measure discriminates </a:t>
            </a:r>
            <a:r>
              <a:rPr lang="en-GB" sz="2000" u="sng" dirty="0"/>
              <a:t>directly on grounds of race</a:t>
            </a:r>
            <a:r>
              <a:rPr lang="en-GB" sz="2000" dirty="0"/>
              <a:t>, it can never be justified under the Equality Act . If what is alleged is </a:t>
            </a:r>
            <a:r>
              <a:rPr lang="en-GB" sz="2000" u="sng" dirty="0"/>
              <a:t>indirect discrimination</a:t>
            </a:r>
            <a:r>
              <a:rPr lang="en-GB" sz="2000" dirty="0"/>
              <a:t>, in principle it is capable of justification but the court should be alert to the need to prevent the danger of unconscious bias by subjecting the justification which is put forward to appropriate scrutiny.”</a:t>
            </a:r>
          </a:p>
          <a:p>
            <a:pPr marL="0" indent="0">
              <a:buNone/>
            </a:pPr>
            <a:endParaRPr lang="en-GB" sz="2000" dirty="0"/>
          </a:p>
        </p:txBody>
      </p:sp>
    </p:spTree>
    <p:extLst>
      <p:ext uri="{BB962C8B-B14F-4D97-AF65-F5344CB8AC3E}">
        <p14:creationId xmlns:p14="http://schemas.microsoft.com/office/powerpoint/2010/main" val="70762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7E970-E86C-B640-2621-4102E9F0E5C5}"/>
              </a:ext>
            </a:extLst>
          </p:cNvPr>
          <p:cNvSpPr>
            <a:spLocks noGrp="1"/>
          </p:cNvSpPr>
          <p:nvPr>
            <p:ph type="title"/>
          </p:nvPr>
        </p:nvSpPr>
        <p:spPr/>
        <p:txBody>
          <a:bodyPr/>
          <a:lstStyle/>
          <a:p>
            <a:r>
              <a:rPr lang="en-GB" b="1" dirty="0"/>
              <a:t>Why is the Act important</a:t>
            </a:r>
            <a:r>
              <a:rPr lang="en-GB" dirty="0"/>
              <a:t>? (2)</a:t>
            </a:r>
          </a:p>
        </p:txBody>
      </p:sp>
      <p:sp>
        <p:nvSpPr>
          <p:cNvPr id="3" name="Content Placeholder 2">
            <a:extLst>
              <a:ext uri="{FF2B5EF4-FFF2-40B4-BE49-F238E27FC236}">
                <a16:creationId xmlns:a16="http://schemas.microsoft.com/office/drawing/2014/main" id="{51222358-3E7A-D48F-38C0-578887795F25}"/>
              </a:ext>
            </a:extLst>
          </p:cNvPr>
          <p:cNvSpPr>
            <a:spLocks noGrp="1"/>
          </p:cNvSpPr>
          <p:nvPr>
            <p:ph idx="1"/>
          </p:nvPr>
        </p:nvSpPr>
        <p:spPr>
          <a:xfrm>
            <a:off x="609600" y="1196753"/>
            <a:ext cx="10972800" cy="4929414"/>
          </a:xfrm>
        </p:spPr>
        <p:txBody>
          <a:bodyPr/>
          <a:lstStyle/>
          <a:p>
            <a:pPr marL="0" indent="0" algn="just">
              <a:buNone/>
            </a:pPr>
            <a:r>
              <a:rPr lang="en-GB" dirty="0"/>
              <a:t>“96.  It is also important to recall in this context that democracy is not the same thing as majority rule. As Baroness Hale explained in a human rights case, </a:t>
            </a:r>
            <a:r>
              <a:rPr lang="en-GB" dirty="0" err="1"/>
              <a:t>Ghaidan</a:t>
            </a:r>
            <a:r>
              <a:rPr lang="en-GB" dirty="0"/>
              <a:t> v Godin-Mendoza [2004] UKHL 30; [2004] 2 AC 557 , para 132: “Democracy values everyone equally even if the majority does not.””</a:t>
            </a:r>
          </a:p>
          <a:p>
            <a:pPr marL="0" indent="0">
              <a:buNone/>
            </a:pPr>
            <a:endParaRPr lang="en-GB" dirty="0"/>
          </a:p>
          <a:p>
            <a:pPr marL="0" indent="0">
              <a:buNone/>
            </a:pPr>
            <a:r>
              <a:rPr lang="en-GB" dirty="0"/>
              <a:t>Explanatory notes: </a:t>
            </a:r>
          </a:p>
          <a:p>
            <a:pPr marL="457200" indent="-457200">
              <a:buAutoNum type="arabicPeriod"/>
            </a:pPr>
            <a:r>
              <a:rPr lang="en-GB" dirty="0"/>
              <a:t>to harmonise discrimination law (had been around 116 separate pieces of legislation)</a:t>
            </a:r>
          </a:p>
          <a:p>
            <a:pPr marL="457200" indent="-457200">
              <a:buAutoNum type="arabicPeriod"/>
            </a:pPr>
            <a:r>
              <a:rPr lang="en-GB" dirty="0"/>
              <a:t>To strengthen the law to support progress to equality </a:t>
            </a:r>
          </a:p>
          <a:p>
            <a:pPr marL="0" indent="0">
              <a:buNone/>
            </a:pPr>
            <a:endParaRPr lang="en-GB" dirty="0"/>
          </a:p>
          <a:p>
            <a:pPr marL="0" indent="0">
              <a:buNone/>
            </a:pPr>
            <a:r>
              <a:rPr lang="en-GB" dirty="0"/>
              <a:t>Revolutionary: public sector equality duty… </a:t>
            </a:r>
          </a:p>
        </p:txBody>
      </p:sp>
    </p:spTree>
    <p:extLst>
      <p:ext uri="{BB962C8B-B14F-4D97-AF65-F5344CB8AC3E}">
        <p14:creationId xmlns:p14="http://schemas.microsoft.com/office/powerpoint/2010/main" val="3525681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81A36-0A94-25B4-A8EC-D7E59ADCFEA2}"/>
              </a:ext>
            </a:extLst>
          </p:cNvPr>
          <p:cNvSpPr>
            <a:spLocks noGrp="1"/>
          </p:cNvSpPr>
          <p:nvPr>
            <p:ph type="title"/>
          </p:nvPr>
        </p:nvSpPr>
        <p:spPr/>
        <p:txBody>
          <a:bodyPr/>
          <a:lstStyle/>
          <a:p>
            <a:r>
              <a:rPr lang="en-GB" b="1" dirty="0"/>
              <a:t>Structure of the Act </a:t>
            </a:r>
          </a:p>
        </p:txBody>
      </p:sp>
      <p:sp>
        <p:nvSpPr>
          <p:cNvPr id="3" name="Content Placeholder 2">
            <a:extLst>
              <a:ext uri="{FF2B5EF4-FFF2-40B4-BE49-F238E27FC236}">
                <a16:creationId xmlns:a16="http://schemas.microsoft.com/office/drawing/2014/main" id="{64043BA2-2840-52A0-DAAA-A3F4A0A35C94}"/>
              </a:ext>
            </a:extLst>
          </p:cNvPr>
          <p:cNvSpPr>
            <a:spLocks noGrp="1"/>
          </p:cNvSpPr>
          <p:nvPr>
            <p:ph idx="1"/>
          </p:nvPr>
        </p:nvSpPr>
        <p:spPr/>
        <p:txBody>
          <a:bodyPr/>
          <a:lstStyle/>
          <a:p>
            <a:r>
              <a:rPr lang="en-GB" dirty="0"/>
              <a:t>16 Parts; over 200 sections; 28 Schedules</a:t>
            </a:r>
          </a:p>
          <a:p>
            <a:pPr marL="0" indent="0">
              <a:buNone/>
            </a:pPr>
            <a:endParaRPr lang="en-GB" dirty="0"/>
          </a:p>
          <a:p>
            <a:r>
              <a:rPr lang="en-GB" dirty="0"/>
              <a:t>Key parts for the purpose of this overview:</a:t>
            </a:r>
          </a:p>
          <a:p>
            <a:pPr lvl="1"/>
            <a:r>
              <a:rPr lang="en-GB" dirty="0"/>
              <a:t>Part 2: Equality: Key concepts</a:t>
            </a:r>
          </a:p>
          <a:p>
            <a:pPr lvl="2"/>
            <a:r>
              <a:rPr lang="en-GB" dirty="0"/>
              <a:t>Protected characteristics (chapter 1) </a:t>
            </a:r>
          </a:p>
          <a:p>
            <a:pPr lvl="2"/>
            <a:r>
              <a:rPr lang="en-GB" dirty="0"/>
              <a:t>Prohibited conduct (chapter 2)</a:t>
            </a:r>
          </a:p>
          <a:p>
            <a:pPr lvl="1"/>
            <a:r>
              <a:rPr lang="en-GB" dirty="0"/>
              <a:t>Part 3: Services and public functions</a:t>
            </a:r>
          </a:p>
          <a:p>
            <a:pPr lvl="1"/>
            <a:r>
              <a:rPr lang="en-GB" dirty="0"/>
              <a:t>Part 9: Enforcement including in the civil courts (chapter 2) and the employment tribunals (chapter 3)</a:t>
            </a:r>
          </a:p>
          <a:p>
            <a:pPr lvl="1"/>
            <a:r>
              <a:rPr lang="en-GB" dirty="0"/>
              <a:t>Part 11: Advancement of equality, in particular section 149 (public sector equality duty)</a:t>
            </a:r>
          </a:p>
          <a:p>
            <a:pPr lvl="1"/>
            <a:endParaRPr lang="en-GB" dirty="0"/>
          </a:p>
        </p:txBody>
      </p:sp>
    </p:spTree>
    <p:extLst>
      <p:ext uri="{BB962C8B-B14F-4D97-AF65-F5344CB8AC3E}">
        <p14:creationId xmlns:p14="http://schemas.microsoft.com/office/powerpoint/2010/main" val="2575145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39F8A-FB62-98A0-8023-6C0F31307047}"/>
              </a:ext>
            </a:extLst>
          </p:cNvPr>
          <p:cNvSpPr>
            <a:spLocks noGrp="1"/>
          </p:cNvSpPr>
          <p:nvPr>
            <p:ph type="title"/>
          </p:nvPr>
        </p:nvSpPr>
        <p:spPr/>
        <p:txBody>
          <a:bodyPr/>
          <a:lstStyle/>
          <a:p>
            <a:r>
              <a:rPr lang="en-GB" b="1" dirty="0"/>
              <a:t>Protected characteristics </a:t>
            </a:r>
            <a:r>
              <a:rPr lang="en-GB" dirty="0"/>
              <a:t>(sections 4-12, 17-18 and schedule 1)</a:t>
            </a:r>
          </a:p>
        </p:txBody>
      </p:sp>
      <p:sp>
        <p:nvSpPr>
          <p:cNvPr id="3" name="Content Placeholder 2">
            <a:extLst>
              <a:ext uri="{FF2B5EF4-FFF2-40B4-BE49-F238E27FC236}">
                <a16:creationId xmlns:a16="http://schemas.microsoft.com/office/drawing/2014/main" id="{E10794D6-DECD-D96B-55CF-15FD363E169F}"/>
              </a:ext>
            </a:extLst>
          </p:cNvPr>
          <p:cNvSpPr>
            <a:spLocks noGrp="1"/>
          </p:cNvSpPr>
          <p:nvPr>
            <p:ph idx="1"/>
          </p:nvPr>
        </p:nvSpPr>
        <p:spPr>
          <a:xfrm>
            <a:off x="609600" y="1268761"/>
            <a:ext cx="10972800" cy="4857406"/>
          </a:xfrm>
        </p:spPr>
        <p:txBody>
          <a:bodyPr/>
          <a:lstStyle/>
          <a:p>
            <a:pPr marL="457200" indent="-457200">
              <a:lnSpc>
                <a:spcPct val="150000"/>
              </a:lnSpc>
              <a:buFont typeface="+mj-lt"/>
              <a:buAutoNum type="alphaLcPeriod"/>
            </a:pPr>
            <a:r>
              <a:rPr lang="en-GB" sz="1800" dirty="0"/>
              <a:t>Age (section 5)</a:t>
            </a:r>
          </a:p>
          <a:p>
            <a:pPr marL="457200" indent="-457200">
              <a:lnSpc>
                <a:spcPct val="150000"/>
              </a:lnSpc>
              <a:buFont typeface="+mj-lt"/>
              <a:buAutoNum type="alphaLcPeriod"/>
            </a:pPr>
            <a:r>
              <a:rPr lang="en-GB" sz="1800" dirty="0"/>
              <a:t>Disability (section 6) - </a:t>
            </a:r>
            <a:r>
              <a:rPr lang="en-GB" sz="1800" i="1" dirty="0"/>
              <a:t>(a) that person has a physical or mental impairment and (b) the impairment has a substantial and long-term adverse effect on that person’s ability to carry out normal day-to-day activities</a:t>
            </a:r>
            <a:endParaRPr lang="en-GB" sz="1800" dirty="0"/>
          </a:p>
          <a:p>
            <a:pPr marL="457200" indent="-457200">
              <a:lnSpc>
                <a:spcPct val="150000"/>
              </a:lnSpc>
              <a:buFont typeface="+mj-lt"/>
              <a:buAutoNum type="alphaLcPeriod"/>
            </a:pPr>
            <a:r>
              <a:rPr lang="en-GB" sz="1800" dirty="0"/>
              <a:t>Gender reassignment (section 7)</a:t>
            </a:r>
          </a:p>
          <a:p>
            <a:pPr marL="457200" indent="-457200">
              <a:lnSpc>
                <a:spcPct val="150000"/>
              </a:lnSpc>
              <a:buFont typeface="+mj-lt"/>
              <a:buAutoNum type="alphaLcPeriod"/>
            </a:pPr>
            <a:r>
              <a:rPr lang="en-GB" sz="1800" dirty="0"/>
              <a:t>Marriage and civil partnership (section 8)</a:t>
            </a:r>
          </a:p>
          <a:p>
            <a:pPr marL="457200" indent="-457200">
              <a:lnSpc>
                <a:spcPct val="150000"/>
              </a:lnSpc>
              <a:buFont typeface="+mj-lt"/>
              <a:buAutoNum type="alphaLcPeriod"/>
            </a:pPr>
            <a:r>
              <a:rPr lang="en-GB" sz="1800" dirty="0"/>
              <a:t>Pregnancy and maternity (sections 17 and 18)</a:t>
            </a:r>
          </a:p>
          <a:p>
            <a:pPr marL="457200" indent="-457200">
              <a:lnSpc>
                <a:spcPct val="150000"/>
              </a:lnSpc>
              <a:buFont typeface="+mj-lt"/>
              <a:buAutoNum type="alphaLcPeriod"/>
            </a:pPr>
            <a:r>
              <a:rPr lang="en-GB" sz="1800" dirty="0"/>
              <a:t>Race (section 9)</a:t>
            </a:r>
          </a:p>
          <a:p>
            <a:pPr marL="457200" indent="-457200">
              <a:lnSpc>
                <a:spcPct val="150000"/>
              </a:lnSpc>
              <a:buFont typeface="+mj-lt"/>
              <a:buAutoNum type="alphaLcPeriod"/>
            </a:pPr>
            <a:r>
              <a:rPr lang="en-GB" sz="1800" dirty="0"/>
              <a:t>Religion or belief (section 10)</a:t>
            </a:r>
          </a:p>
          <a:p>
            <a:pPr marL="457200" indent="-457200">
              <a:lnSpc>
                <a:spcPct val="150000"/>
              </a:lnSpc>
              <a:buFont typeface="+mj-lt"/>
              <a:buAutoNum type="alphaLcPeriod"/>
            </a:pPr>
            <a:r>
              <a:rPr lang="en-GB" sz="1800" dirty="0"/>
              <a:t>Sex (section 11) </a:t>
            </a:r>
          </a:p>
          <a:p>
            <a:pPr marL="457200" indent="-457200">
              <a:lnSpc>
                <a:spcPct val="150000"/>
              </a:lnSpc>
              <a:buFont typeface="+mj-lt"/>
              <a:buAutoNum type="alphaLcPeriod"/>
            </a:pPr>
            <a:r>
              <a:rPr lang="en-GB" sz="1800" dirty="0"/>
              <a:t>Sexual orientation (section 12) </a:t>
            </a:r>
          </a:p>
          <a:p>
            <a:pPr marL="457200" indent="-457200">
              <a:buFont typeface="+mj-lt"/>
              <a:buAutoNum type="alphaLcPeriod"/>
            </a:pPr>
            <a:endParaRPr lang="en-GB" dirty="0"/>
          </a:p>
          <a:p>
            <a:endParaRPr lang="en-GB" dirty="0"/>
          </a:p>
        </p:txBody>
      </p:sp>
    </p:spTree>
    <p:extLst>
      <p:ext uri="{BB962C8B-B14F-4D97-AF65-F5344CB8AC3E}">
        <p14:creationId xmlns:p14="http://schemas.microsoft.com/office/powerpoint/2010/main" val="1789732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98267-9491-32F9-2080-03A5468CA7BF}"/>
              </a:ext>
            </a:extLst>
          </p:cNvPr>
          <p:cNvSpPr>
            <a:spLocks noGrp="1"/>
          </p:cNvSpPr>
          <p:nvPr>
            <p:ph type="title"/>
          </p:nvPr>
        </p:nvSpPr>
        <p:spPr>
          <a:xfrm>
            <a:off x="609600" y="0"/>
            <a:ext cx="10972800" cy="1143000"/>
          </a:xfrm>
        </p:spPr>
        <p:txBody>
          <a:bodyPr/>
          <a:lstStyle/>
          <a:p>
            <a:r>
              <a:rPr lang="en-GB" b="1" dirty="0"/>
              <a:t>Prohibited conduct </a:t>
            </a:r>
          </a:p>
        </p:txBody>
      </p:sp>
      <p:sp>
        <p:nvSpPr>
          <p:cNvPr id="3" name="Content Placeholder 2">
            <a:extLst>
              <a:ext uri="{FF2B5EF4-FFF2-40B4-BE49-F238E27FC236}">
                <a16:creationId xmlns:a16="http://schemas.microsoft.com/office/drawing/2014/main" id="{5337AB2B-96BC-9501-D5CF-4BF01E62FD15}"/>
              </a:ext>
            </a:extLst>
          </p:cNvPr>
          <p:cNvSpPr>
            <a:spLocks noGrp="1"/>
          </p:cNvSpPr>
          <p:nvPr>
            <p:ph idx="1"/>
          </p:nvPr>
        </p:nvSpPr>
        <p:spPr>
          <a:xfrm>
            <a:off x="551384" y="908720"/>
            <a:ext cx="10972800" cy="4785398"/>
          </a:xfrm>
        </p:spPr>
        <p:txBody>
          <a:bodyPr/>
          <a:lstStyle/>
          <a:p>
            <a:r>
              <a:rPr lang="en-GB" sz="2000" dirty="0"/>
              <a:t>Prohibited conduct = unlawful discrimination</a:t>
            </a:r>
          </a:p>
          <a:p>
            <a:r>
              <a:rPr lang="en-GB" sz="2000" dirty="0"/>
              <a:t>Generally defined by reference to a protected characteristic (but there are some specific forms of prohibited conduct that relate to disability)</a:t>
            </a:r>
          </a:p>
          <a:p>
            <a:r>
              <a:rPr lang="en-GB" sz="2000" dirty="0"/>
              <a:t>Direct discrimination </a:t>
            </a:r>
          </a:p>
          <a:p>
            <a:r>
              <a:rPr lang="en-GB" sz="2000" dirty="0"/>
              <a:t>Indirect discrimination</a:t>
            </a:r>
          </a:p>
          <a:p>
            <a:r>
              <a:rPr lang="en-GB" sz="2000" dirty="0"/>
              <a:t>Disability</a:t>
            </a:r>
          </a:p>
          <a:p>
            <a:pPr lvl="1"/>
            <a:r>
              <a:rPr lang="en-GB" sz="2000" dirty="0"/>
              <a:t> Discrimination arising from disability </a:t>
            </a:r>
          </a:p>
          <a:p>
            <a:pPr lvl="1"/>
            <a:r>
              <a:rPr lang="en-GB" sz="2000" dirty="0"/>
              <a:t> Failure to discharge the duty to make reasonable adjustments </a:t>
            </a:r>
          </a:p>
          <a:p>
            <a:r>
              <a:rPr lang="en-GB" sz="2000" dirty="0"/>
              <a:t>Other types of prohibited conduct (harassment, victimisation etc) </a:t>
            </a:r>
          </a:p>
          <a:p>
            <a:pPr marL="0" indent="0">
              <a:buNone/>
            </a:pPr>
            <a:endParaRPr lang="en-GB" sz="2000" dirty="0"/>
          </a:p>
          <a:p>
            <a:r>
              <a:rPr lang="en-GB" sz="2000" b="1" dirty="0"/>
              <a:t>Important to flag: section 29(6): A person must not, in the exercise of a public function that is not the provision of a service to the public or a section of the public, do anything that constitutes discrimination, harassment or victimisation</a:t>
            </a:r>
            <a:r>
              <a:rPr lang="en-GB" b="1" dirty="0"/>
              <a:t>.</a:t>
            </a:r>
          </a:p>
          <a:p>
            <a:endParaRPr lang="en-GB" dirty="0"/>
          </a:p>
        </p:txBody>
      </p:sp>
    </p:spTree>
    <p:extLst>
      <p:ext uri="{BB962C8B-B14F-4D97-AF65-F5344CB8AC3E}">
        <p14:creationId xmlns:p14="http://schemas.microsoft.com/office/powerpoint/2010/main" val="1221758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66560-EC76-47D4-40C1-F7650A2AD95F}"/>
              </a:ext>
            </a:extLst>
          </p:cNvPr>
          <p:cNvSpPr>
            <a:spLocks noGrp="1"/>
          </p:cNvSpPr>
          <p:nvPr>
            <p:ph type="title"/>
          </p:nvPr>
        </p:nvSpPr>
        <p:spPr/>
        <p:txBody>
          <a:bodyPr/>
          <a:lstStyle/>
          <a:p>
            <a:r>
              <a:rPr lang="en-GB" b="1" dirty="0"/>
              <a:t> Direct discrimination (s 13) </a:t>
            </a:r>
          </a:p>
        </p:txBody>
      </p:sp>
      <p:sp>
        <p:nvSpPr>
          <p:cNvPr id="3" name="Content Placeholder 2">
            <a:extLst>
              <a:ext uri="{FF2B5EF4-FFF2-40B4-BE49-F238E27FC236}">
                <a16:creationId xmlns:a16="http://schemas.microsoft.com/office/drawing/2014/main" id="{979A2A5E-EBA3-2680-EE16-D8F0BFD44F80}"/>
              </a:ext>
            </a:extLst>
          </p:cNvPr>
          <p:cNvSpPr>
            <a:spLocks noGrp="1"/>
          </p:cNvSpPr>
          <p:nvPr>
            <p:ph idx="1"/>
          </p:nvPr>
        </p:nvSpPr>
        <p:spPr>
          <a:xfrm>
            <a:off x="609600" y="1196753"/>
            <a:ext cx="10972800" cy="4929414"/>
          </a:xfrm>
        </p:spPr>
        <p:txBody>
          <a:bodyPr/>
          <a:lstStyle/>
          <a:p>
            <a:r>
              <a:rPr lang="en-GB" dirty="0"/>
              <a:t>Three components:</a:t>
            </a:r>
          </a:p>
          <a:p>
            <a:pPr lvl="1"/>
            <a:r>
              <a:rPr lang="en-GB" dirty="0"/>
              <a:t>First, the treatment experienced must by A must be different from that of another person (the “comparator”), B;</a:t>
            </a:r>
          </a:p>
          <a:p>
            <a:pPr lvl="1"/>
            <a:r>
              <a:rPr lang="en-GB" dirty="0"/>
              <a:t>Second, the treatment of A must be less favourable than the treatment of B;</a:t>
            </a:r>
          </a:p>
          <a:p>
            <a:pPr lvl="1"/>
            <a:r>
              <a:rPr lang="en-GB" dirty="0"/>
              <a:t>Third, the less favourable treatment must be because of a protected characteristic. </a:t>
            </a:r>
          </a:p>
          <a:p>
            <a:r>
              <a:rPr lang="en-GB" dirty="0"/>
              <a:t>Comparator? Need not be the same in all respects;</a:t>
            </a:r>
          </a:p>
          <a:p>
            <a:r>
              <a:rPr lang="en-GB" dirty="0"/>
              <a:t>Less favourable? Low threshold </a:t>
            </a:r>
          </a:p>
          <a:p>
            <a:r>
              <a:rPr lang="en-GB" dirty="0"/>
              <a:t>Person’s motive is irrelevant in treating another person less favourably because of a protected characteristics is irrelevant </a:t>
            </a:r>
          </a:p>
          <a:p>
            <a:r>
              <a:rPr lang="en-GB" b="1" i="1" dirty="0"/>
              <a:t>[Note 1: there are certain exceptions – disability discrimination and ages]</a:t>
            </a:r>
          </a:p>
          <a:p>
            <a:r>
              <a:rPr lang="en-GB" b="1" i="1" dirty="0"/>
              <a:t>[Note 2: discrimination can also occur by perception/association]  </a:t>
            </a:r>
          </a:p>
          <a:p>
            <a:endParaRPr lang="en-GB" dirty="0"/>
          </a:p>
          <a:p>
            <a:endParaRPr lang="en-GB" dirty="0"/>
          </a:p>
        </p:txBody>
      </p:sp>
    </p:spTree>
    <p:extLst>
      <p:ext uri="{BB962C8B-B14F-4D97-AF65-F5344CB8AC3E}">
        <p14:creationId xmlns:p14="http://schemas.microsoft.com/office/powerpoint/2010/main" val="3237255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BA340-A06A-FCCD-BEEC-3E29EB453211}"/>
              </a:ext>
            </a:extLst>
          </p:cNvPr>
          <p:cNvSpPr>
            <a:spLocks noGrp="1"/>
          </p:cNvSpPr>
          <p:nvPr>
            <p:ph type="title"/>
          </p:nvPr>
        </p:nvSpPr>
        <p:spPr/>
        <p:txBody>
          <a:bodyPr/>
          <a:lstStyle/>
          <a:p>
            <a:r>
              <a:rPr lang="en-GB" b="1" dirty="0"/>
              <a:t>Indirect discrimination (s 19)</a:t>
            </a:r>
          </a:p>
        </p:txBody>
      </p:sp>
      <p:sp>
        <p:nvSpPr>
          <p:cNvPr id="3" name="Content Placeholder 2">
            <a:extLst>
              <a:ext uri="{FF2B5EF4-FFF2-40B4-BE49-F238E27FC236}">
                <a16:creationId xmlns:a16="http://schemas.microsoft.com/office/drawing/2014/main" id="{E25AFCC6-A98C-A96A-2E50-49778962D4A2}"/>
              </a:ext>
            </a:extLst>
          </p:cNvPr>
          <p:cNvSpPr>
            <a:spLocks noGrp="1"/>
          </p:cNvSpPr>
          <p:nvPr>
            <p:ph idx="1"/>
          </p:nvPr>
        </p:nvSpPr>
        <p:spPr/>
        <p:txBody>
          <a:bodyPr/>
          <a:lstStyle/>
          <a:p>
            <a:r>
              <a:rPr lang="en-GB" dirty="0"/>
              <a:t>Concerned with discrimination arising from what is apparently neutral (provision, criterion, or practice)</a:t>
            </a:r>
          </a:p>
          <a:p>
            <a:r>
              <a:rPr lang="en-GB" dirty="0"/>
              <a:t>Four components:</a:t>
            </a:r>
          </a:p>
          <a:p>
            <a:pPr marL="800100" lvl="1" indent="-457200">
              <a:buFont typeface="+mj-lt"/>
              <a:buAutoNum type="alphaLcPeriod"/>
            </a:pPr>
            <a:r>
              <a:rPr lang="en-GB" dirty="0"/>
              <a:t>A applies (or would apply) the PCP equally to everyone within the relevant group including B; </a:t>
            </a:r>
          </a:p>
          <a:p>
            <a:pPr marL="800100" lvl="1" indent="-457200">
              <a:buFont typeface="+mj-lt"/>
              <a:buAutoNum type="alphaLcPeriod"/>
            </a:pPr>
            <a:r>
              <a:rPr lang="en-GB" dirty="0"/>
              <a:t>The PCP puts, (or would put), people who share the B’s protected characteristic at a particular disadvantage when compared with people who do not have that characteristic; </a:t>
            </a:r>
          </a:p>
          <a:p>
            <a:pPr marL="800100" lvl="1" indent="-457200">
              <a:buFont typeface="+mj-lt"/>
              <a:buAutoNum type="alphaLcPeriod"/>
            </a:pPr>
            <a:r>
              <a:rPr lang="en-GB" dirty="0"/>
              <a:t>The PCP puts, (or would put), B at that disadvantage;</a:t>
            </a:r>
          </a:p>
          <a:p>
            <a:pPr marL="800100" lvl="1" indent="-457200">
              <a:buFont typeface="+mj-lt"/>
              <a:buAutoNum type="alphaLcPeriod"/>
            </a:pPr>
            <a:r>
              <a:rPr lang="en-GB" dirty="0"/>
              <a:t>A cannot show that the provision, criterion or practice is justified as a proportionate means of achieving a legitimate aim. “objective justification” </a:t>
            </a:r>
          </a:p>
          <a:p>
            <a:pPr lvl="1"/>
            <a:endParaRPr lang="en-GB" dirty="0"/>
          </a:p>
          <a:p>
            <a:endParaRPr lang="en-GB" dirty="0"/>
          </a:p>
        </p:txBody>
      </p:sp>
    </p:spTree>
    <p:extLst>
      <p:ext uri="{BB962C8B-B14F-4D97-AF65-F5344CB8AC3E}">
        <p14:creationId xmlns:p14="http://schemas.microsoft.com/office/powerpoint/2010/main" val="2951873421"/>
      </p:ext>
    </p:extLst>
  </p:cSld>
  <p:clrMapOvr>
    <a:masterClrMapping/>
  </p:clrMapOvr>
</p:sld>
</file>

<file path=ppt/theme/theme1.xml><?xml version="1.0" encoding="utf-8"?>
<a:theme xmlns:a="http://schemas.openxmlformats.org/drawingml/2006/main" name="Power Point template 2008">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1883</TotalTime>
  <Words>4142</Words>
  <Application>Microsoft Office PowerPoint</Application>
  <PresentationFormat>Widescreen</PresentationFormat>
  <Paragraphs>229</Paragraphs>
  <Slides>16</Slides>
  <Notes>11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Arial</vt:lpstr>
      <vt:lpstr>Calibri</vt:lpstr>
      <vt:lpstr>Helvetica Neue Light</vt:lpstr>
      <vt:lpstr>Helvetica Neue Thin</vt:lpstr>
      <vt:lpstr>Novecento Wide Book</vt:lpstr>
      <vt:lpstr>Novecento Wide DemiBold</vt:lpstr>
      <vt:lpstr>Novecento Wide Light</vt:lpstr>
      <vt:lpstr>Roboto</vt:lpstr>
      <vt:lpstr>Wingdings</vt:lpstr>
      <vt:lpstr>Power Point template 2008</vt:lpstr>
      <vt:lpstr>Complying with the Equality Act 2010</vt:lpstr>
      <vt:lpstr>Structure </vt:lpstr>
      <vt:lpstr>Why is the Act important? (1) </vt:lpstr>
      <vt:lpstr>Why is the Act important? (2)</vt:lpstr>
      <vt:lpstr>Structure of the Act </vt:lpstr>
      <vt:lpstr>Protected characteristics (sections 4-12, 17-18 and schedule 1)</vt:lpstr>
      <vt:lpstr>Prohibited conduct </vt:lpstr>
      <vt:lpstr> Direct discrimination (s 13) </vt:lpstr>
      <vt:lpstr>Indirect discrimination (s 19)</vt:lpstr>
      <vt:lpstr>Discrimination arising from disability (s 15) </vt:lpstr>
      <vt:lpstr> Failure to make reasonable adjustments (ss 20, 21 and applicable schedule) (1)</vt:lpstr>
      <vt:lpstr>Failure to make reasonable adjustments (ss 20, 21 and applicable schedule) (2)</vt:lpstr>
      <vt:lpstr>Public Sector Equality Duty (s 149)</vt:lpstr>
      <vt:lpstr>PSED (2) </vt:lpstr>
      <vt:lpstr>What does PSED require? </vt:lpstr>
      <vt:lpstr>Questions or War Stories?</vt:lpstr>
    </vt:vector>
  </TitlesOfParts>
  <Company>39 Essex Street Chambers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charlie</dc:creator>
  <cp:lastModifiedBy>Stephanie David</cp:lastModifiedBy>
  <cp:revision>64</cp:revision>
  <dcterms:created xsi:type="dcterms:W3CDTF">2015-02-02T11:10:19Z</dcterms:created>
  <dcterms:modified xsi:type="dcterms:W3CDTF">2026-04-23T08:57:34Z</dcterms:modified>
</cp:coreProperties>
</file>