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notesMasterIdLst>
    <p:notesMasterId r:id="rId13"/>
  </p:notesMasterIdLst>
  <p:sldIdLst>
    <p:sldId id="256" r:id="rId5"/>
    <p:sldId id="582" r:id="rId6"/>
    <p:sldId id="586" r:id="rId7"/>
    <p:sldId id="587" r:id="rId8"/>
    <p:sldId id="588" r:id="rId9"/>
    <p:sldId id="590" r:id="rId10"/>
    <p:sldId id="589" r:id="rId11"/>
    <p:sldId id="5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041A7F-F5A8-0087-F3CB-54B5411F0C14}" name="Jess McQuail" initials="JM" userId="S::jess.mcquail@justfair.org.uk::6ce79351-0878-498f-b58d-bd9402ce774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948D72-71D8-43D3-862B-585E4515E5D6}" v="28" dt="2026-04-21T14:37:56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515" autoAdjust="0"/>
  </p:normalViewPr>
  <p:slideViewPr>
    <p:cSldViewPr snapToGrid="0">
      <p:cViewPr varScale="1">
        <p:scale>
          <a:sx n="58" d="100"/>
          <a:sy n="58" d="100"/>
        </p:scale>
        <p:origin x="1546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Flynn" userId="8b43f5f8-5814-429f-af0d-4c77e6cdf100" providerId="ADAL" clId="{D7CAA4E3-42BB-4D1E-928C-C3D6C42A5CB0}"/>
    <pc:docChg chg="undo custSel delSld modSld">
      <pc:chgData name="Helen Flynn" userId="8b43f5f8-5814-429f-af0d-4c77e6cdf100" providerId="ADAL" clId="{D7CAA4E3-42BB-4D1E-928C-C3D6C42A5CB0}" dt="2026-04-22T09:35:47.253" v="2469" actId="20577"/>
      <pc:docMkLst>
        <pc:docMk/>
      </pc:docMkLst>
      <pc:sldChg chg="modSp mod">
        <pc:chgData name="Helen Flynn" userId="8b43f5f8-5814-429f-af0d-4c77e6cdf100" providerId="ADAL" clId="{D7CAA4E3-42BB-4D1E-928C-C3D6C42A5CB0}" dt="2026-04-21T09:10:59.085" v="80" actId="20577"/>
        <pc:sldMkLst>
          <pc:docMk/>
          <pc:sldMk cId="142896466" sldId="256"/>
        </pc:sldMkLst>
        <pc:spChg chg="mod">
          <ac:chgData name="Helen Flynn" userId="8b43f5f8-5814-429f-af0d-4c77e6cdf100" providerId="ADAL" clId="{D7CAA4E3-42BB-4D1E-928C-C3D6C42A5CB0}" dt="2026-04-21T09:10:50.152" v="67" actId="20577"/>
          <ac:spMkLst>
            <pc:docMk/>
            <pc:sldMk cId="142896466" sldId="256"/>
            <ac:spMk id="2" creationId="{0691AB49-71AE-497E-1D96-E4D61B35A08C}"/>
          </ac:spMkLst>
        </pc:spChg>
        <pc:spChg chg="mod">
          <ac:chgData name="Helen Flynn" userId="8b43f5f8-5814-429f-af0d-4c77e6cdf100" providerId="ADAL" clId="{D7CAA4E3-42BB-4D1E-928C-C3D6C42A5CB0}" dt="2026-04-21T09:10:59.085" v="80" actId="20577"/>
          <ac:spMkLst>
            <pc:docMk/>
            <pc:sldMk cId="142896466" sldId="256"/>
            <ac:spMk id="3" creationId="{73221BF3-B2EB-9AAA-416A-F0034D892611}"/>
          </ac:spMkLst>
        </pc:spChg>
      </pc:sldChg>
      <pc:sldChg chg="modSp mod">
        <pc:chgData name="Helen Flynn" userId="8b43f5f8-5814-429f-af0d-4c77e6cdf100" providerId="ADAL" clId="{D7CAA4E3-42BB-4D1E-928C-C3D6C42A5CB0}" dt="2026-04-22T09:35:47.253" v="2469" actId="20577"/>
        <pc:sldMkLst>
          <pc:docMk/>
          <pc:sldMk cId="2532601697" sldId="580"/>
        </pc:sldMkLst>
        <pc:spChg chg="mod">
          <ac:chgData name="Helen Flynn" userId="8b43f5f8-5814-429f-af0d-4c77e6cdf100" providerId="ADAL" clId="{D7CAA4E3-42BB-4D1E-928C-C3D6C42A5CB0}" dt="2026-04-22T09:35:47.253" v="2469" actId="20577"/>
          <ac:spMkLst>
            <pc:docMk/>
            <pc:sldMk cId="2532601697" sldId="580"/>
            <ac:spMk id="3" creationId="{D42ACEA2-F4A9-970C-B161-F70B0696FEB1}"/>
          </ac:spMkLst>
        </pc:spChg>
        <pc:spChg chg="mod">
          <ac:chgData name="Helen Flynn" userId="8b43f5f8-5814-429f-af0d-4c77e6cdf100" providerId="ADAL" clId="{D7CAA4E3-42BB-4D1E-928C-C3D6C42A5CB0}" dt="2026-04-21T14:37:40.257" v="2425" actId="12"/>
          <ac:spMkLst>
            <pc:docMk/>
            <pc:sldMk cId="2532601697" sldId="580"/>
            <ac:spMk id="5" creationId="{361C6EBA-70DA-4E4C-A5A3-EEA88C60C6E0}"/>
          </ac:spMkLst>
        </pc:spChg>
        <pc:picChg chg="mod">
          <ac:chgData name="Helen Flynn" userId="8b43f5f8-5814-429f-af0d-4c77e6cdf100" providerId="ADAL" clId="{D7CAA4E3-42BB-4D1E-928C-C3D6C42A5CB0}" dt="2026-04-21T14:37:25.316" v="2422" actId="1076"/>
          <ac:picMkLst>
            <pc:docMk/>
            <pc:sldMk cId="2532601697" sldId="580"/>
            <ac:picMk id="4" creationId="{FF508979-8699-CF80-A466-33541775FE59}"/>
          </ac:picMkLst>
        </pc:picChg>
      </pc:sldChg>
      <pc:sldChg chg="del">
        <pc:chgData name="Helen Flynn" userId="8b43f5f8-5814-429f-af0d-4c77e6cdf100" providerId="ADAL" clId="{D7CAA4E3-42BB-4D1E-928C-C3D6C42A5CB0}" dt="2026-04-21T14:41:39.338" v="2431" actId="47"/>
        <pc:sldMkLst>
          <pc:docMk/>
          <pc:sldMk cId="1568687331" sldId="584"/>
        </pc:sldMkLst>
      </pc:sldChg>
      <pc:sldChg chg="modSp mod">
        <pc:chgData name="Helen Flynn" userId="8b43f5f8-5814-429f-af0d-4c77e6cdf100" providerId="ADAL" clId="{D7CAA4E3-42BB-4D1E-928C-C3D6C42A5CB0}" dt="2026-04-21T12:29:29.540" v="2180" actId="20577"/>
        <pc:sldMkLst>
          <pc:docMk/>
          <pc:sldMk cId="988375372" sldId="586"/>
        </pc:sldMkLst>
        <pc:spChg chg="mod">
          <ac:chgData name="Helen Flynn" userId="8b43f5f8-5814-429f-af0d-4c77e6cdf100" providerId="ADAL" clId="{D7CAA4E3-42BB-4D1E-928C-C3D6C42A5CB0}" dt="2026-04-21T12:29:29.540" v="2180" actId="20577"/>
          <ac:spMkLst>
            <pc:docMk/>
            <pc:sldMk cId="988375372" sldId="586"/>
            <ac:spMk id="3" creationId="{7F88790F-2DDF-3EF4-EB30-EEE4B288BD8F}"/>
          </ac:spMkLst>
        </pc:spChg>
        <pc:spChg chg="mod">
          <ac:chgData name="Helen Flynn" userId="8b43f5f8-5814-429f-af0d-4c77e6cdf100" providerId="ADAL" clId="{D7CAA4E3-42BB-4D1E-928C-C3D6C42A5CB0}" dt="2026-04-21T12:29:14.466" v="2159" actId="113"/>
          <ac:spMkLst>
            <pc:docMk/>
            <pc:sldMk cId="988375372" sldId="586"/>
            <ac:spMk id="5" creationId="{62801873-FD39-38AB-441C-A20D8FFD4F9B}"/>
          </ac:spMkLst>
        </pc:spChg>
      </pc:sldChg>
      <pc:sldChg chg="modSp mod modNotesTx">
        <pc:chgData name="Helen Flynn" userId="8b43f5f8-5814-429f-af0d-4c77e6cdf100" providerId="ADAL" clId="{D7CAA4E3-42BB-4D1E-928C-C3D6C42A5CB0}" dt="2026-04-21T12:28:19.144" v="2158" actId="20577"/>
        <pc:sldMkLst>
          <pc:docMk/>
          <pc:sldMk cId="3550393717" sldId="587"/>
        </pc:sldMkLst>
        <pc:spChg chg="mod">
          <ac:chgData name="Helen Flynn" userId="8b43f5f8-5814-429f-af0d-4c77e6cdf100" providerId="ADAL" clId="{D7CAA4E3-42BB-4D1E-928C-C3D6C42A5CB0}" dt="2026-04-21T11:55:05.914" v="352" actId="20577"/>
          <ac:spMkLst>
            <pc:docMk/>
            <pc:sldMk cId="3550393717" sldId="587"/>
            <ac:spMk id="3" creationId="{967FB620-AA6E-EE76-20E2-2717E7618DAE}"/>
          </ac:spMkLst>
        </pc:spChg>
        <pc:spChg chg="mod">
          <ac:chgData name="Helen Flynn" userId="8b43f5f8-5814-429f-af0d-4c77e6cdf100" providerId="ADAL" clId="{D7CAA4E3-42BB-4D1E-928C-C3D6C42A5CB0}" dt="2026-04-21T12:28:19.144" v="2158" actId="20577"/>
          <ac:spMkLst>
            <pc:docMk/>
            <pc:sldMk cId="3550393717" sldId="587"/>
            <ac:spMk id="5" creationId="{04584CC3-50A8-EC97-7C5A-F5DDAECBA3AA}"/>
          </ac:spMkLst>
        </pc:spChg>
      </pc:sldChg>
      <pc:sldChg chg="modSp mod">
        <pc:chgData name="Helen Flynn" userId="8b43f5f8-5814-429f-af0d-4c77e6cdf100" providerId="ADAL" clId="{D7CAA4E3-42BB-4D1E-928C-C3D6C42A5CB0}" dt="2026-04-21T13:02:28.947" v="2276" actId="403"/>
        <pc:sldMkLst>
          <pc:docMk/>
          <pc:sldMk cId="384632556" sldId="588"/>
        </pc:sldMkLst>
        <pc:spChg chg="mod">
          <ac:chgData name="Helen Flynn" userId="8b43f5f8-5814-429f-af0d-4c77e6cdf100" providerId="ADAL" clId="{D7CAA4E3-42BB-4D1E-928C-C3D6C42A5CB0}" dt="2026-04-21T11:55:31.275" v="354"/>
          <ac:spMkLst>
            <pc:docMk/>
            <pc:sldMk cId="384632556" sldId="588"/>
            <ac:spMk id="3" creationId="{10BA7612-57C7-A442-84B2-26DD18B14B1C}"/>
          </ac:spMkLst>
        </pc:spChg>
        <pc:spChg chg="mod">
          <ac:chgData name="Helen Flynn" userId="8b43f5f8-5814-429f-af0d-4c77e6cdf100" providerId="ADAL" clId="{D7CAA4E3-42BB-4D1E-928C-C3D6C42A5CB0}" dt="2026-04-21T13:02:28.947" v="2276" actId="403"/>
          <ac:spMkLst>
            <pc:docMk/>
            <pc:sldMk cId="384632556" sldId="588"/>
            <ac:spMk id="5" creationId="{3732EB7C-8BA8-7003-2888-4A8E5DA2F2DC}"/>
          </ac:spMkLst>
        </pc:spChg>
      </pc:sldChg>
      <pc:sldChg chg="addSp modSp mod">
        <pc:chgData name="Helen Flynn" userId="8b43f5f8-5814-429f-af0d-4c77e6cdf100" providerId="ADAL" clId="{D7CAA4E3-42BB-4D1E-928C-C3D6C42A5CB0}" dt="2026-04-21T14:36:50.848" v="2420" actId="122"/>
        <pc:sldMkLst>
          <pc:docMk/>
          <pc:sldMk cId="1097334704" sldId="589"/>
        </pc:sldMkLst>
        <pc:spChg chg="mod">
          <ac:chgData name="Helen Flynn" userId="8b43f5f8-5814-429f-af0d-4c77e6cdf100" providerId="ADAL" clId="{D7CAA4E3-42BB-4D1E-928C-C3D6C42A5CB0}" dt="2026-04-21T11:56:06.204" v="358"/>
          <ac:spMkLst>
            <pc:docMk/>
            <pc:sldMk cId="1097334704" sldId="589"/>
            <ac:spMk id="3" creationId="{DCEE5A02-3E33-5316-8CA5-6716DFF146CC}"/>
          </ac:spMkLst>
        </pc:spChg>
        <pc:spChg chg="mod">
          <ac:chgData name="Helen Flynn" userId="8b43f5f8-5814-429f-af0d-4c77e6cdf100" providerId="ADAL" clId="{D7CAA4E3-42BB-4D1E-928C-C3D6C42A5CB0}" dt="2026-04-21T14:36:50.848" v="2420" actId="122"/>
          <ac:spMkLst>
            <pc:docMk/>
            <pc:sldMk cId="1097334704" sldId="589"/>
            <ac:spMk id="5" creationId="{0D048ADA-C18C-664A-7128-4159917EED59}"/>
          </ac:spMkLst>
        </pc:spChg>
        <pc:picChg chg="add mod">
          <ac:chgData name="Helen Flynn" userId="8b43f5f8-5814-429f-af0d-4c77e6cdf100" providerId="ADAL" clId="{D7CAA4E3-42BB-4D1E-928C-C3D6C42A5CB0}" dt="2026-04-21T14:36:17.593" v="2416" actId="1076"/>
          <ac:picMkLst>
            <pc:docMk/>
            <pc:sldMk cId="1097334704" sldId="589"/>
            <ac:picMk id="6" creationId="{9F9A2AAA-D94C-D1F5-EEB1-7BDDB79F29D9}"/>
          </ac:picMkLst>
        </pc:picChg>
      </pc:sldChg>
      <pc:sldChg chg="modSp mod">
        <pc:chgData name="Helen Flynn" userId="8b43f5f8-5814-429f-af0d-4c77e6cdf100" providerId="ADAL" clId="{D7CAA4E3-42BB-4D1E-928C-C3D6C42A5CB0}" dt="2026-04-21T14:31:13.430" v="2413" actId="20577"/>
        <pc:sldMkLst>
          <pc:docMk/>
          <pc:sldMk cId="679564025" sldId="590"/>
        </pc:sldMkLst>
        <pc:spChg chg="mod">
          <ac:chgData name="Helen Flynn" userId="8b43f5f8-5814-429f-af0d-4c77e6cdf100" providerId="ADAL" clId="{D7CAA4E3-42BB-4D1E-928C-C3D6C42A5CB0}" dt="2026-04-21T11:55:51.203" v="357" actId="6549"/>
          <ac:spMkLst>
            <pc:docMk/>
            <pc:sldMk cId="679564025" sldId="590"/>
            <ac:spMk id="3" creationId="{8D104D76-F28B-5CEB-B20F-0317878DC84D}"/>
          </ac:spMkLst>
        </pc:spChg>
        <pc:spChg chg="mod">
          <ac:chgData name="Helen Flynn" userId="8b43f5f8-5814-429f-af0d-4c77e6cdf100" providerId="ADAL" clId="{D7CAA4E3-42BB-4D1E-928C-C3D6C42A5CB0}" dt="2026-04-21T14:31:13.430" v="2413" actId="20577"/>
          <ac:spMkLst>
            <pc:docMk/>
            <pc:sldMk cId="679564025" sldId="590"/>
            <ac:spMk id="5" creationId="{685ED90A-63BA-98D3-9148-C511AA8E847B}"/>
          </ac:spMkLst>
        </pc:spChg>
      </pc:sldChg>
      <pc:sldChg chg="del">
        <pc:chgData name="Helen Flynn" userId="8b43f5f8-5814-429f-af0d-4c77e6cdf100" providerId="ADAL" clId="{D7CAA4E3-42BB-4D1E-928C-C3D6C42A5CB0}" dt="2026-04-21T14:41:35.601" v="2428" actId="47"/>
        <pc:sldMkLst>
          <pc:docMk/>
          <pc:sldMk cId="1366958126" sldId="591"/>
        </pc:sldMkLst>
      </pc:sldChg>
      <pc:sldChg chg="del">
        <pc:chgData name="Helen Flynn" userId="8b43f5f8-5814-429f-af0d-4c77e6cdf100" providerId="ADAL" clId="{D7CAA4E3-42BB-4D1E-928C-C3D6C42A5CB0}" dt="2026-04-21T14:41:36.967" v="2429" actId="47"/>
        <pc:sldMkLst>
          <pc:docMk/>
          <pc:sldMk cId="3329489790" sldId="593"/>
        </pc:sldMkLst>
      </pc:sldChg>
      <pc:sldChg chg="del">
        <pc:chgData name="Helen Flynn" userId="8b43f5f8-5814-429f-af0d-4c77e6cdf100" providerId="ADAL" clId="{D7CAA4E3-42BB-4D1E-928C-C3D6C42A5CB0}" dt="2026-04-21T14:41:38.037" v="2430" actId="47"/>
        <pc:sldMkLst>
          <pc:docMk/>
          <pc:sldMk cId="3975675222" sldId="5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0D9108-FAAF-4697-BD5A-A378CE36BDA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C1499-B469-4BE6-BFEA-0345253E0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14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C1499-B469-4BE6-BFEA-0345253E06F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579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2042C-53FC-55BB-3B08-B0D245903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A25D23-0F1B-D5D2-B0F0-F2FC3026A4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D687E5-DEFA-8A6E-C77D-91D2AF247C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AC0D9E-B4DF-7516-82A8-38DDD4B419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C1499-B469-4BE6-BFEA-0345253E06F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830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66DF9-7A89-68F4-6AB5-43A1AB38B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4F439B-1174-8AC1-F031-1E6A369793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2915DA-BFC5-AFA7-AE87-FBABCE0C5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63E68-0297-E496-2106-22BE97F678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C1499-B469-4BE6-BFEA-0345253E06F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533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D6D35-3BFC-25CE-4E7A-A5D1E6AA0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DD0033-A677-E8DE-CEEA-8829CEB814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ADD9C0-3EC2-3C53-D127-658A8CE44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73087-7998-0757-CDEE-31C8C7D5B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C1499-B469-4BE6-BFEA-0345253E06F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267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1F062-D727-25EB-948B-A5D776DE1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33D20E-B216-BD66-3F34-CB35CD4EF2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F16F35-F5FD-E156-F4AA-AE69F61D2C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362FA-A467-019C-7EAC-92FB179E0B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C1499-B469-4BE6-BFEA-0345253E06F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691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B1D5D-3EB8-B333-A0A6-3DBB338A0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E17147-F451-242E-A499-F994E1C1A3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3EA634-3327-1286-69AA-F4B4AADE37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5E365-0C5A-A59D-59F9-1EF324F224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C1499-B469-4BE6-BFEA-0345253E06F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3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B71C3-CB35-4AAA-BD3E-60D861B12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EE94A0-87AA-8552-9756-327976EE43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31647D-9645-C856-0B41-EB7C2A4FE0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87985-0957-4AC4-9AFF-5FF20239CD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C1499-B469-4BE6-BFEA-0345253E06F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475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623B4-99EE-5CD5-8068-432D66E95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D33726-F428-7378-9942-24FF890606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56990D-183E-75CE-2466-E169482B27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3DA40-4ABA-D112-742F-70F0B215A9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C1499-B469-4BE6-BFEA-0345253E06F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832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355CD-EBDE-8AA2-0BD0-037B00C53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9B3990-DFCF-D383-F4D1-407EA9800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DED6F-A82D-67CF-6727-BBA915229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ED61B-3468-3341-308F-B9E470947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36358-0C40-A21F-B022-F3931900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1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C4DA3-8E88-6E5D-6E27-28E3F198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696B2-E685-D2AB-F4F5-CE7ACD1AE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46356-E4AF-D0FC-1B2A-4E79D49F3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F97FF-910A-7030-FD48-B19ADE81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DCE25-34BF-47F5-AFA2-F52D91636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7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D7D671-19F7-B105-3662-B5A15D053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0983CE-DBF8-E74D-FF88-6496DD33C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BB40E-6F29-7F5A-7172-FE033D975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9F143-397F-B8B7-AEBD-2100D254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64727-B7C6-B35C-5E89-C6606DC9D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8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F6C09-24FA-6774-C1D9-4E821315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45A7C-C20E-C20A-7275-77C3D50AB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956CD-C8C5-861A-AC5C-F76F89998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494C6-3436-4840-4F1F-667F89B46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5EA39-2847-DADB-88CC-A6BF99D2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3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FD320-1C36-2243-50B3-7F8111FE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871FA-F4F8-DD97-2706-E5F43E5B7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047FC-40A2-B768-7340-C497C274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98545-DE3D-9CCA-CE4F-3C7DF10D2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916F9-3E19-600E-CBE0-1838A349E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9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5D369-D464-78E8-FF3F-7C493C69E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99EF9-B03C-8EFF-B509-68CE1A2079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2626E-E003-86C4-6907-BC541AB2F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D71839-9A64-9F36-F7C0-398FBEE3E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9E7A29-04C8-477A-DDC3-7D4AA57DB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D1906-5AE7-3E4A-AAC7-C148686E4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58AA1-8783-CF8E-6684-86DFE9CD7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AF967-71D4-9903-FFF5-A14F97A75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ED7DA-33E6-56DD-44DC-22A20D7DB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B994F3-E1B9-310B-DCA3-5EA0A67D9C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E06B6-F3F6-70AE-2BC9-DFB3F32F85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44DA00-E9DE-BC9B-FAAF-ED10027D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579F1-C6F3-96E8-6142-D3F9937A4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EC9E8F-DECB-DE84-92D7-CFB0E3AC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4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27A59-6987-D1A8-2557-7571E9B6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5D34FE-9759-40FE-72F3-ACE034C9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412F7-5483-4C92-38F7-DC67EEBF0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5D5527-9BBA-96E9-B799-76BD331F3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05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CCB343-4619-EDB4-DE47-B736BA2C1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E03A19-734A-F39A-056C-A1F1815A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17CEF7-B39C-ED65-F282-F90D81290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1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11FF-84B5-19A5-9614-15DD38EF9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F5273-DA60-5F70-A477-17FFFD55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A7D1B5-6B87-7C7B-7278-74E7F1D20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C3605-DF73-C10C-10EB-4A0A268CB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47DA1-123F-6D47-766A-FB35E37E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6A90E9-F142-8FE1-2F73-E61D12B76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9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6100D-A6E0-53E5-7269-C3715F5F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C79A34-2DF7-5975-48D8-7E5BE7421A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853B3F-4B4E-ECD6-6758-C2BC75915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FDC24-C474-1707-0BAF-BFFC7E7E8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80A51F-4BEF-0D63-BF2F-FBC4DD68C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AA6ECB-3410-B56E-B907-5C54521EC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E071B1-FC7C-1758-FD25-2182220AB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CE040-B122-84ED-4233-BDF38A6DC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BB00F-B6BE-335E-B617-9B74DFF6C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E8B1C-86EF-43CF-8304-249481088644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C4192-AE50-1195-6283-8C7F30AFF6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FE7CF-BB11-3D8A-05B0-3537130B9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44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ssets.nationbuilder.com/cip/pages/304/attachments/original/1649323226/EIAS_report_FINAL.pdf?1649323226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justfair.org.uk/wp-content/uploads/2021/06/Socio-Economic-Duty-Guide-Final.pdf" TargetMode="External"/><Relationship Id="rId4" Type="http://schemas.openxmlformats.org/officeDocument/2006/relationships/hyperlink" Target="https://justfair.org.uk/wp-content/uploads/2021/06/Socio-Economic-Duty-Guide-Final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9E0DBF6-4414-96B2-FD2B-5FE0773E9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"/>
            <a:ext cx="12192000" cy="68571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91AB49-71AE-497E-1D96-E4D61B35A0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9483"/>
            <a:ext cx="9144000" cy="1399339"/>
          </a:xfrm>
        </p:spPr>
        <p:txBody>
          <a:bodyPr>
            <a:normAutofit fontScale="90000"/>
          </a:bodyPr>
          <a:lstStyle/>
          <a:p>
            <a:r>
              <a:rPr lang="en-GB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lawful decisions: </a:t>
            </a:r>
            <a:br>
              <a:rPr lang="en-GB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Complying with the Equality Act 2010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221BF3-B2EB-9AAA-416A-F0034D892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25934"/>
            <a:ext cx="9144000" cy="2128520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Helen Flynn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Head of Programmes and Partnerships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23 April 2026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2860C9-DCE0-80C0-6B15-BB8380E12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6" y="5328517"/>
            <a:ext cx="3811548" cy="12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96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DE5FC-BE35-8370-1EAA-5DE352EE4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EEA4AE-BF67-1E32-12E2-E0A0E574A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B4E733-8857-BC66-ACE4-BAA366E7AD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 Time</a:t>
            </a:r>
            <a:br>
              <a:rPr lang="en-GB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67EACB-FB7B-B849-468F-22F56975D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032" y="1736217"/>
            <a:ext cx="10333703" cy="476782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UK civil society organisation that works to achieve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lasting, positive change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through the promotion and protection of economic, social and cultural rights (ESCR)</a:t>
            </a:r>
          </a:p>
          <a:p>
            <a:pPr lvl="2"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ESCR are rights of everyday life, including the rights to housing, food and health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vision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for a fairer, more just society where everyone can live with dignity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mission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to lead and inspire action so that ESCR are respected, protected, and fulfilled across the UK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hub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ESCR in the UK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D580162-8D31-E86C-F7F3-D8E74B8A30A4}"/>
              </a:ext>
            </a:extLst>
          </p:cNvPr>
          <p:cNvSpPr txBox="1">
            <a:spLocks/>
          </p:cNvSpPr>
          <p:nvPr/>
        </p:nvSpPr>
        <p:spPr>
          <a:xfrm>
            <a:off x="1797666" y="838428"/>
            <a:ext cx="8596668" cy="6138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Just Fair</a:t>
            </a:r>
          </a:p>
        </p:txBody>
      </p:sp>
    </p:spTree>
    <p:extLst>
      <p:ext uri="{BB962C8B-B14F-4D97-AF65-F5344CB8AC3E}">
        <p14:creationId xmlns:p14="http://schemas.microsoft.com/office/powerpoint/2010/main" val="3765680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D20E0-8193-43B3-4A2E-4D3B5AF37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71A53CA-0D13-72AD-B72E-B4967F1FD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F5FC19-8FE2-AD02-D914-97D008B064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 Time</a:t>
            </a:r>
            <a:br>
              <a:rPr lang="en-GB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801873-FD39-38AB-441C-A20D8FFD4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032" y="1736217"/>
            <a:ext cx="10333703" cy="476782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GB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compliance matters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Compliance as a floor not a ceiling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Equality Act as a tool for duty bearers to use for positive outcomes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Learning on effective implementation 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F88790F-2DDF-3EF4-EB30-EEE4B288BD8F}"/>
              </a:ext>
            </a:extLst>
          </p:cNvPr>
          <p:cNvSpPr txBox="1">
            <a:spLocks/>
          </p:cNvSpPr>
          <p:nvPr/>
        </p:nvSpPr>
        <p:spPr>
          <a:xfrm>
            <a:off x="1797666" y="838428"/>
            <a:ext cx="8596668" cy="6138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Equality Act 2010</a:t>
            </a:r>
          </a:p>
        </p:txBody>
      </p:sp>
    </p:spTree>
    <p:extLst>
      <p:ext uri="{BB962C8B-B14F-4D97-AF65-F5344CB8AC3E}">
        <p14:creationId xmlns:p14="http://schemas.microsoft.com/office/powerpoint/2010/main" val="988375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CEE8D-6F2A-966C-BC47-5A6EDB1E1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D771620-E1A1-3903-A8BE-B3ED303777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5548B8-F0B4-E566-2A85-E95E5C79AB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 Time</a:t>
            </a:r>
            <a:br>
              <a:rPr lang="en-GB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584CC3-50A8-EC97-7C5A-F5DDAECBA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032" y="1736217"/>
            <a:ext cx="10333703" cy="476782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“…equal treatment can in effect lead to inequality, while unequal treatment might be necessary in order to achieve equality.”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Sandra Fredman 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67FB620-AA6E-EE76-20E2-2717E7618DAE}"/>
              </a:ext>
            </a:extLst>
          </p:cNvPr>
          <p:cNvSpPr txBox="1">
            <a:spLocks/>
          </p:cNvSpPr>
          <p:nvPr/>
        </p:nvSpPr>
        <p:spPr>
          <a:xfrm>
            <a:off x="1060174" y="838428"/>
            <a:ext cx="10840278" cy="6138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compliance matters</a:t>
            </a:r>
          </a:p>
        </p:txBody>
      </p:sp>
    </p:spTree>
    <p:extLst>
      <p:ext uri="{BB962C8B-B14F-4D97-AF65-F5344CB8AC3E}">
        <p14:creationId xmlns:p14="http://schemas.microsoft.com/office/powerpoint/2010/main" val="355039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79EDD-7E2B-7CB6-C7DE-BF455CE32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630933-E682-F2A3-BFF7-3CD69ED3C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E83EFE-CE7B-CC7B-348E-7DEFF7D9DD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 Time</a:t>
            </a:r>
            <a:br>
              <a:rPr lang="en-GB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32EB7C-8BA8-7003-2888-4A8E5DA2F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032" y="1736217"/>
            <a:ext cx="10333703" cy="476782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Report by Compassion in Politics </a:t>
            </a: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Assessment of government Equality Impact Assessments 2010-2021</a:t>
            </a: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(April 2022)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34% of EIAs record that at least one protected characteristic will be negatively affected by a policy. 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On average an EIA is published 197 days (approximately 7 months) after the policy was first announced. 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More than a third of respondents (36%) who have been engaged in the work of creating EIAs stated that the EIA process is “not taken seriously at all” by government ministers and 26% said “not very seriously”. 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More than half (58%) said the result of an EIA had never, to their knowledge, changed a proposed government policy.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same proportion said they have on at least one occasion been asked to write an EIA for a policy that had already been signed-off.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0BA7612-57C7-A442-84B2-26DD18B14B1C}"/>
              </a:ext>
            </a:extLst>
          </p:cNvPr>
          <p:cNvSpPr txBox="1">
            <a:spLocks/>
          </p:cNvSpPr>
          <p:nvPr/>
        </p:nvSpPr>
        <p:spPr>
          <a:xfrm>
            <a:off x="1351723" y="838428"/>
            <a:ext cx="10211012" cy="6138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Compliance as a floor not a ceiling</a:t>
            </a:r>
          </a:p>
        </p:txBody>
      </p:sp>
    </p:spTree>
    <p:extLst>
      <p:ext uri="{BB962C8B-B14F-4D97-AF65-F5344CB8AC3E}">
        <p14:creationId xmlns:p14="http://schemas.microsoft.com/office/powerpoint/2010/main" val="384632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923E2-3F30-DB75-51F1-85CCA4C13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D636B24-90A3-806B-1085-50010EAE6E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35AE79-7379-AE91-402D-0661A1E20D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 Time</a:t>
            </a:r>
            <a:br>
              <a:rPr lang="en-GB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5ED90A-63BA-98D3-9148-C511AA8E8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032" y="1736217"/>
            <a:ext cx="10333703" cy="476782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lvl="0" indent="-285750" algn="l">
              <a:lnSpc>
                <a:spcPct val="105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Improving outcomes for people with experience of inequality.</a:t>
            </a:r>
            <a:endParaRPr lang="en-GB" sz="18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5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Supporting cross organisational and cross departmental working.</a:t>
            </a:r>
            <a:endParaRPr lang="en-GB" sz="18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5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Raising awareness of inequalities within organisations and among partners. </a:t>
            </a:r>
            <a:endParaRPr lang="en-GB" sz="18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5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Ensuring widespread organisational commitment to, and consideration of inequalities. </a:t>
            </a:r>
            <a:endParaRPr lang="en-GB" sz="18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5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Supporting the participation of people with experience of inequality in decisions that affect them</a:t>
            </a:r>
          </a:p>
          <a:p>
            <a:pPr marL="285750" lvl="0" indent="-285750" algn="l">
              <a:lnSpc>
                <a:spcPct val="105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Achieving greater consistency in practice - and an increased likelihood of maintaining such consistent practice across political administrations and between changes of individual leadership and turnover of staff.</a:t>
            </a:r>
            <a:endParaRPr lang="en-GB" sz="18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5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Improving systematic approaches to equality impact assessments and assessment of policy and practice more broadly.</a:t>
            </a:r>
            <a:endParaRPr lang="en-GB" sz="18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5000"/>
              </a:lnSpc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Strengthening systematic data gathering and analysis, especially in the conduct of equality impact assessments, thereby strengthening accountability.</a:t>
            </a:r>
            <a:endParaRPr lang="en-GB" sz="18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Supporting the effective and efficient allocation of resources.</a:t>
            </a:r>
            <a:endParaRPr lang="en-GB" sz="18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0" lvl="0" indent="-685800" algn="l">
              <a:lnSpc>
                <a:spcPct val="105000"/>
              </a:lnSpc>
              <a:buFont typeface="Arial" panose="020B0604020202020204" pitchFamily="34" charset="0"/>
              <a:buChar char="•"/>
              <a:defRPr/>
            </a:pPr>
            <a:endParaRPr lang="en-US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D104D76-F28B-5CEB-B20F-0317878DC84D}"/>
              </a:ext>
            </a:extLst>
          </p:cNvPr>
          <p:cNvSpPr txBox="1">
            <a:spLocks/>
          </p:cNvSpPr>
          <p:nvPr/>
        </p:nvSpPr>
        <p:spPr>
          <a:xfrm>
            <a:off x="1351723" y="838428"/>
            <a:ext cx="10211012" cy="6138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Equality Act as a tool</a:t>
            </a:r>
          </a:p>
        </p:txBody>
      </p:sp>
    </p:spTree>
    <p:extLst>
      <p:ext uri="{BB962C8B-B14F-4D97-AF65-F5344CB8AC3E}">
        <p14:creationId xmlns:p14="http://schemas.microsoft.com/office/powerpoint/2010/main" val="679564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9DE8F-8687-A9B5-7364-9E5379CF6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73AFBF-E214-8E57-C7EF-AF24A4C501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3A83F7-BD0C-743B-3FE5-BB4E651452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 Time</a:t>
            </a:r>
            <a:br>
              <a:rPr lang="en-GB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048ADA-C18C-664A-7128-4159917EED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032" y="1736217"/>
            <a:ext cx="10333703" cy="476782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https://justfair.org.uk/wp-content/uploads/2021/06/Socio-Economic-Duty-Guide-Final.pdf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CEE5A02-3E33-5316-8CA5-6716DFF146CC}"/>
              </a:ext>
            </a:extLst>
          </p:cNvPr>
          <p:cNvSpPr txBox="1">
            <a:spLocks/>
          </p:cNvSpPr>
          <p:nvPr/>
        </p:nvSpPr>
        <p:spPr>
          <a:xfrm>
            <a:off x="1351723" y="838428"/>
            <a:ext cx="10211012" cy="6138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Learning on effective implementation </a:t>
            </a:r>
          </a:p>
        </p:txBody>
      </p:sp>
      <p:pic>
        <p:nvPicPr>
          <p:cNvPr id="6" name="Picture 5" descr="A practical guide for local authority implementation of the socio-economic duty in England &#10;&#10;&#10;">
            <a:hlinkClick r:id="rId5"/>
            <a:extLst>
              <a:ext uri="{FF2B5EF4-FFF2-40B4-BE49-F238E27FC236}">
                <a16:creationId xmlns:a16="http://schemas.microsoft.com/office/drawing/2014/main" id="{9F9A2AAA-D94C-D1F5-EEB1-7BDDB79F29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610" y="2092224"/>
            <a:ext cx="7268546" cy="4252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334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92664-0226-CA47-AC81-E74F00F8E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F508979-8699-CF80-A466-33541775FE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2556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CAB2A8-3647-B92A-98F5-8A42D82702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 Time</a:t>
            </a:r>
            <a:br>
              <a:rPr lang="en-GB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C6EBA-70DA-4E4C-A5A3-EEA88C60C6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032" y="1736217"/>
            <a:ext cx="10107561" cy="450649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 algn="l" fontAlgn="base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Meaningful impact assessments to understand the consequences of socio-economic disadvantage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Using data effectively as a tool for decision-making and accountability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Encouraging strong and visible leadership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Principles of working in partnership with people with lived experience of socio-economic disadvantage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Engaging with residents, civil society, and voluntary and community sector organisations</a:t>
            </a:r>
          </a:p>
          <a:p>
            <a:pPr marL="457200" indent="-457200" algn="l" fontAlgn="base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Ensuring access to justice and monitoring impact and compliance</a:t>
            </a:r>
          </a:p>
          <a:p>
            <a:pPr algn="l" fontAlgn="base"/>
            <a:endParaRPr lang="en-GB" dirty="0"/>
          </a:p>
          <a:p>
            <a:pPr marL="530225" lvl="1" indent="-285750" algn="l"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endParaRPr lang="en-US" dirty="0"/>
          </a:p>
          <a:p>
            <a:pPr marL="530225" lvl="1" indent="-285750" algn="l"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endParaRPr lang="en-US" sz="1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42ACEA2-F4A9-970C-B161-F70B0696FEB1}"/>
              </a:ext>
            </a:extLst>
          </p:cNvPr>
          <p:cNvSpPr txBox="1">
            <a:spLocks/>
          </p:cNvSpPr>
          <p:nvPr/>
        </p:nvSpPr>
        <p:spPr>
          <a:xfrm>
            <a:off x="1797666" y="838428"/>
            <a:ext cx="8596668" cy="6138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6 key steps for </a:t>
            </a:r>
            <a:r>
              <a:rPr lang="en-GB" sz="3600">
                <a:latin typeface="Arial" panose="020B0604020202020204" pitchFamily="34" charset="0"/>
                <a:cs typeface="Arial" panose="020B0604020202020204" pitchFamily="34" charset="0"/>
              </a:rPr>
              <a:t>effective implementation</a:t>
            </a:r>
            <a:endParaRPr lang="en-GB" sz="36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601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7cc3fa9c-3d27-408c-8448-4e73239719f0" xsi:nil="true"/>
    <lcf76f155ced4ddcb4097134ff3c332f xmlns="7cc3fa9c-3d27-408c-8448-4e73239719f0">
      <Terms xmlns="http://schemas.microsoft.com/office/infopath/2007/PartnerControls"/>
    </lcf76f155ced4ddcb4097134ff3c332f>
    <TaxCatchAll xmlns="9edfe54a-d178-44ff-bb36-b8173598cb52" xsi:nil="true"/>
    <DateandTime xmlns="7cc3fa9c-3d27-408c-8448-4e73239719f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0EDFC0249ED845AFFD00727EE264ED" ma:contentTypeVersion="20" ma:contentTypeDescription="Create a new document." ma:contentTypeScope="" ma:versionID="c5e1e2365c86731fab0fd98e5c894ffb">
  <xsd:schema xmlns:xsd="http://www.w3.org/2001/XMLSchema" xmlns:xs="http://www.w3.org/2001/XMLSchema" xmlns:p="http://schemas.microsoft.com/office/2006/metadata/properties" xmlns:ns2="7cc3fa9c-3d27-408c-8448-4e73239719f0" xmlns:ns3="9edfe54a-d178-44ff-bb36-b8173598cb52" targetNamespace="http://schemas.microsoft.com/office/2006/metadata/properties" ma:root="true" ma:fieldsID="f578a1fe07355824c0b2a0c388710605" ns2:_="" ns3:_="">
    <xsd:import namespace="7cc3fa9c-3d27-408c-8448-4e73239719f0"/>
    <xsd:import namespace="9edfe54a-d178-44ff-bb36-b8173598cb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DateandTim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c3fa9c-3d27-408c-8448-4e73239719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3e63102-cfd0-4fb1-adfa-76c5de7958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andTime" ma:index="24" nillable="true" ma:displayName="Date and Time" ma:format="DateTime" ma:internalName="DateandTime">
      <xsd:simpleType>
        <xsd:restriction base="dms:DateTime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dfe54a-d178-44ff-bb36-b8173598cb5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649ae26-3f89-4119-932b-fe81a8956afa}" ma:internalName="TaxCatchAll" ma:showField="CatchAllData" ma:web="9edfe54a-d178-44ff-bb36-b8173598cb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D970F1-868F-4002-9027-07F4EB01C4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7752EF-670F-43BB-9221-80B4FBFBCEB4}">
  <ds:schemaRefs>
    <ds:schemaRef ds:uri="http://purl.org/dc/elements/1.1/"/>
    <ds:schemaRef ds:uri="7cc3fa9c-3d27-408c-8448-4e73239719f0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9edfe54a-d178-44ff-bb36-b8173598cb52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9069BAA-1673-4F2D-A429-F27978F9CB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c3fa9c-3d27-408c-8448-4e73239719f0"/>
    <ds:schemaRef ds:uri="9edfe54a-d178-44ff-bb36-b8173598cb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2563</TotalTime>
  <Words>573</Words>
  <Application>Microsoft Office PowerPoint</Application>
  <PresentationFormat>Widescreen</PresentationFormat>
  <Paragraphs>63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Making lawful decisions:  Complying with the Equality Act 2010</vt:lpstr>
      <vt:lpstr>Action Time </vt:lpstr>
      <vt:lpstr>Action Time </vt:lpstr>
      <vt:lpstr>Action Time </vt:lpstr>
      <vt:lpstr>Action Time </vt:lpstr>
      <vt:lpstr>Action Time </vt:lpstr>
      <vt:lpstr>Action Time </vt:lpstr>
      <vt:lpstr>Action Time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Human Rights as a tool to tackle Poverty</dc:title>
  <dc:creator>Helen Flynn</dc:creator>
  <cp:lastModifiedBy>Helen Flynn</cp:lastModifiedBy>
  <cp:revision>45</cp:revision>
  <dcterms:created xsi:type="dcterms:W3CDTF">2021-09-10T08:19:05Z</dcterms:created>
  <dcterms:modified xsi:type="dcterms:W3CDTF">2026-04-22T09:35:48Z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0x010100310EDFC0249ED845AFFD00727EE264ED</vt:lpwstr>
  </property>
  <property fmtid="{D5CDD505-2E9C-101B-9397-08002B2CF9AE}" pid="3" name="MediaServiceImageTags">
    <vt:lpwstr/>
  </property>
  <property fmtid="{D5CDD505-2E9C-101B-9397-08002B2CF9AE}" pid="4" name="Order">
    <vt:r8>764700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ComplianceAssetId">
    <vt:lpwstr/>
  </property>
  <property fmtid="{D5CDD505-2E9C-101B-9397-08002B2CF9AE}" pid="10" name="TemplateUrl">
    <vt:lpwstr/>
  </property>
</Properties>
</file>