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  <p:sldMasterId id="2147483679" r:id="rId6"/>
  </p:sldMasterIdLst>
  <p:notesMasterIdLst>
    <p:notesMasterId r:id="rId17"/>
  </p:notesMasterIdLst>
  <p:sldIdLst>
    <p:sldId id="351" r:id="rId7"/>
    <p:sldId id="348" r:id="rId8"/>
    <p:sldId id="350" r:id="rId9"/>
    <p:sldId id="260" r:id="rId10"/>
    <p:sldId id="342" r:id="rId11"/>
    <p:sldId id="274" r:id="rId12"/>
    <p:sldId id="285" r:id="rId13"/>
    <p:sldId id="280" r:id="rId14"/>
    <p:sldId id="327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ED801E-D415-9453-2CC1-F0B682E22CB9}" name="Brett, Jack" initials="BJ" userId="S::jack.brett@theoep.org.uk::0ef502c3-c9ae-4dac-aed3-99aa0307fae1" providerId="AD"/>
  <p188:author id="{3A49692C-9793-F972-C200-0915731C9187}" name="Hayden, Joe" initials="JH" userId="S::joe.hayden@theOEP.org.uk::66af1ba5-20e1-4ba7-8a65-fed01cb98fbc" providerId="AD"/>
  <p188:author id="{514DD25A-93FE-37EC-739B-764431B3A04A}" name="Hayden, Joe" initials="HJ" userId="S::joe.hayden@theoep.org.uk::66af1ba5-20e1-4ba7-8a65-fed01cb98fbc" providerId="AD"/>
  <p188:author id="{474233E4-BA8D-0846-1FFD-31B2550FFBD5}" name="Brett, Jack" initials="" userId="S::jack.brett@theOEP.org.uk::0ef502c3-c9ae-4dac-aed3-99aa0307fae1" providerId="AD"/>
  <p188:author id="{AA83C7EC-F4A7-26DF-7921-5E9011421224}" name="Daley, Grant" initials="DG" userId="S::grant.daley@theoep.org.uk::29b2da7f-270d-412f-90b3-4f95331b33cc" providerId="AD"/>
  <p188:author id="{4D466FFC-F658-2E37-A2DD-D24819F47530}" name="Hayes, Jamie" initials="" userId="S::jamie.hayes@theoep.org.uk::fd944c63-5544-482c-ac9a-f686971a91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26A"/>
    <a:srgbClr val="26768E"/>
    <a:srgbClr val="39ACC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6F9A75-CE88-8B01-849A-F7044EE2C563}" v="2" dt="2026-02-04T09:24:43.759"/>
    <p1510:client id="{5E0C8055-23DD-53B7-2196-2C616821D67D}" v="33" dt="2026-02-04T11:40:11.232"/>
    <p1510:client id="{6A65FA7A-E7A4-7D29-DFA5-1F86F6269499}" v="33" dt="2026-02-03T12:15:18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644" autoAdjust="0"/>
  </p:normalViewPr>
  <p:slideViewPr>
    <p:cSldViewPr snapToGrid="0">
      <p:cViewPr varScale="1">
        <p:scale>
          <a:sx n="68" d="100"/>
          <a:sy n="68" d="100"/>
        </p:scale>
        <p:origin x="21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2200B-62C4-43B3-96BB-35D4D0C8C8FD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4F4B5-BFFC-4EC3-9F3D-00850997B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26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4F4B5-BFFC-4EC3-9F3D-00850997B5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367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 fontAlgn="base"/>
            <a:endParaRPr lang="en-GB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Aptos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4F4B5-BFFC-4EC3-9F3D-00850997B5C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8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9B4CA-4BE2-B7B6-4C40-50FB73461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207196-37B5-DACC-E960-F923673D0B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2409CB-0D1A-1FCB-C685-A4C0FD1B74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F0DD4-CADC-5310-829E-E4F3AFA88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4F4B5-BFFC-4EC3-9F3D-00850997B5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281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7A6AF6-9ABD-4BC1-B609-21844E1EBF5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196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E802890-2327-45B8-BF22-52EB6D8D7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1815D2A6-28D0-4348-9A0D-5EACAE9F7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895BED43-132B-4CDB-8149-D55B5A4C15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1283751-1370-49EE-A35A-7281F2EF108D}" type="slidenum">
              <a:rPr lang="en-US" altLang="en-US" sz="1200" smtClean="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4F4B5-BFFC-4EC3-9F3D-00850997B5C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772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5AA0C1-8F95-433B-A6FF-40253BBD0D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504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4F4B5-BFFC-4EC3-9F3D-00850997B5C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848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4F4B5-BFFC-4EC3-9F3D-00850997B5C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809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E802890-2327-45B8-BF22-52EB6D8D7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1815D2A6-28D0-4348-9A0D-5EACAE9F7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rtl="0" fontAlgn="base"/>
            <a:endParaRPr lang="en-GB" sz="1800">
              <a:highlight>
                <a:srgbClr val="FFFFFF"/>
              </a:highlight>
              <a:latin typeface="Aptos"/>
            </a:endParaRPr>
          </a:p>
          <a:p>
            <a:pPr>
              <a:lnSpc>
                <a:spcPts val="1575"/>
              </a:lnSpc>
              <a:spcBef>
                <a:spcPts val="1500"/>
              </a:spcBef>
              <a:spcAft>
                <a:spcPts val="1500"/>
              </a:spcAft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895BED43-132B-4CDB-8149-D55B5A4C15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1283751-1370-49EE-A35A-7281F2EF108D}" type="slidenum">
              <a:rPr lang="en-US" altLang="en-US" sz="1200" smtClean="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2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8637-B7F0-9BF7-BCD9-C8CCB67B6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3E2F2-9FAD-EB6F-380B-90B99F9A2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DD46C-3865-70ED-25E4-CA0C515CE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2448-2B8D-4499-A389-E212E90F5A3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2E085-A759-1F07-C223-C6558B53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A6A75-5AE5-7D23-C28A-84A4FE9F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769-B020-4BEC-89C5-8C2AF1C19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17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F364C-72D3-EE92-5996-CA410314D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7A4C9-12B1-681E-92A8-177D1CF02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FD7D2-333E-9AC2-6C16-2974E309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2448-2B8D-4499-A389-E212E90F5A3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A823D-C29A-5631-DDEB-CF7EBAC1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ECE89-3660-C50B-B25E-DBD6450D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769-B020-4BEC-89C5-8C2AF1C19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96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BBC2B9-E78F-CD1F-2A62-F0F12CD04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ABC04-5471-31EC-D526-4ADB64269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971CB-557D-D36B-EA06-0553992C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2448-2B8D-4499-A389-E212E90F5A3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8E5EC-AC91-C22F-4634-B489CDEB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5DB58-313F-063F-8673-66B4ECE9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769-B020-4BEC-89C5-8C2AF1C19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293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E8DB553-8CA3-4905-98D5-419D9270CE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1" y="538164"/>
            <a:ext cx="429048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Placeholder 1"/>
          <p:cNvSpPr>
            <a:spLocks noGrp="1"/>
          </p:cNvSpPr>
          <p:nvPr>
            <p:ph type="title"/>
          </p:nvPr>
        </p:nvSpPr>
        <p:spPr>
          <a:xfrm>
            <a:off x="508000" y="403222"/>
            <a:ext cx="6644117" cy="129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solidFill>
                  <a:srgbClr val="01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3" name="Content Placeholder 6"/>
          <p:cNvSpPr>
            <a:spLocks noGrp="1"/>
          </p:cNvSpPr>
          <p:nvPr>
            <p:ph sz="quarter" idx="13"/>
          </p:nvPr>
        </p:nvSpPr>
        <p:spPr>
          <a:xfrm>
            <a:off x="508000" y="1916832"/>
            <a:ext cx="11172056" cy="295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1B98CB3A-6FB7-4E89-941C-D198D234F38C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E534-0CC1-4162-8B40-5A74738BBD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9433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Divider Slide"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E0917F9-76FC-C670-C5CC-96DF12AF82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18" y="2573338"/>
            <a:ext cx="7681383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30">
            <a:extLst>
              <a:ext uri="{FF2B5EF4-FFF2-40B4-BE49-F238E27FC236}">
                <a16:creationId xmlns:a16="http://schemas.microsoft.com/office/drawing/2014/main" id="{3E121D51-4B59-DD16-ECB6-6EBC25DED67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07FBB6-00D3-47C4-8AA7-C2C39A1BBA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0147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Style 2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976B7DA-669E-40EF-BE9F-D962670209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1" y="538164"/>
            <a:ext cx="429048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508000" y="2190106"/>
            <a:ext cx="11074400" cy="674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solidFill>
                  <a:srgbClr val="01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Text Placeholder 55"/>
          <p:cNvSpPr>
            <a:spLocks noGrp="1"/>
          </p:cNvSpPr>
          <p:nvPr>
            <p:ph type="body" sz="quarter" idx="13"/>
          </p:nvPr>
        </p:nvSpPr>
        <p:spPr>
          <a:xfrm>
            <a:off x="524934" y="3234680"/>
            <a:ext cx="11078452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7F9DC7BA-F9AF-40D8-AEDF-710834233313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CC0746-1546-4966-BB63-4BFE3297A8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5632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3AE16837-CB4D-4840-A51C-F2B82ED93C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1" y="538164"/>
            <a:ext cx="429048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508000" y="403222"/>
            <a:ext cx="6644117" cy="129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solidFill>
                  <a:srgbClr val="01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13"/>
          </p:nvPr>
        </p:nvSpPr>
        <p:spPr>
          <a:xfrm>
            <a:off x="508000" y="2634902"/>
            <a:ext cx="11172056" cy="295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8000" y="1930500"/>
            <a:ext cx="9772651" cy="563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B74EF225-AA20-4F5C-AAE0-424D1377F38B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D59E8A-1B63-4A2E-B2CA-CC93A8E7F7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5087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Layout"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44222D-57C0-4F0C-8410-F383020D5EDC}"/>
              </a:ext>
            </a:extLst>
          </p:cNvPr>
          <p:cNvSpPr/>
          <p:nvPr userDrawn="1"/>
        </p:nvSpPr>
        <p:spPr bwMode="auto">
          <a:xfrm>
            <a:off x="5384800" y="0"/>
            <a:ext cx="68072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17886" y="386080"/>
            <a:ext cx="3652516" cy="5892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718307C1-CFB1-4A42-8AC1-2C7A5882DCC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DB29D9-C118-4EE0-B5D7-EFAFB0CAD1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0193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tyle 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C05DDE3-69C7-4FBE-8FDF-EAE13F967C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35" y="836616"/>
            <a:ext cx="667173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508000" y="3198220"/>
            <a:ext cx="11074400" cy="674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 b="1">
                <a:solidFill>
                  <a:srgbClr val="01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Text Placeholder 55"/>
          <p:cNvSpPr>
            <a:spLocks noGrp="1"/>
          </p:cNvSpPr>
          <p:nvPr>
            <p:ph type="body" sz="quarter" idx="13"/>
          </p:nvPr>
        </p:nvSpPr>
        <p:spPr>
          <a:xfrm>
            <a:off x="524935" y="4242792"/>
            <a:ext cx="11078452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436F4FA6-D7FD-4E6E-98C2-33E4A5865886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34012B-1B92-4A63-853C-948F041B07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239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tyle 2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8780850-53D7-498B-BE8B-EF81354AB9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2" y="538164"/>
            <a:ext cx="429048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508000" y="2190108"/>
            <a:ext cx="11074400" cy="674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solidFill>
                  <a:srgbClr val="01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Text Placeholder 55"/>
          <p:cNvSpPr>
            <a:spLocks noGrp="1"/>
          </p:cNvSpPr>
          <p:nvPr>
            <p:ph type="body" sz="quarter" idx="13"/>
          </p:nvPr>
        </p:nvSpPr>
        <p:spPr>
          <a:xfrm>
            <a:off x="524935" y="3234680"/>
            <a:ext cx="11078452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220CAA30-6FEC-4E02-893A-D57279B631F3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61F59E-D9B4-4A0C-B1F4-261A4D13EE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6013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08000" y="1774828"/>
            <a:ext cx="11074400" cy="674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solidFill>
                  <a:srgbClr val="01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55"/>
          <p:cNvSpPr>
            <a:spLocks noGrp="1"/>
          </p:cNvSpPr>
          <p:nvPr>
            <p:ph type="body" sz="quarter" idx="13"/>
          </p:nvPr>
        </p:nvSpPr>
        <p:spPr>
          <a:xfrm>
            <a:off x="524935" y="2819400"/>
            <a:ext cx="11078452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689AC78-76DF-4A83-B82A-E18771AD8048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88000-5505-4E64-9F9C-B77C268E1A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250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6DA0-6461-A069-CE96-CED10D31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29ECC-C368-18B3-F187-4A38D2003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D7429-336C-7F9A-7A59-7400C5809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2448-2B8D-4499-A389-E212E90F5A3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0E376-961F-F9AC-88A0-A34C654C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1B2B5-920F-207D-C69F-03F5974F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769-B020-4BEC-89C5-8C2AF1C19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452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9C5EFFA0-0023-4AF1-92DB-E1C028C2D3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2" y="538164"/>
            <a:ext cx="429048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508000" y="403222"/>
            <a:ext cx="6644117" cy="129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solidFill>
                  <a:srgbClr val="01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13"/>
          </p:nvPr>
        </p:nvSpPr>
        <p:spPr>
          <a:xfrm>
            <a:off x="508000" y="2634902"/>
            <a:ext cx="11172056" cy="295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8001" y="1930500"/>
            <a:ext cx="9772651" cy="563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CF7D4A51-7BFD-4566-8011-D60C10A448CC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E3920D-98A4-47A4-A5BD-28E04BF4F5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5302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08001" y="403222"/>
            <a:ext cx="7517515" cy="129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solidFill>
                  <a:srgbClr val="01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508000" y="2634902"/>
            <a:ext cx="11172056" cy="295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8001" y="1930500"/>
            <a:ext cx="9772651" cy="563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C833E8-7CCF-4562-A31E-67BE2BDDBEFB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CC9F3-1497-48EE-B609-B84A113CE9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7102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A57F156-006D-4E6C-B45F-6ECE017C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2" y="538164"/>
            <a:ext cx="429048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Placeholder 1"/>
          <p:cNvSpPr>
            <a:spLocks noGrp="1"/>
          </p:cNvSpPr>
          <p:nvPr>
            <p:ph type="title"/>
          </p:nvPr>
        </p:nvSpPr>
        <p:spPr>
          <a:xfrm>
            <a:off x="508000" y="403222"/>
            <a:ext cx="6644117" cy="129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solidFill>
                  <a:srgbClr val="01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3" name="Content Placeholder 6"/>
          <p:cNvSpPr>
            <a:spLocks noGrp="1"/>
          </p:cNvSpPr>
          <p:nvPr>
            <p:ph sz="quarter" idx="13"/>
          </p:nvPr>
        </p:nvSpPr>
        <p:spPr>
          <a:xfrm>
            <a:off x="508000" y="1916832"/>
            <a:ext cx="11172056" cy="295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B8EAB456-F385-4E21-A7F2-9FE13CF7E2F9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613C7F-5909-448D-BA73-40023806DD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7429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6"/>
          <p:cNvSpPr>
            <a:spLocks noGrp="1"/>
          </p:cNvSpPr>
          <p:nvPr>
            <p:ph sz="quarter" idx="13"/>
          </p:nvPr>
        </p:nvSpPr>
        <p:spPr>
          <a:xfrm>
            <a:off x="508000" y="1984361"/>
            <a:ext cx="11172056" cy="295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08000" y="403222"/>
            <a:ext cx="11172056" cy="129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solidFill>
                  <a:srgbClr val="01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F8A018-14DF-4900-B0E5-C5D7826308A4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D2CF2-24B8-4C1B-BB50-16999E1B61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2335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508000" y="403226"/>
            <a:ext cx="9619669" cy="674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solidFill>
                  <a:srgbClr val="01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FC1AFA6-0450-4FED-BADF-3C41D8A40D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8E30D-039C-4F92-9553-4624839152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5312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09395C3-7202-4A1F-94E7-552114DE7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19" y="2565400"/>
            <a:ext cx="7681383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30">
            <a:extLst>
              <a:ext uri="{FF2B5EF4-FFF2-40B4-BE49-F238E27FC236}">
                <a16:creationId xmlns:a16="http://schemas.microsoft.com/office/drawing/2014/main" id="{7BA49CC7-E4B6-4D3F-9340-A3FEC95DF3D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796713-9DB9-48CB-A884-5F48AE3C74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1742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Divider Slide"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750AED9-81F6-4C73-820C-3897599935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19" y="2573338"/>
            <a:ext cx="7681383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30">
            <a:extLst>
              <a:ext uri="{FF2B5EF4-FFF2-40B4-BE49-F238E27FC236}">
                <a16:creationId xmlns:a16="http://schemas.microsoft.com/office/drawing/2014/main" id="{701553D9-C58D-4547-993A-B706AC5326D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F15E54-DF21-474C-BF31-A9713B186C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7399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6E8B158-B016-426D-9901-5128C516E6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00A8B-73EB-4B23-9E97-97AFB06577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479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508000" y="403226"/>
            <a:ext cx="9619669" cy="674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solidFill>
                  <a:srgbClr val="01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508000" y="1984363"/>
            <a:ext cx="6563360" cy="4170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5F3017-9CD4-4567-8DA0-50C61BB3314E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40AE6-C8B4-4529-A7D2-8262D7AC36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8640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6217-4177-B83F-98F7-6B00DD7ED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CFF68-22D3-32A9-85B3-F15D17894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D1031-60BC-82DF-D7A1-7C41F6C70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D420-B46D-4508-A577-F99947C58FF8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0892D-71DE-125A-8331-1204CEB40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4A0C0-1F0F-DFEB-763A-E8613929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8A44-8E03-477D-B3A2-89D92F9D0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89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2601-0932-2C20-39AC-F5BF00B4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D276C-0CC2-6EF6-F5CD-4B7D134A9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A424F-6F86-2A05-10C9-CF71EAC38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2448-2B8D-4499-A389-E212E90F5A3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6707B-5FE5-6E7A-284E-1ED5CF86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37A59-A819-9AE1-525E-7DDF4B06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769-B020-4BEC-89C5-8C2AF1C19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324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Layout"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6B7DE7-B830-3A10-5349-A9B9A67F501D}"/>
              </a:ext>
            </a:extLst>
          </p:cNvPr>
          <p:cNvSpPr/>
          <p:nvPr userDrawn="1"/>
        </p:nvSpPr>
        <p:spPr bwMode="auto">
          <a:xfrm>
            <a:off x="5384800" y="0"/>
            <a:ext cx="6807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17885" y="386080"/>
            <a:ext cx="3652516" cy="5892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9B340C1D-43B0-8779-0EDF-D5CFDE49ED0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FC8E-CFB2-46FD-846D-C34443043D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8541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tyle 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A1BF5D6-691B-86A7-4763-291FC2F5B2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836614"/>
            <a:ext cx="667173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458531" y="3091778"/>
            <a:ext cx="11274939" cy="674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400" b="1">
                <a:solidFill>
                  <a:srgbClr val="01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Text Placeholder 55"/>
          <p:cNvSpPr>
            <a:spLocks noGrp="1"/>
          </p:cNvSpPr>
          <p:nvPr>
            <p:ph type="body" sz="quarter" idx="13"/>
          </p:nvPr>
        </p:nvSpPr>
        <p:spPr>
          <a:xfrm>
            <a:off x="556775" y="3867761"/>
            <a:ext cx="11078452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1F44246B-B832-ABD1-896E-137C4A4BADA2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C1EC-ACC4-46F9-8EEE-51D1742C3E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336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tyle 2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6BA65E0-5EE8-D445-5F9A-D5133152A1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84" y="549276"/>
            <a:ext cx="429048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458177" y="2204865"/>
            <a:ext cx="11156619" cy="674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400" b="1">
                <a:solidFill>
                  <a:srgbClr val="01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Text Placeholder 55"/>
          <p:cNvSpPr>
            <a:spLocks noGrp="1"/>
          </p:cNvSpPr>
          <p:nvPr>
            <p:ph type="body" sz="quarter" idx="13"/>
          </p:nvPr>
        </p:nvSpPr>
        <p:spPr>
          <a:xfrm>
            <a:off x="503949" y="2971800"/>
            <a:ext cx="11078452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C9D614F5-815B-8418-5545-C2E5C0DCA392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15674-C52F-4C10-A13B-C9396D565A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3276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96097" y="2492897"/>
            <a:ext cx="11199804" cy="674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 b="1">
                <a:solidFill>
                  <a:srgbClr val="01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55"/>
          <p:cNvSpPr>
            <a:spLocks noGrp="1"/>
          </p:cNvSpPr>
          <p:nvPr>
            <p:ph type="body" sz="quarter" idx="13"/>
          </p:nvPr>
        </p:nvSpPr>
        <p:spPr>
          <a:xfrm>
            <a:off x="556774" y="3284984"/>
            <a:ext cx="11078452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F89DE345-D91B-2CAD-E26F-1A0FFBF8A78F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DEBB-A3C3-45AF-88DD-164710C757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5518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A2DB6BE-D915-E62F-3F85-5CBFD73684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1" y="415925"/>
            <a:ext cx="248708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07600" y="1134924"/>
            <a:ext cx="11172056" cy="709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solidFill>
                  <a:srgbClr val="01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13"/>
          </p:nvPr>
        </p:nvSpPr>
        <p:spPr>
          <a:xfrm>
            <a:off x="407600" y="2678008"/>
            <a:ext cx="11172056" cy="295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07600" y="1894141"/>
            <a:ext cx="9772651" cy="563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F4BC34B7-3543-D9EF-16FB-38CAF9175F03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7E810-1F98-489B-AA28-2AD1C20835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8618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08000" y="521236"/>
            <a:ext cx="10868587" cy="732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solidFill>
                  <a:srgbClr val="01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508000" y="2132856"/>
            <a:ext cx="11172056" cy="295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8000" y="1331203"/>
            <a:ext cx="9772651" cy="563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284F9992-282C-C5CB-5651-888B262FD084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BD644-F667-4714-A0E1-434434AFE6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6404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332D0AB-2F3C-B45C-03B0-5E93DA5ED4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1" y="415925"/>
            <a:ext cx="2487084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Placeholder 1"/>
          <p:cNvSpPr>
            <a:spLocks noGrp="1"/>
          </p:cNvSpPr>
          <p:nvPr>
            <p:ph type="title"/>
          </p:nvPr>
        </p:nvSpPr>
        <p:spPr>
          <a:xfrm>
            <a:off x="509973" y="1237743"/>
            <a:ext cx="11172056" cy="84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solidFill>
                  <a:srgbClr val="01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3" name="Content Placeholder 6"/>
          <p:cNvSpPr>
            <a:spLocks noGrp="1"/>
          </p:cNvSpPr>
          <p:nvPr>
            <p:ph sz="quarter" idx="13"/>
          </p:nvPr>
        </p:nvSpPr>
        <p:spPr>
          <a:xfrm>
            <a:off x="509972" y="2214301"/>
            <a:ext cx="11172056" cy="295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A3718E2F-6F37-FE74-0231-BD67E3CD83CB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6B8B-B23B-499D-B28D-0B02566F5C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1856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6"/>
          <p:cNvSpPr>
            <a:spLocks noGrp="1"/>
          </p:cNvSpPr>
          <p:nvPr>
            <p:ph sz="quarter" idx="13"/>
          </p:nvPr>
        </p:nvSpPr>
        <p:spPr>
          <a:xfrm>
            <a:off x="519823" y="1556792"/>
            <a:ext cx="11172056" cy="295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08000" y="692696"/>
            <a:ext cx="11172056" cy="721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solidFill>
                  <a:srgbClr val="01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DFB95C0A-2C9A-2124-2EA7-84B030C9C424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4D3E9-9CC6-41E7-8613-B43CD3057D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2663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508000" y="613642"/>
            <a:ext cx="11156619" cy="674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solidFill>
                  <a:srgbClr val="01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D42E06C1-F250-6C00-B505-A2633EFD488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F2CB-08E9-4D35-A93A-0C650CCB64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2942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C7AA5F8-2550-A0BA-4BC7-044F5CC50B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18" y="2565400"/>
            <a:ext cx="7681383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30">
            <a:extLst>
              <a:ext uri="{FF2B5EF4-FFF2-40B4-BE49-F238E27FC236}">
                <a16:creationId xmlns:a16="http://schemas.microsoft.com/office/drawing/2014/main" id="{9C3DE064-601F-E451-3468-1697848FC63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F251C-B177-4B54-8CCB-A1307FF008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842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CFC01-7DD8-E9F9-A1F2-83712FDE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1365D-AE05-73EC-A845-75286B17D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43827-4DC2-B163-1019-81B780465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287E7-C81A-64D1-3344-B96F479F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2448-2B8D-4499-A389-E212E90F5A3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0626C-1ACE-2BD7-2922-4DA9708A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1CF53-39BD-9898-57E4-5FCEFD55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769-B020-4BEC-89C5-8C2AF1C19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805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Divider Slide"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FF79675-EEE1-A157-DADF-8120DD56CB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18" y="2573338"/>
            <a:ext cx="7681383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30">
            <a:extLst>
              <a:ext uri="{FF2B5EF4-FFF2-40B4-BE49-F238E27FC236}">
                <a16:creationId xmlns:a16="http://schemas.microsoft.com/office/drawing/2014/main" id="{B81E1F53-8B28-5526-DD6E-C606C23951A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A8FE3-E7D3-4D2C-93E9-0E7048F493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7254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D4BB5C4-CF8D-963E-B396-F255C8EEEA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11B7D-2D04-49CB-8609-400AEF858B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288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508000" y="613642"/>
            <a:ext cx="11252629" cy="674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solidFill>
                  <a:srgbClr val="01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508000" y="1412776"/>
            <a:ext cx="6563360" cy="4170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0D128088-8FD8-A3F3-A079-B2870ABC751E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EF84A-98A2-4D75-B537-03801DE584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96667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69FD66-24E5-600C-49A2-2883955A4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1" y="415925"/>
            <a:ext cx="248708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69686" y="1127186"/>
            <a:ext cx="11252629" cy="674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solidFill>
                  <a:srgbClr val="0142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469685" y="1914326"/>
            <a:ext cx="6563360" cy="4170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1592956-1EDA-DF2C-171F-90D8166940E1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BA328-B631-4521-822E-B23D4BB1A3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72628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75524-2355-53EB-71A6-C098E753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83C65-BFDF-BA07-D1B1-8C6AB0F89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C585D-FDF8-1C9D-8E27-8B89F8F01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1E160-333F-CC3A-4AB1-7BDB29D94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74F51-A618-DE21-04B3-8D326B1E9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B85529-1BE6-6280-5DB7-21FAACBA4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2448-2B8D-4499-A389-E212E90F5A3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B6A5E-0FA3-25FF-B457-A0CCC95E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31A7B0-978F-C051-BBB3-139B815A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769-B020-4BEC-89C5-8C2AF1C19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31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216B0-8922-3C28-5DEB-E6D9C955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18486-8A81-9810-D33A-53C738479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2448-2B8D-4499-A389-E212E90F5A3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22ECD-8F57-A89F-E957-823B027A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72440-E271-9FBD-375E-A4CBAD9D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769-B020-4BEC-89C5-8C2AF1C19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47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5B6233-C880-37E4-4CFA-9BDCE8D4B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2448-2B8D-4499-A389-E212E90F5A3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1F614-ADBB-7CB8-9F34-ED09CCCE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6C3ED-FA09-90BB-3F09-27A97108D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769-B020-4BEC-89C5-8C2AF1C19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1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2E0E-B743-A1A6-C00E-0241D321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AA799-3FD3-4351-4003-BE43DACFE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A1355-1D34-535B-BA4D-9F1EEB1C6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59945-B5D8-BD09-8085-F9E64251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2448-2B8D-4499-A389-E212E90F5A3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B1703-0BA9-BE5D-130B-DD37A102A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6FA62-959F-26BF-C905-C3E85374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769-B020-4BEC-89C5-8C2AF1C19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5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E3EC8-A13A-7E07-30FE-30058D57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494D53-6BFD-36FF-ACEE-B2B09B5D2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DBD69-DECD-33C6-E2A0-6B6A36A0D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895A7-743E-5A6F-6D30-5A3ABA5B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2448-2B8D-4499-A389-E212E90F5A3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7E630-EF76-0A3D-0330-E9C5F56B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E9D38-0DF1-D35D-227D-112ADAA1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769-B020-4BEC-89C5-8C2AF1C19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80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4D51C-95A8-4A2D-1610-3A2857EE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6AB3C-7FE7-D04F-B470-82139D93D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62115-2ED7-1FF4-C1FF-D7018DE48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82448-2B8D-4499-A389-E212E90F5A3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F12DF-A247-B5FC-53D3-8A0A69FF5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40744-4F89-4922-F38F-8A7C30B77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1E769-B020-4BEC-89C5-8C2AF1C19FD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7BD611-538B-5292-6CFD-703BB6501A5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20537" y="6350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0A933C-4E3A-6B0C-9260-196C864C2B5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20537" y="661162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17279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9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:a16="http://schemas.microsoft.com/office/drawing/2014/main" id="{26098B4B-C568-4600-81AB-5B42F4900C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565102-3A66-4A9E-BA8C-285C5D04C3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784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80046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80046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80046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80046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:a16="http://schemas.microsoft.com/office/drawing/2014/main" id="{372B2323-5F5A-663E-83D7-02EC84E4B6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DE60AB-5116-4520-B1B1-EA8B8D2A42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89E02-47FA-1B45-57CF-2435EDF17A1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82150" y="63500"/>
            <a:ext cx="869951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F9586-7E7C-08CC-D9ED-62447AE62E7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82150" y="6611620"/>
            <a:ext cx="869951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18752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80046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80046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80046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80046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8004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oep.org.uk/our-casewor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985EF95-A362-F1EF-7D39-20DB0CF6F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677"/>
            <a:ext cx="12192000" cy="685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5A185-B229-3F1B-FF38-BA7E9038324F}"/>
              </a:ext>
            </a:extLst>
          </p:cNvPr>
          <p:cNvSpPr txBox="1"/>
          <p:nvPr/>
        </p:nvSpPr>
        <p:spPr>
          <a:xfrm>
            <a:off x="0" y="4544341"/>
            <a:ext cx="3666848" cy="1323439"/>
          </a:xfrm>
          <a:prstGeom prst="rect">
            <a:avLst/>
          </a:prstGeom>
          <a:solidFill>
            <a:srgbClr val="0F4C7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GB" sz="4000" b="1" kern="0" dirty="0">
                <a:solidFill>
                  <a:schemeClr val="bg1"/>
                </a:solidFill>
                <a:latin typeface="Calibri"/>
                <a:ea typeface="MS PGothic"/>
                <a:cs typeface="Calibri"/>
              </a:rPr>
              <a:t>Introduction to the </a:t>
            </a:r>
            <a:r>
              <a:rPr lang="en-GB" sz="4000" b="1" kern="0">
                <a:solidFill>
                  <a:schemeClr val="bg1"/>
                </a:solidFill>
                <a:latin typeface="Calibri"/>
                <a:ea typeface="MS PGothic"/>
                <a:cs typeface="Calibri"/>
              </a:rPr>
              <a:t>OEP </a:t>
            </a:r>
            <a:endParaRPr lang="en-GB" sz="4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MS PGothic"/>
              <a:cs typeface="Calibri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64BA8072-F03C-987E-9E5B-E6B930F93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6493" y="280110"/>
            <a:ext cx="5386570" cy="1644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4973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>
            <a:extLst>
              <a:ext uri="{FF2B5EF4-FFF2-40B4-BE49-F238E27FC236}">
                <a16:creationId xmlns:a16="http://schemas.microsoft.com/office/drawing/2014/main" id="{1A8CE3D5-F864-8B59-4FFD-7AF92919042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45647C9-B5BA-4E48-A3F6-9AB6F0860263}" type="slidenum">
              <a:rPr lang="en-GB" altLang="en-US" sz="1400">
                <a:latin typeface="Arial" panose="020B0604020202020204" pitchFamily="34" charset="0"/>
              </a:rPr>
              <a:pPr/>
              <a:t>10</a:t>
            </a:fld>
            <a:endParaRPr lang="en-GB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B70CA-4A21-2159-0D79-9A031D19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A58B2-F674-BFC7-90BC-008225B16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952"/>
            <a:ext cx="10515600" cy="48654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GB" sz="2300" dirty="0">
              <a:ea typeface="+mn-lt"/>
              <a:cs typeface="+mn-lt"/>
            </a:endParaRPr>
          </a:p>
          <a:p>
            <a:pPr marL="457200" lvl="1" indent="0">
              <a:buNone/>
            </a:pPr>
            <a:endParaRPr lang="en-GB" sz="2200" i="1">
              <a:ea typeface="Calibri"/>
              <a:cs typeface="Calibri"/>
            </a:endParaRPr>
          </a:p>
          <a:p>
            <a:pPr>
              <a:buAutoNum type="arabicPeriod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ED6717-7F5B-CE3A-76D3-CE7BE6382AC6}"/>
              </a:ext>
            </a:extLst>
          </p:cNvPr>
          <p:cNvSpPr txBox="1"/>
          <p:nvPr/>
        </p:nvSpPr>
        <p:spPr>
          <a:xfrm>
            <a:off x="835445" y="295185"/>
            <a:ext cx="10521107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>
                <a:solidFill>
                  <a:srgbClr val="01426A"/>
                </a:solidFill>
                <a:latin typeface="Poppins"/>
              </a:rPr>
              <a:t>Public Body decision making and the environment</a:t>
            </a:r>
            <a:r>
              <a:rPr lang="en-GB" sz="2800" b="1" dirty="0">
                <a:solidFill>
                  <a:srgbClr val="01426A"/>
                </a:solidFill>
                <a:latin typeface="Poppins"/>
                <a:cs typeface="Poppins"/>
              </a:rPr>
              <a:t> </a:t>
            </a:r>
            <a:r>
              <a:rPr sz="4400" dirty="0">
                <a:latin typeface="Poppins"/>
                <a:ea typeface="Poppins"/>
                <a:cs typeface="Poppins"/>
              </a:rPr>
              <a:t>​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83BF29-A06F-97F2-7FA9-EB5F5219B08C}"/>
              </a:ext>
            </a:extLst>
          </p:cNvPr>
          <p:cNvSpPr txBox="1"/>
          <p:nvPr/>
        </p:nvSpPr>
        <p:spPr>
          <a:xfrm>
            <a:off x="839305" y="1507436"/>
            <a:ext cx="10910957" cy="4985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00100" lvl="1" indent="-342900">
              <a:buFont typeface="Arial,Sans-Serif"/>
              <a:buChar char="•"/>
            </a:pPr>
            <a:r>
              <a:rPr lang="en-GB" sz="2000" dirty="0">
                <a:latin typeface="Poppins"/>
                <a:ea typeface="Arial"/>
                <a:cs typeface="Arial"/>
              </a:rPr>
              <a:t>Government and public bodies decision making plays a pivotal role in shaping environmental outcomes. </a:t>
            </a:r>
          </a:p>
          <a:p>
            <a:pPr marL="800100" lvl="1" indent="-342900">
              <a:buFont typeface="Arial,Sans-Serif"/>
              <a:buChar char="•"/>
            </a:pPr>
            <a:endParaRPr lang="en-GB" sz="2000" dirty="0">
              <a:latin typeface="Poppins"/>
              <a:ea typeface="Arial"/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GB" sz="2000" dirty="0">
                <a:latin typeface="Poppins"/>
                <a:ea typeface="Arial"/>
                <a:cs typeface="Arial"/>
              </a:rPr>
              <a:t>Correct application of duties and compliance with legal obligations, should result in cleaner ecosystems, more sustainable development, and tangible progress towards EIP and national climate targets. </a:t>
            </a:r>
          </a:p>
          <a:p>
            <a:pPr marL="800100" lvl="1" indent="-342900">
              <a:buFont typeface="Arial,Sans-Serif"/>
              <a:buChar char="•"/>
            </a:pPr>
            <a:endParaRPr lang="en-GB" sz="2000" dirty="0">
              <a:latin typeface="Poppins"/>
              <a:ea typeface="Arial"/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GB" sz="2000" dirty="0">
                <a:latin typeface="Poppins"/>
                <a:ea typeface="Arial"/>
                <a:cs typeface="Arial"/>
              </a:rPr>
              <a:t>Failure to do so results in equally significant consequences, such as increased pollution, habitat loss and a decline in public trust. </a:t>
            </a:r>
          </a:p>
          <a:p>
            <a:pPr marL="800100" lvl="1" indent="-342900">
              <a:buFont typeface="Arial,Sans-Serif"/>
              <a:buChar char="•"/>
            </a:pPr>
            <a:endParaRPr lang="en-GB" sz="2000" dirty="0">
              <a:latin typeface="Poppins"/>
              <a:ea typeface="Arial"/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GB" sz="2000" dirty="0">
                <a:latin typeface="Poppins"/>
                <a:ea typeface="Arial"/>
                <a:cs typeface="Arial"/>
              </a:rPr>
              <a:t>Recent reforms have aimed to improve accountability, oversight and compliance. </a:t>
            </a:r>
          </a:p>
          <a:p>
            <a:pPr marL="800100" lvl="1" indent="-342900">
              <a:buFont typeface="Arial,Sans-Serif"/>
              <a:buChar char="•"/>
            </a:pPr>
            <a:endParaRPr lang="en-GB" sz="2000" dirty="0">
              <a:latin typeface="Poppins"/>
              <a:ea typeface="Calibri" panose="020F0502020204030204"/>
              <a:cs typeface="Arial"/>
            </a:endParaRPr>
          </a:p>
          <a:p>
            <a:pPr marL="800100" lvl="1" indent="-342900">
              <a:buFont typeface="Arial,Sans-Serif"/>
              <a:buChar char="•"/>
            </a:pPr>
            <a:endParaRPr lang="en-GB" sz="2000" dirty="0">
              <a:latin typeface="Poppins"/>
              <a:ea typeface="Calibri" panose="020F0502020204030204"/>
              <a:cs typeface="Arial"/>
            </a:endParaRPr>
          </a:p>
          <a:p>
            <a:pPr algn="ctr"/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endParaRPr lang="en-GB" sz="200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91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CA68A6D-2A6E-4B31-BDBE-E54DE3C2E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7405" y="238465"/>
            <a:ext cx="6644117" cy="12975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200">
                <a:latin typeface="Arial"/>
                <a:ea typeface="MS PGothic"/>
                <a:cs typeface="Arial"/>
              </a:rPr>
              <a:t>Functions of the OEP</a:t>
            </a:r>
            <a:endParaRPr lang="en-GB" altLang="en-US" sz="2400" dirty="0">
              <a:ea typeface="MS PGothic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A1503A6-E16D-4ED0-AB07-2739C9592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0871" y="1921268"/>
            <a:ext cx="6907247" cy="470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4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>
            <a:extLst>
              <a:ext uri="{FF2B5EF4-FFF2-40B4-BE49-F238E27FC236}">
                <a16:creationId xmlns:a16="http://schemas.microsoft.com/office/drawing/2014/main" id="{18B56C3E-45BE-4B17-9AD9-7448BC4CFB69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3FC3470-C169-4094-95E4-59B3E3E3DBF9}" type="slidenum">
              <a:rPr lang="en-GB" altLang="en-US" sz="1400">
                <a:latin typeface="Arial" panose="020B0604020202020204" pitchFamily="34" charset="0"/>
              </a:rPr>
              <a:pPr/>
              <a:t>4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2FB6A6E5-F72C-451F-9669-D92813D88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439" y="190686"/>
            <a:ext cx="6892172" cy="129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z="3200" kern="0">
                <a:latin typeface="Poppins"/>
                <a:ea typeface="MS PGothic"/>
                <a:cs typeface="Poppins"/>
              </a:rPr>
              <a:t>OEP Complaints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9D6E5-0A06-40E2-86B0-5C59EB47E1BB}"/>
              </a:ext>
            </a:extLst>
          </p:cNvPr>
          <p:cNvSpPr txBox="1"/>
          <p:nvPr/>
        </p:nvSpPr>
        <p:spPr>
          <a:xfrm>
            <a:off x="2908301" y="1746250"/>
            <a:ext cx="1300163" cy="6674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246"/>
              <a:t>Someone </a:t>
            </a:r>
          </a:p>
          <a:p>
            <a:pPr algn="ctr">
              <a:defRPr/>
            </a:pPr>
            <a:r>
              <a:rPr lang="en-GB" sz="1246"/>
              <a:t>complains about </a:t>
            </a:r>
          </a:p>
          <a:p>
            <a:pPr algn="ctr">
              <a:defRPr/>
            </a:pPr>
            <a:r>
              <a:rPr lang="en-GB" sz="1246"/>
              <a:t>an alleged failure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B763E-CAF5-43FE-93FA-6AAD72753E58}"/>
              </a:ext>
            </a:extLst>
          </p:cNvPr>
          <p:cNvSpPr txBox="1"/>
          <p:nvPr/>
        </p:nvSpPr>
        <p:spPr>
          <a:xfrm>
            <a:off x="2914651" y="2611438"/>
            <a:ext cx="1209675" cy="8592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46"/>
              <a:t>Another OEP function</a:t>
            </a:r>
          </a:p>
          <a:p>
            <a:pPr algn="ctr">
              <a:defRPr/>
            </a:pPr>
            <a:r>
              <a:rPr lang="en-GB" sz="1246"/>
              <a:t>suggests a possible failure</a:t>
            </a:r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D94557C0-BF64-46C5-960F-19588CD45E88}"/>
              </a:ext>
            </a:extLst>
          </p:cNvPr>
          <p:cNvSpPr/>
          <p:nvPr/>
        </p:nvSpPr>
        <p:spPr>
          <a:xfrm>
            <a:off x="2349501" y="2060575"/>
            <a:ext cx="434975" cy="2573338"/>
          </a:xfrm>
          <a:prstGeom prst="curvedRightArrow">
            <a:avLst>
              <a:gd name="adj1" fmla="val 25000"/>
              <a:gd name="adj2" fmla="val 39200"/>
              <a:gd name="adj3" fmla="val 22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6">
              <a:solidFill>
                <a:schemeClr val="tx1"/>
              </a:solidFill>
            </a:endParaRP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5747704A-53CD-4B78-B727-B091E86D2352}"/>
              </a:ext>
            </a:extLst>
          </p:cNvPr>
          <p:cNvSpPr/>
          <p:nvPr/>
        </p:nvSpPr>
        <p:spPr>
          <a:xfrm>
            <a:off x="4206952" y="3039030"/>
            <a:ext cx="381000" cy="15621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6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41662-D8DC-433B-9D7E-A51E87CEAE65}"/>
              </a:ext>
            </a:extLst>
          </p:cNvPr>
          <p:cNvSpPr txBox="1"/>
          <p:nvPr/>
        </p:nvSpPr>
        <p:spPr>
          <a:xfrm>
            <a:off x="2874964" y="4421188"/>
            <a:ext cx="1208087" cy="8592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46"/>
              <a:t>Serious, urgent</a:t>
            </a:r>
          </a:p>
          <a:p>
            <a:pPr algn="ctr">
              <a:defRPr/>
            </a:pPr>
            <a:r>
              <a:rPr lang="en-GB" sz="1246"/>
              <a:t>cases can go direct to Judicial Review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1871B71-71B9-40C9-86FB-E529AB6EC9B0}"/>
              </a:ext>
            </a:extLst>
          </p:cNvPr>
          <p:cNvSpPr/>
          <p:nvPr/>
        </p:nvSpPr>
        <p:spPr>
          <a:xfrm>
            <a:off x="4308609" y="1989138"/>
            <a:ext cx="279400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6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289D19F-E017-476F-BE16-9A8A06501892}"/>
              </a:ext>
            </a:extLst>
          </p:cNvPr>
          <p:cNvSpPr/>
          <p:nvPr/>
        </p:nvSpPr>
        <p:spPr>
          <a:xfrm>
            <a:off x="5991646" y="2007002"/>
            <a:ext cx="177800" cy="119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6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051A537-5FA1-45EC-85C1-29F6AF7625D2}"/>
              </a:ext>
            </a:extLst>
          </p:cNvPr>
          <p:cNvSpPr/>
          <p:nvPr/>
        </p:nvSpPr>
        <p:spPr>
          <a:xfrm>
            <a:off x="4197771" y="2610405"/>
            <a:ext cx="1870688" cy="136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6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B16CAE-9848-4C69-8F3B-AFF0D05283A8}"/>
              </a:ext>
            </a:extLst>
          </p:cNvPr>
          <p:cNvSpPr txBox="1"/>
          <p:nvPr/>
        </p:nvSpPr>
        <p:spPr>
          <a:xfrm>
            <a:off x="6096001" y="3285724"/>
            <a:ext cx="1425575" cy="2840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46"/>
              <a:t>OEP investigation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C16DFFB5-F785-4C47-9116-A74F4983F4AF}"/>
              </a:ext>
            </a:extLst>
          </p:cNvPr>
          <p:cNvSpPr/>
          <p:nvPr/>
        </p:nvSpPr>
        <p:spPr>
          <a:xfrm>
            <a:off x="6748463" y="2771775"/>
            <a:ext cx="120650" cy="336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6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15A848E-5BA1-41C2-81A9-5D6A4F6C6656}"/>
              </a:ext>
            </a:extLst>
          </p:cNvPr>
          <p:cNvSpPr/>
          <p:nvPr/>
        </p:nvSpPr>
        <p:spPr>
          <a:xfrm>
            <a:off x="6772276" y="3665538"/>
            <a:ext cx="144463" cy="660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6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525DC7-F9D5-42E3-B831-69FC69E348CE}"/>
              </a:ext>
            </a:extLst>
          </p:cNvPr>
          <p:cNvSpPr txBox="1"/>
          <p:nvPr/>
        </p:nvSpPr>
        <p:spPr>
          <a:xfrm>
            <a:off x="6101242" y="5696926"/>
            <a:ext cx="1425575" cy="6674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46"/>
              <a:t>OEP refers case to</a:t>
            </a:r>
          </a:p>
          <a:p>
            <a:pPr algn="ctr">
              <a:defRPr/>
            </a:pPr>
            <a:r>
              <a:rPr lang="en-GB" sz="1246"/>
              <a:t>Environmental </a:t>
            </a:r>
          </a:p>
          <a:p>
            <a:pPr algn="ctr">
              <a:defRPr/>
            </a:pPr>
            <a:r>
              <a:rPr lang="en-GB" sz="1246"/>
              <a:t>Review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6D748C5-D593-4434-B9AA-8BE9B8A51F70}"/>
              </a:ext>
            </a:extLst>
          </p:cNvPr>
          <p:cNvSpPr/>
          <p:nvPr/>
        </p:nvSpPr>
        <p:spPr>
          <a:xfrm>
            <a:off x="6823076" y="5240339"/>
            <a:ext cx="136525" cy="319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6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E0EC24-89CD-41D4-B97A-8F5497F38843}"/>
              </a:ext>
            </a:extLst>
          </p:cNvPr>
          <p:cNvSpPr txBox="1"/>
          <p:nvPr/>
        </p:nvSpPr>
        <p:spPr>
          <a:xfrm>
            <a:off x="8687088" y="3351023"/>
            <a:ext cx="1012825" cy="181780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46"/>
              <a:t>OEP produces (and normally publishes) an</a:t>
            </a:r>
          </a:p>
          <a:p>
            <a:pPr algn="ctr">
              <a:defRPr/>
            </a:pPr>
            <a:r>
              <a:rPr lang="en-GB" sz="1246"/>
              <a:t>Investigation</a:t>
            </a:r>
          </a:p>
          <a:p>
            <a:pPr algn="ctr">
              <a:defRPr/>
            </a:pPr>
            <a:r>
              <a:rPr lang="en-GB" sz="1246"/>
              <a:t>Report</a:t>
            </a:r>
          </a:p>
          <a:p>
            <a:pPr algn="ctr">
              <a:defRPr/>
            </a:pPr>
            <a:endParaRPr lang="en-GB" sz="1246"/>
          </a:p>
        </p:txBody>
      </p: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FBA912BC-169D-49C2-8D7B-C88291B0C887}"/>
              </a:ext>
            </a:extLst>
          </p:cNvPr>
          <p:cNvSpPr/>
          <p:nvPr/>
        </p:nvSpPr>
        <p:spPr>
          <a:xfrm rot="16200000">
            <a:off x="8116487" y="2206912"/>
            <a:ext cx="317500" cy="17748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6">
              <a:solidFill>
                <a:schemeClr val="tx1"/>
              </a:solidFill>
            </a:endParaRPr>
          </a:p>
        </p:txBody>
      </p:sp>
      <p:sp>
        <p:nvSpPr>
          <p:cNvPr id="20" name="Arrow: Curved Right 19">
            <a:extLst>
              <a:ext uri="{FF2B5EF4-FFF2-40B4-BE49-F238E27FC236}">
                <a16:creationId xmlns:a16="http://schemas.microsoft.com/office/drawing/2014/main" id="{B4428033-C4AD-4370-ACBA-2146F51A9DF7}"/>
              </a:ext>
            </a:extLst>
          </p:cNvPr>
          <p:cNvSpPr/>
          <p:nvPr/>
        </p:nvSpPr>
        <p:spPr>
          <a:xfrm rot="16200000">
            <a:off x="8119431" y="4492625"/>
            <a:ext cx="336550" cy="17970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46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66D05B-3CB1-4951-B003-7A8F3C3D26C4}"/>
              </a:ext>
            </a:extLst>
          </p:cNvPr>
          <p:cNvSpPr txBox="1"/>
          <p:nvPr/>
        </p:nvSpPr>
        <p:spPr>
          <a:xfrm>
            <a:off x="4639281" y="1755911"/>
            <a:ext cx="1271623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GB" sz="1200" dirty="0"/>
              <a:t>OEP determines </a:t>
            </a:r>
            <a:endParaRPr lang="en-US" dirty="0">
              <a:ea typeface="Calibri"/>
              <a:cs typeface="Calibri"/>
            </a:endParaRPr>
          </a:p>
          <a:p>
            <a:pPr algn="ctr">
              <a:defRPr/>
            </a:pPr>
            <a:r>
              <a:rPr lang="en-GB" sz="1200" dirty="0"/>
              <a:t>eligibility</a:t>
            </a:r>
            <a:endParaRPr lang="en-GB" dirty="0"/>
          </a:p>
          <a:p>
            <a:pPr algn="ctr">
              <a:defRPr/>
            </a:pPr>
            <a:endParaRPr lang="en-GB" sz="1200" dirty="0">
              <a:ea typeface="Calibri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064BF7-68ED-4DFD-92B7-5E881E4F38B0}"/>
              </a:ext>
            </a:extLst>
          </p:cNvPr>
          <p:cNvSpPr txBox="1"/>
          <p:nvPr/>
        </p:nvSpPr>
        <p:spPr>
          <a:xfrm>
            <a:off x="6301537" y="2082800"/>
            <a:ext cx="1519327" cy="6674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246"/>
              <a:t>OEP determines if</a:t>
            </a:r>
          </a:p>
          <a:p>
            <a:pPr algn="ctr">
              <a:defRPr/>
            </a:pPr>
            <a:r>
              <a:rPr lang="en-GB" sz="1246"/>
              <a:t>the matter is serious</a:t>
            </a:r>
          </a:p>
          <a:p>
            <a:pPr algn="ctr">
              <a:defRPr/>
            </a:pPr>
            <a:r>
              <a:rPr lang="en-GB" sz="1246"/>
              <a:t>and a priority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5009E4-9822-4EA7-AEF4-88CCC6E09EC6}"/>
              </a:ext>
            </a:extLst>
          </p:cNvPr>
          <p:cNvSpPr txBox="1"/>
          <p:nvPr/>
        </p:nvSpPr>
        <p:spPr>
          <a:xfrm>
            <a:off x="6082880" y="4510585"/>
            <a:ext cx="1425575" cy="6674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46"/>
              <a:t>OEP may serve</a:t>
            </a:r>
          </a:p>
          <a:p>
            <a:pPr algn="ctr">
              <a:defRPr/>
            </a:pPr>
            <a:r>
              <a:rPr lang="en-GB" sz="1246"/>
              <a:t>Information &amp;</a:t>
            </a:r>
          </a:p>
          <a:p>
            <a:pPr algn="ctr">
              <a:defRPr/>
            </a:pPr>
            <a:r>
              <a:rPr lang="en-GB" sz="1246"/>
              <a:t>Decision notices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C55519-81A9-4A1A-9272-B4E597C49F7C}"/>
              </a:ext>
            </a:extLst>
          </p:cNvPr>
          <p:cNvCxnSpPr/>
          <p:nvPr/>
        </p:nvCxnSpPr>
        <p:spPr>
          <a:xfrm flipH="1">
            <a:off x="5837239" y="1289051"/>
            <a:ext cx="720725" cy="228282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64169-04DD-1D86-3022-F17507ECF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952"/>
            <a:ext cx="10515600" cy="48654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GB" sz="2300">
                <a:ea typeface="+mn-lt"/>
                <a:cs typeface="+mn-lt"/>
              </a:rPr>
              <a:t>You suspect that an “environmental law” has been broken.</a:t>
            </a:r>
            <a:endParaRPr lang="en-US" sz="230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GB" sz="2300">
                <a:ea typeface="+mn-lt"/>
                <a:cs typeface="+mn-lt"/>
              </a:rPr>
              <a:t>The “environmental law” in question relates to England, Northern Ireland or a “reserved matter”.</a:t>
            </a:r>
            <a:endParaRPr lang="en-US" sz="230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GB" sz="2300">
                <a:ea typeface="+mn-lt"/>
                <a:cs typeface="+mn-lt"/>
              </a:rPr>
              <a:t>The complaint is about a “public authority”.   </a:t>
            </a:r>
            <a:endParaRPr lang="en-US" sz="230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GB" sz="2300">
                <a:ea typeface="+mn-lt"/>
                <a:cs typeface="+mn-lt"/>
              </a:rPr>
              <a:t>You are not complaining on behalf of a “public authority” (a “public authority” cannot complain about another “public authority”).</a:t>
            </a:r>
            <a:endParaRPr lang="en-US" sz="230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GB" sz="2300">
                <a:ea typeface="+mn-lt"/>
                <a:cs typeface="+mn-lt"/>
              </a:rPr>
              <a:t>If the public authority in question has an applicable internal complaints procedure, you have already complained to the public authority and finished that procedure.  </a:t>
            </a:r>
            <a:endParaRPr lang="en-US" sz="230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GB" sz="2300">
                <a:ea typeface="+mn-lt"/>
                <a:cs typeface="+mn-lt"/>
              </a:rPr>
              <a:t>You must normally complain within the specified time limit, whichever is the later of; </a:t>
            </a:r>
            <a:endParaRPr lang="en-US" sz="2300">
              <a:ea typeface="+mn-lt"/>
              <a:cs typeface="+mn-lt"/>
            </a:endParaRPr>
          </a:p>
          <a:p>
            <a:pPr marL="914400" lvl="1" indent="-457200">
              <a:buAutoNum type="alphaLcPeriod"/>
            </a:pPr>
            <a:r>
              <a:rPr lang="en-GB" sz="2300">
                <a:ea typeface="+mn-lt"/>
                <a:cs typeface="+mn-lt"/>
              </a:rPr>
              <a:t>a year after the environmental law was last broken, OR:</a:t>
            </a:r>
            <a:endParaRPr lang="en-US" sz="2300">
              <a:ea typeface="+mn-lt"/>
              <a:cs typeface="+mn-lt"/>
            </a:endParaRPr>
          </a:p>
          <a:p>
            <a:pPr marL="914400" lvl="1" indent="-457200">
              <a:buAutoNum type="alphaLcPeriod"/>
            </a:pPr>
            <a:r>
              <a:rPr lang="en-GB" sz="2300">
                <a:ea typeface="+mn-lt"/>
                <a:cs typeface="+mn-lt"/>
              </a:rPr>
              <a:t>if the public authority you are complaining about has an internal complaints procedure, three months since you finished that procedure.</a:t>
            </a:r>
            <a:endParaRPr lang="en-US" sz="2300">
              <a:ea typeface="+mn-lt"/>
              <a:cs typeface="+mn-lt"/>
            </a:endParaRPr>
          </a:p>
          <a:p>
            <a:pPr marL="457200" lvl="1" indent="0">
              <a:buNone/>
            </a:pPr>
            <a:endParaRPr lang="en-GB" sz="2200" i="1">
              <a:ea typeface="Calibri"/>
              <a:cs typeface="Calibri"/>
            </a:endParaRPr>
          </a:p>
          <a:p>
            <a:pPr>
              <a:buAutoNum type="arabicPeriod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A6858-4F52-759E-2C13-A22E98769A3C}"/>
              </a:ext>
            </a:extLst>
          </p:cNvPr>
          <p:cNvSpPr txBox="1"/>
          <p:nvPr/>
        </p:nvSpPr>
        <p:spPr>
          <a:xfrm>
            <a:off x="835445" y="295185"/>
            <a:ext cx="1052110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 dirty="0">
                <a:solidFill>
                  <a:srgbClr val="01426A"/>
                </a:solidFill>
                <a:latin typeface="Poppins"/>
              </a:rPr>
              <a:t>OEP complaint eligibility requirements: </a:t>
            </a:r>
            <a:r>
              <a:rPr sz="3200" dirty="0">
                <a:latin typeface="Poppins"/>
                <a:ea typeface="Poppins"/>
                <a:cs typeface="Poppins"/>
              </a:rPr>
              <a:t>​</a:t>
            </a:r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8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tree in a field&#10;&#10;AI-generated content may be incorrect.">
            <a:extLst>
              <a:ext uri="{FF2B5EF4-FFF2-40B4-BE49-F238E27FC236}">
                <a16:creationId xmlns:a16="http://schemas.microsoft.com/office/drawing/2014/main" id="{34BC0DF0-90D8-B9BD-673C-F60A68908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" r="-1" b="23257"/>
          <a:stretch/>
        </p:blipFill>
        <p:spPr bwMode="auto">
          <a:xfrm>
            <a:off x="7370232" y="1714496"/>
            <a:ext cx="4821768" cy="2445539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271F5C-6D9A-4768-8C88-CBFF442E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2906" y="-180977"/>
            <a:ext cx="6644117" cy="1297586"/>
          </a:xfrm>
        </p:spPr>
        <p:txBody>
          <a:bodyPr/>
          <a:lstStyle/>
          <a:p>
            <a:pPr algn="ctr"/>
            <a:r>
              <a:rPr lang="en-GB" sz="3150">
                <a:latin typeface="Arial"/>
                <a:ea typeface="MS PGothic"/>
                <a:cs typeface="Arial"/>
              </a:rPr>
              <a:t>Assessment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2B7A84-D357-4431-B58C-C5FAE699F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8E30D-039C-4F92-9553-46248391520A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0FB8A02-2086-4A4A-8BCD-15FD585C8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16609"/>
            <a:ext cx="5239121" cy="5366741"/>
          </a:xfrm>
          <a:prstGeom prst="rect">
            <a:avLst/>
          </a:prstGeom>
        </p:spPr>
      </p:pic>
      <p:pic>
        <p:nvPicPr>
          <p:cNvPr id="5" name="Picture 4" descr="A diagram of a flowchart&#10;&#10;AI-generated content may be incorrect.">
            <a:extLst>
              <a:ext uri="{FF2B5EF4-FFF2-40B4-BE49-F238E27FC236}">
                <a16:creationId xmlns:a16="http://schemas.microsoft.com/office/drawing/2014/main" id="{EB439DC2-05B9-0F4F-99CE-AAEB44FD7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" y="711994"/>
            <a:ext cx="6286499" cy="6148388"/>
          </a:xfrm>
          <a:prstGeom prst="rect">
            <a:avLst/>
          </a:prstGeom>
        </p:spPr>
      </p:pic>
      <p:pic>
        <p:nvPicPr>
          <p:cNvPr id="9" name="Picture 3" descr="A tree in a field&#10;&#10;AI-generated content may be incorrect.">
            <a:extLst>
              <a:ext uri="{FF2B5EF4-FFF2-40B4-BE49-F238E27FC236}">
                <a16:creationId xmlns:a16="http://schemas.microsoft.com/office/drawing/2014/main" id="{C3D75205-66C8-27D2-1CA4-C41391ABD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7" b="30633"/>
          <a:stretch/>
        </p:blipFill>
        <p:spPr bwMode="auto">
          <a:xfrm>
            <a:off x="7234978" y="4247460"/>
            <a:ext cx="4953548" cy="2229544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10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5DBE65-4FE6-01E5-BDF5-0F115BCD08BE}"/>
              </a:ext>
            </a:extLst>
          </p:cNvPr>
          <p:cNvSpPr txBox="1"/>
          <p:nvPr/>
        </p:nvSpPr>
        <p:spPr>
          <a:xfrm>
            <a:off x="352359" y="1538839"/>
            <a:ext cx="6223000" cy="51228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b="1">
                <a:latin typeface="Poppins" panose="00000500000000000000" pitchFamily="2" charset="0"/>
                <a:cs typeface="Poppins" panose="00000500000000000000" pitchFamily="2" charset="0"/>
              </a:rPr>
              <a:t>Objectives of  Intervention: </a:t>
            </a:r>
          </a:p>
          <a:p>
            <a:pPr marL="6286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Flexible mechanism to resolve matters without formal investigation or enforcement. 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b="1">
                <a:latin typeface="Poppins" panose="00000500000000000000" pitchFamily="2" charset="0"/>
                <a:cs typeface="Poppins" panose="00000500000000000000" pitchFamily="2" charset="0"/>
              </a:rPr>
              <a:t>Intervention approaches: </a:t>
            </a:r>
          </a:p>
          <a:p>
            <a:pPr lvl="2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u="none" strike="noStrike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Engaging with public bodies to suggest how the public authority could improve compliance with a specific environmental law.</a:t>
            </a:r>
            <a:r>
              <a:rPr lang="en-US" b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</a:p>
          <a:p>
            <a:pPr lvl="2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u="none" strike="noStrike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Warning or advisory letters</a:t>
            </a:r>
            <a:r>
              <a:rPr lang="en-US" b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</a:p>
          <a:p>
            <a:pPr lvl="2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u="none" strike="noStrike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Agreement with public authorities where they accept they have failed to implement environmental law and commit to taking appropriate remedial matters</a:t>
            </a:r>
            <a:r>
              <a:rPr lang="en-US" b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</a:p>
          <a:p>
            <a:pPr lvl="2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u="none" strike="noStrike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Providing  advice or observations to authorities who are proposing to adopt approaches which we consider are potentially unlawful.</a:t>
            </a:r>
            <a:r>
              <a:rPr lang="en-US" b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</a:p>
          <a:p>
            <a:pPr lvl="2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u="none" strike="noStrike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Any other actions considered necessary for the performance or furtherance of our enforcement functions.</a:t>
            </a:r>
          </a:p>
          <a:p>
            <a:pPr lvl="1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1" fontAlgn="base">
              <a:lnSpc>
                <a:spcPct val="90000"/>
              </a:lnSpc>
              <a:spcAft>
                <a:spcPts val="600"/>
              </a:spcAft>
            </a:pPr>
            <a:r>
              <a:rPr lang="en-US" b="1">
                <a:latin typeface="Poppins" panose="00000500000000000000" pitchFamily="2" charset="0"/>
                <a:cs typeface="Poppins" panose="00000500000000000000" pitchFamily="2" charset="0"/>
              </a:rPr>
              <a:t>Examples can be found on our website: </a:t>
            </a:r>
          </a:p>
          <a:p>
            <a:pPr lvl="1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>
              <a:latin typeface="Poppins" panose="00000500000000000000" pitchFamily="2" charset="0"/>
              <a:cs typeface="Poppins" panose="00000500000000000000" pitchFamily="2" charset="0"/>
              <a:hlinkClick r:id="rId3"/>
            </a:endParaRPr>
          </a:p>
          <a:p>
            <a:pPr marL="228600" lvl="1" fontAlgn="base">
              <a:lnSpc>
                <a:spcPct val="90000"/>
              </a:lnSpc>
              <a:spcAft>
                <a:spcPts val="600"/>
              </a:spcAft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Our casework | Office for Environmental Protection (theoep.org.uk)</a:t>
            </a:r>
            <a:endParaRPr lang="en-US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2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/>
          </a:p>
          <a:p>
            <a:pPr lvl="2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="0" u="none" strike="noStrike">
              <a:effectLst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="1"/>
          </a:p>
          <a:p>
            <a:pPr marL="6286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/>
          </a:p>
        </p:txBody>
      </p:sp>
      <p:pic>
        <p:nvPicPr>
          <p:cNvPr id="2" name="Picture 4" descr="A view of a mountain range&#10;&#10;Description automatically generated">
            <a:extLst>
              <a:ext uri="{FF2B5EF4-FFF2-40B4-BE49-F238E27FC236}">
                <a16:creationId xmlns:a16="http://schemas.microsoft.com/office/drawing/2014/main" id="{40E79A7E-3F9D-AF00-4503-0044EE306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r="25914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8BD1C50-5F79-5FC9-D5E4-2A100B2FEDF0}"/>
              </a:ext>
            </a:extLst>
          </p:cNvPr>
          <p:cNvSpPr txBox="1">
            <a:spLocks/>
          </p:cNvSpPr>
          <p:nvPr/>
        </p:nvSpPr>
        <p:spPr>
          <a:xfrm>
            <a:off x="838201" y="365125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142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endParaRPr lang="en-US" sz="440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74823-BDAF-1544-EE76-EC69CBC455CA}"/>
              </a:ext>
            </a:extLst>
          </p:cNvPr>
          <p:cNvSpPr txBox="1"/>
          <p:nvPr/>
        </p:nvSpPr>
        <p:spPr>
          <a:xfrm>
            <a:off x="127000" y="228707"/>
            <a:ext cx="6448359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4400" b="1">
                <a:solidFill>
                  <a:srgbClr val="01426A"/>
                </a:solidFill>
                <a:latin typeface="Poppins" panose="00000500000000000000" pitchFamily="2" charset="0"/>
                <a:ea typeface="MS PGothic"/>
                <a:cs typeface="Poppins" panose="00000500000000000000" pitchFamily="2" charset="0"/>
              </a:rPr>
              <a:t>Interventions and Resolutions</a:t>
            </a: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1426A"/>
                </a:solidFill>
                <a:effectLst/>
                <a:uLnTx/>
                <a:uFillTx/>
                <a:latin typeface="Poppins" panose="00000500000000000000" pitchFamily="2" charset="0"/>
                <a:ea typeface="MS PGothic"/>
                <a:cs typeface="Poppins" panose="00000500000000000000" pitchFamily="2" charset="0"/>
              </a:rPr>
              <a:t>: </a:t>
            </a:r>
            <a:endParaRPr lang="en-GB" sz="4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6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465ABB8-22D0-B876-9199-891630D2FC30}"/>
              </a:ext>
            </a:extLst>
          </p:cNvPr>
          <p:cNvSpPr txBox="1">
            <a:spLocks/>
          </p:cNvSpPr>
          <p:nvPr/>
        </p:nvSpPr>
        <p:spPr>
          <a:xfrm>
            <a:off x="295214" y="132549"/>
            <a:ext cx="5800785" cy="70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142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400">
                <a:latin typeface="Poppins" panose="00000500000000000000" pitchFamily="2" charset="0"/>
                <a:ea typeface="MS PGothic"/>
                <a:cs typeface="Poppins" panose="00000500000000000000" pitchFamily="2" charset="0"/>
              </a:rPr>
              <a:t>Investigations: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5DBE65-4FE6-01E5-BDF5-0F115BCD08BE}"/>
              </a:ext>
            </a:extLst>
          </p:cNvPr>
          <p:cNvSpPr txBox="1"/>
          <p:nvPr/>
        </p:nvSpPr>
        <p:spPr>
          <a:xfrm>
            <a:off x="1" y="1093140"/>
            <a:ext cx="11896785" cy="67095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/>
            <a:r>
              <a:rPr lang="en-GB" sz="1400" b="1" dirty="0">
                <a:latin typeface="Poppins"/>
                <a:cs typeface="Poppins"/>
              </a:rPr>
              <a:t>Objectives of  Investigation: </a:t>
            </a:r>
          </a:p>
          <a:p>
            <a:pPr marL="342900"/>
            <a:endParaRPr lang="en-GB" sz="14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latin typeface="Poppins"/>
                <a:cs typeface="Poppins"/>
              </a:rPr>
              <a:t>We can commence investigations because of a complaint or on our own initiative.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latin typeface="Poppins"/>
                <a:cs typeface="Poppins"/>
              </a:rPr>
              <a:t>The primary purpose of an investigation is to establish whether a public authority has failed to comply with environmental law.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latin typeface="Poppins"/>
                <a:cs typeface="Poppins"/>
              </a:rPr>
              <a:t>Where they have not, we can use our enforcement functions to secure actions that can remedy, mitigate or prevent reoccurrence of the failure including through making recommendations .</a:t>
            </a:r>
            <a:endParaRPr lang="en-GB" sz="1400" dirty="0">
              <a:latin typeface="Poppins"/>
              <a:cs typeface="Poppin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1400" b="1" dirty="0">
                <a:latin typeface="Poppins"/>
                <a:cs typeface="Poppins"/>
              </a:rPr>
              <a:t>         </a:t>
            </a:r>
            <a:endParaRPr lang="en-US" sz="1400" dirty="0">
              <a:latin typeface="Poppins"/>
              <a:cs typeface="Poppins"/>
            </a:endParaRPr>
          </a:p>
          <a:p>
            <a:r>
              <a:rPr lang="en-GB" sz="1400" b="1" dirty="0">
                <a:latin typeface="Poppins"/>
                <a:cs typeface="Poppins"/>
              </a:rPr>
              <a:t>         Escalatory Options: </a:t>
            </a:r>
            <a:endParaRPr lang="en-US" sz="1400" dirty="0">
              <a:latin typeface="Poppins"/>
              <a:cs typeface="Poppins"/>
            </a:endParaRPr>
          </a:p>
          <a:p>
            <a:endParaRPr lang="en-GB" sz="1400" dirty="0">
              <a:latin typeface="Poppins"/>
              <a:cs typeface="Poppins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GB" sz="1400" dirty="0">
                <a:latin typeface="Poppins"/>
                <a:cs typeface="Poppins"/>
              </a:rPr>
              <a:t>Where we are unable to achieve resolution either before or during the early stages of an investigation through engagement and agreement, we can serve an </a:t>
            </a:r>
            <a:r>
              <a:rPr lang="en-GB" sz="1400" b="1" dirty="0">
                <a:latin typeface="Poppins"/>
                <a:cs typeface="Poppins"/>
              </a:rPr>
              <a:t>Information Notice</a:t>
            </a:r>
            <a:r>
              <a:rPr lang="en-GB" sz="1400" dirty="0">
                <a:latin typeface="Poppins"/>
                <a:cs typeface="Poppins"/>
              </a:rPr>
              <a:t> (if the relevant legal threshold is met). </a:t>
            </a:r>
          </a:p>
          <a:p>
            <a:pPr marL="800100" lvl="1" indent="-342900">
              <a:buFont typeface="Arial,Sans-Serif"/>
              <a:buChar char="•"/>
            </a:pPr>
            <a:r>
              <a:rPr lang="en-GB" sz="1400" dirty="0">
                <a:latin typeface="Poppins"/>
                <a:cs typeface="Poppins"/>
              </a:rPr>
              <a:t>If following an Information Notice, further escalation is warranted, a </a:t>
            </a:r>
            <a:r>
              <a:rPr lang="en-GB" sz="1400" b="1" dirty="0">
                <a:latin typeface="Poppins"/>
                <a:cs typeface="Poppins"/>
              </a:rPr>
              <a:t>Decision Notice</a:t>
            </a:r>
            <a:r>
              <a:rPr lang="en-GB" sz="1400" dirty="0">
                <a:latin typeface="Poppins"/>
                <a:cs typeface="Poppins"/>
              </a:rPr>
              <a:t> may be served - formally setting out our conclusion on a PAs failure to comply with environmental law.; Why we think that is serious; The steps we consider the PA should take in relation to the failure.</a:t>
            </a:r>
            <a:endParaRPr lang="en-US" sz="1400">
              <a:latin typeface="Poppins"/>
              <a:cs typeface="Poppins"/>
            </a:endParaRPr>
          </a:p>
          <a:p>
            <a:pPr marL="800100" lvl="1" indent="-342900">
              <a:buFont typeface="Arial,Sans-Serif"/>
              <a:buChar char="•"/>
            </a:pPr>
            <a:r>
              <a:rPr lang="en-GB" sz="1400" dirty="0">
                <a:latin typeface="Poppins"/>
                <a:cs typeface="Poppins"/>
              </a:rPr>
              <a:t>PA must respond in writing and confirm the steps they will take and we can take further action if a PA does not comply.</a:t>
            </a:r>
            <a:endParaRPr lang="en-GB"/>
          </a:p>
          <a:p>
            <a:pPr marL="342900"/>
            <a:endParaRPr lang="en-GB" sz="1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/>
            <a:endParaRPr lang="en-GB" sz="1400" b="1" dirty="0">
              <a:latin typeface="Poppins"/>
              <a:cs typeface="Poppins"/>
            </a:endParaRPr>
          </a:p>
          <a:p>
            <a:pPr marL="342900"/>
            <a:r>
              <a:rPr lang="en-GB" sz="1400" b="1" dirty="0">
                <a:latin typeface="Poppins"/>
                <a:cs typeface="Poppins"/>
              </a:rPr>
              <a:t>Investigation outcomes: </a:t>
            </a:r>
            <a:endParaRPr lang="en-GB"/>
          </a:p>
          <a:p>
            <a:pPr marL="342900"/>
            <a:endParaRPr lang="en-GB" sz="14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Poppins"/>
                <a:cs typeface="Poppins"/>
              </a:rPr>
              <a:t>Following investigation we will prepare a </a:t>
            </a:r>
            <a:r>
              <a:rPr lang="en-GB" sz="1400" b="1" dirty="0">
                <a:latin typeface="Poppins"/>
                <a:cs typeface="Poppins"/>
              </a:rPr>
              <a:t>written report</a:t>
            </a:r>
            <a:r>
              <a:rPr lang="en-GB" sz="1400" dirty="0">
                <a:latin typeface="Poppins"/>
                <a:cs typeface="Poppins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Poppins"/>
                <a:cs typeface="Poppins"/>
              </a:rPr>
              <a:t>PAs are expected to comply with any recommendations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Poppins"/>
                <a:cs typeface="Poppins"/>
              </a:rPr>
              <a:t>We will monitor PA’s implementation and may take further enforcement action if necessary.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Poppins"/>
                <a:cs typeface="Poppins"/>
              </a:rPr>
              <a:t>We will publish our investigations reports.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1400" dirty="0">
                <a:latin typeface="Poppins"/>
                <a:cs typeface="Poppins"/>
              </a:rPr>
              <a:t> </a:t>
            </a:r>
            <a:endParaRPr lang="en-GB" sz="1400" b="1" dirty="0">
              <a:solidFill>
                <a:schemeClr val="tx1"/>
              </a:solidFill>
              <a:latin typeface="Poppins"/>
              <a:cs typeface="Poppins"/>
            </a:endParaRPr>
          </a:p>
          <a:p>
            <a:endParaRPr lang="en-GB" sz="1600"/>
          </a:p>
          <a:p>
            <a:pPr marL="342900"/>
            <a:endParaRPr lang="en-GB" b="1"/>
          </a:p>
          <a:p>
            <a:pPr marL="6286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47888F"/>
              </a:solidFill>
              <a:latin typeface="+mj-lt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1739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>
            <a:extLst>
              <a:ext uri="{FF2B5EF4-FFF2-40B4-BE49-F238E27FC236}">
                <a16:creationId xmlns:a16="http://schemas.microsoft.com/office/drawing/2014/main" id="{18B56C3E-45BE-4B17-9AD9-7448BC4CFB69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3FC3470-C169-4094-95E4-59B3E3E3DBF9}" type="slidenum">
              <a:rPr lang="en-GB" altLang="en-US" sz="1400">
                <a:latin typeface="Arial" panose="020B0604020202020204" pitchFamily="34" charset="0"/>
              </a:rPr>
              <a:pPr/>
              <a:t>9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2FB6A6E5-F72C-451F-9669-D92813D88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439" y="190686"/>
            <a:ext cx="6892172" cy="129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 </a:t>
            </a:r>
            <a:r>
              <a:rPr lang="en-GB" altLang="en-US" sz="3200" kern="0">
                <a:latin typeface="Poppins" panose="00000500000000000000" pitchFamily="2" charset="0"/>
                <a:ea typeface="MS PGothic" panose="020B0600070205080204" pitchFamily="34" charset="-128"/>
                <a:cs typeface="Poppins" panose="00000500000000000000" pitchFamily="2" charset="0"/>
              </a:rPr>
              <a:t>Outcomes:</a:t>
            </a:r>
            <a:b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altLang="en-US" sz="3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B1E794-C9BB-2889-C77E-4C76E9E917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90" t="18966" r="1230" b="6049"/>
          <a:stretch>
            <a:fillRect/>
          </a:stretch>
        </p:blipFill>
        <p:spPr>
          <a:xfrm>
            <a:off x="1179522" y="1712215"/>
            <a:ext cx="9275747" cy="46578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A9E826-84CA-A3E8-5A86-EAB128910664}"/>
              </a:ext>
            </a:extLst>
          </p:cNvPr>
          <p:cNvSpPr txBox="1"/>
          <p:nvPr/>
        </p:nvSpPr>
        <p:spPr>
          <a:xfrm>
            <a:off x="2515703" y="3721861"/>
            <a:ext cx="2006779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>
                    <a:lumMod val="49000"/>
                  </a:schemeClr>
                </a:solidFill>
                <a:ea typeface="Calibri"/>
                <a:cs typeface="Calibri"/>
              </a:rPr>
              <a:t>Eligible complaint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A6DA13-AC93-9027-790E-8D66159F440E}"/>
              </a:ext>
            </a:extLst>
          </p:cNvPr>
          <p:cNvSpPr txBox="1"/>
          <p:nvPr/>
        </p:nvSpPr>
        <p:spPr>
          <a:xfrm>
            <a:off x="5045528" y="3853542"/>
            <a:ext cx="4218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32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E7AF1-954B-8382-62CE-CD2BDD5051B3}"/>
              </a:ext>
            </a:extLst>
          </p:cNvPr>
          <p:cNvSpPr txBox="1"/>
          <p:nvPr/>
        </p:nvSpPr>
        <p:spPr>
          <a:xfrm>
            <a:off x="1676399" y="3858985"/>
            <a:ext cx="5170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47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DE2EA-869F-FC45-7AB2-5BD9E61318C9}"/>
              </a:ext>
            </a:extLst>
          </p:cNvPr>
          <p:cNvSpPr txBox="1"/>
          <p:nvPr/>
        </p:nvSpPr>
        <p:spPr>
          <a:xfrm>
            <a:off x="3034394" y="2272393"/>
            <a:ext cx="2830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4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38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EP colours">
      <a:dk1>
        <a:srgbClr val="01426A"/>
      </a:dk1>
      <a:lt1>
        <a:srgbClr val="FFFFFF"/>
      </a:lt1>
      <a:dk2>
        <a:srgbClr val="01426A"/>
      </a:dk2>
      <a:lt2>
        <a:srgbClr val="00778B"/>
      </a:lt2>
      <a:accent1>
        <a:srgbClr val="9CDBD9"/>
      </a:accent1>
      <a:accent2>
        <a:srgbClr val="8A8D8F"/>
      </a:accent2>
      <a:accent3>
        <a:srgbClr val="01426A"/>
      </a:accent3>
      <a:accent4>
        <a:srgbClr val="84754E"/>
      </a:accent4>
      <a:accent5>
        <a:srgbClr val="FFFFFF"/>
      </a:accent5>
      <a:accent6>
        <a:srgbClr val="000000"/>
      </a:accent6>
      <a:hlink>
        <a:srgbClr val="FFFFFF"/>
      </a:hlink>
      <a:folHlink>
        <a:srgbClr val="00B2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closable xmlns="552bb29f-ad23-432e-9e69-8b5ebda00431">true</disclosable>
    <TaxCatchAll xmlns="37f1353b-b85d-4817-81a1-87e063a3ae86" xsi:nil="true"/>
    <lcf76f155ced4ddcb4097134ff3c332f xmlns="552bb29f-ad23-432e-9e69-8b5ebda0043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AD48804E7A14FAD0F27BFC7F6F26E" ma:contentTypeVersion="18" ma:contentTypeDescription="Create a new document." ma:contentTypeScope="" ma:versionID="ab7c1812c6f0edc14510100591819267">
  <xsd:schema xmlns:xsd="http://www.w3.org/2001/XMLSchema" xmlns:xs="http://www.w3.org/2001/XMLSchema" xmlns:p="http://schemas.microsoft.com/office/2006/metadata/properties" xmlns:ns2="552bb29f-ad23-432e-9e69-8b5ebda00431" xmlns:ns3="37f1353b-b85d-4817-81a1-87e063a3ae86" targetNamespace="http://schemas.microsoft.com/office/2006/metadata/properties" ma:root="true" ma:fieldsID="fc5eb9f21b03141944dfea065ccabb79" ns2:_="" ns3:_="">
    <xsd:import namespace="552bb29f-ad23-432e-9e69-8b5ebda00431"/>
    <xsd:import namespace="37f1353b-b85d-4817-81a1-87e063a3ae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isclosabl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bb29f-ad23-432e-9e69-8b5ebda004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e03e191-e31a-45e7-91de-ffbc440a80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isclosable" ma:index="24" nillable="true" ma:displayName="disclosable" ma:default="1" ma:format="Dropdown" ma:internalName="disclosable">
      <xsd:simpleType>
        <xsd:restriction base="dms:Boolea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f1353b-b85d-4817-81a1-87e063a3ae8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310ebc8-f30a-4d6e-806c-406089f0c8cc}" ma:internalName="TaxCatchAll" ma:showField="CatchAllData" ma:web="37f1353b-b85d-4817-81a1-87e063a3ae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B05BF8-FE7D-4D22-AAA4-4A74035FD2AD}">
  <ds:schemaRefs>
    <ds:schemaRef ds:uri="37f1353b-b85d-4817-81a1-87e063a3ae86"/>
    <ds:schemaRef ds:uri="552bb29f-ad23-432e-9e69-8b5ebda004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ED3C69-34A2-4AFA-8F31-153BAB6CEC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BB294A-458C-4A81-A51B-70625F3DCC34}">
  <ds:schemaRefs>
    <ds:schemaRef ds:uri="37f1353b-b85d-4817-81a1-87e063a3ae86"/>
    <ds:schemaRef ds:uri="552bb29f-ad23-432e-9e69-8b5ebda004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10b25f7-7d40-451f-9463-09866d349857}" enabled="1" method="Standard" siteId="{c279a496-3a70-40af-b133-b6612ac4019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Microsoft Office PowerPoint</Application>
  <PresentationFormat>Widescreen</PresentationFormat>
  <Paragraphs>106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Custom Design</vt:lpstr>
      <vt:lpstr>1_Custom Design</vt:lpstr>
      <vt:lpstr>PowerPoint Presentation</vt:lpstr>
      <vt:lpstr>PowerPoint Presentation</vt:lpstr>
      <vt:lpstr>Functions of the OEP</vt:lpstr>
      <vt:lpstr>OEP Complaints process</vt:lpstr>
      <vt:lpstr>PowerPoint Presentation</vt:lpstr>
      <vt:lpstr>Assessment Process</vt:lpstr>
      <vt:lpstr>PowerPoint Presentation</vt:lpstr>
      <vt:lpstr>PowerPoint Presentation</vt:lpstr>
      <vt:lpstr> Outcomes: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 Daley</dc:creator>
  <cp:lastModifiedBy>Hayden, Joe</cp:lastModifiedBy>
  <cp:revision>164</cp:revision>
  <dcterms:created xsi:type="dcterms:W3CDTF">2023-07-05T12:50:04Z</dcterms:created>
  <dcterms:modified xsi:type="dcterms:W3CDTF">2026-02-04T11:40:30Z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0x01010039DAD48804E7A14FAD0F27BFC7F6F26E</vt:lpwstr>
  </property>
  <property fmtid="{D5CDD505-2E9C-101B-9397-08002B2CF9AE}" pid="3" name="ClassificationContentMarkingFooterLocations">
    <vt:lpwstr>Office Theme:10</vt:lpwstr>
  </property>
  <property fmtid="{D5CDD505-2E9C-101B-9397-08002B2CF9AE}" pid="4" name="ClassificationContentMarkingFooterText">
    <vt:lpwstr>OFFICIAL</vt:lpwstr>
  </property>
  <property fmtid="{D5CDD505-2E9C-101B-9397-08002B2CF9AE}" pid="5" name="ClassificationContentMarkingHeaderLocations">
    <vt:lpwstr>Office Theme:9</vt:lpwstr>
  </property>
  <property fmtid="{D5CDD505-2E9C-101B-9397-08002B2CF9AE}" pid="6" name="ClassificationContentMarkingHeaderText">
    <vt:lpwstr>OFFICIAL</vt:lpwstr>
  </property>
  <property fmtid="{D5CDD505-2E9C-101B-9397-08002B2CF9AE}" pid="7" name="MediaServiceImageTags">
    <vt:lpwstr/>
  </property>
  <property fmtid="{D5CDD505-2E9C-101B-9397-08002B2CF9AE}" pid="8" name="MSIP_Label_510b25f7-7d40-451f-9463-09866d349857_Enabled">
    <vt:lpwstr>true</vt:lpwstr>
  </property>
  <property fmtid="{D5CDD505-2E9C-101B-9397-08002B2CF9AE}" pid="9" name="MSIP_Label_510b25f7-7d40-451f-9463-09866d349857_SetDate">
    <vt:lpwstr>2024-01-09T20:04:14Z</vt:lpwstr>
  </property>
  <property fmtid="{D5CDD505-2E9C-101B-9397-08002B2CF9AE}" pid="10" name="MSIP_Label_510b25f7-7d40-451f-9463-09866d349857_Method">
    <vt:lpwstr>Standard</vt:lpwstr>
  </property>
  <property fmtid="{D5CDD505-2E9C-101B-9397-08002B2CF9AE}" pid="11" name="MSIP_Label_510b25f7-7d40-451f-9463-09866d349857_Name">
    <vt:lpwstr>Official</vt:lpwstr>
  </property>
  <property fmtid="{D5CDD505-2E9C-101B-9397-08002B2CF9AE}" pid="12" name="MSIP_Label_510b25f7-7d40-451f-9463-09866d349857_SiteId">
    <vt:lpwstr>c279a496-3a70-40af-b133-b6612ac4019e</vt:lpwstr>
  </property>
  <property fmtid="{D5CDD505-2E9C-101B-9397-08002B2CF9AE}" pid="13" name="MSIP_Label_510b25f7-7d40-451f-9463-09866d349857_ActionId">
    <vt:lpwstr>828403aa-e7be-4cbc-b79f-47c9f0910ca5</vt:lpwstr>
  </property>
  <property fmtid="{D5CDD505-2E9C-101B-9397-08002B2CF9AE}" pid="14" name="MSIP_Label_510b25f7-7d40-451f-9463-09866d349857_ContentBits">
    <vt:lpwstr>3</vt:lpwstr>
  </property>
</Properties>
</file>