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83" r:id="rId3"/>
    <p:sldId id="284" r:id="rId4"/>
    <p:sldId id="286" r:id="rId5"/>
    <p:sldId id="287" r:id="rId6"/>
    <p:sldId id="26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BFF985-B8F6-4695-8061-FA5EBC794B2E}">
          <p14:sldIdLst>
            <p14:sldId id="257"/>
          </p14:sldIdLst>
        </p14:section>
        <p14:section name="Untitled Section" id="{2ABEA685-E9E0-4DEC-B010-122E8A0578FC}">
          <p14:sldIdLst>
            <p14:sldId id="283"/>
            <p14:sldId id="284"/>
            <p14:sldId id="286"/>
            <p14:sldId id="287"/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870" autoAdjust="0"/>
    <p:restoredTop sz="94660"/>
  </p:normalViewPr>
  <p:slideViewPr>
    <p:cSldViewPr snapToGrid="0">
      <p:cViewPr varScale="1">
        <p:scale>
          <a:sx n="81" d="100"/>
          <a:sy n="81" d="100"/>
        </p:scale>
        <p:origin x="216" y="1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1FF55D-FFA4-4AEC-8924-FD0FF0E479C4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35121C-49C6-478D-B42E-6CAA2831A4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9603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6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5827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4055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le blu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5D9E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07" tIns="60953" rIns="121907" bIns="609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67" dirty="0">
              <a:solidFill>
                <a:srgbClr val="E4E4E4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 flipV="1">
            <a:off x="677817" y="6100666"/>
            <a:ext cx="10836388" cy="31295"/>
          </a:xfrm>
          <a:prstGeom prst="line">
            <a:avLst/>
          </a:prstGeom>
          <a:ln w="3175">
            <a:solidFill>
              <a:srgbClr val="1E4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81" y="5812475"/>
            <a:ext cx="2315201" cy="322501"/>
          </a:xfrm>
          <a:prstGeom prst="rect">
            <a:avLst/>
          </a:prstGeom>
        </p:spPr>
      </p:pic>
      <p:sp>
        <p:nvSpPr>
          <p:cNvPr id="15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365251" y="2956971"/>
            <a:ext cx="9461500" cy="7429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lnSpc>
                <a:spcPts val="4800"/>
              </a:lnSpc>
              <a:buFontTx/>
              <a:buNone/>
              <a:defRPr sz="4000">
                <a:solidFill>
                  <a:srgbClr val="1E416C"/>
                </a:solidFill>
                <a:latin typeface="Georgia" panose="02040502050405020303" pitchFamily="18" charset="0"/>
                <a:ea typeface="Adria Slab" charset="0"/>
                <a:cs typeface="Arial" panose="020B0604020202020204" pitchFamily="34" charset="0"/>
              </a:defRPr>
            </a:lvl1pPr>
            <a:lvl2pPr marL="457134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914268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371402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828536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Box 10"/>
          <p:cNvSpPr txBox="1"/>
          <p:nvPr userDrawn="1"/>
        </p:nvSpPr>
        <p:spPr>
          <a:xfrm>
            <a:off x="9500524" y="6235485"/>
            <a:ext cx="2302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solidFill>
                  <a:srgbClr val="1E416C"/>
                </a:solidFill>
                <a:latin typeface="Georgia" panose="02040502050405020303" pitchFamily="18" charset="0"/>
                <a:ea typeface="Adria Slab" panose="00000500000000000000" pitchFamily="50" charset="0"/>
                <a:cs typeface="Arial" panose="020B0604020202020204" pitchFamily="34" charset="0"/>
              </a:rPr>
              <a:t>@gardencourtlaw</a:t>
            </a:r>
            <a:endParaRPr lang="en-GB" sz="1600" dirty="0">
              <a:solidFill>
                <a:srgbClr val="1E416C"/>
              </a:solidFill>
              <a:latin typeface="Georgia" panose="02040502050405020303" pitchFamily="18" charset="0"/>
              <a:ea typeface="Adria Slab" panose="00000500000000000000" pitchFamily="50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5364" y="5132585"/>
            <a:ext cx="567769" cy="8198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962" y="5193140"/>
            <a:ext cx="1029244" cy="7102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9334" y="6329211"/>
            <a:ext cx="299045" cy="243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734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Grey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07" tIns="60953" rIns="121907" bIns="609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67" dirty="0"/>
          </a:p>
        </p:txBody>
      </p:sp>
      <p:cxnSp>
        <p:nvCxnSpPr>
          <p:cNvPr id="14" name="Straight Connector 13"/>
          <p:cNvCxnSpPr/>
          <p:nvPr userDrawn="1"/>
        </p:nvCxnSpPr>
        <p:spPr>
          <a:xfrm flipV="1">
            <a:off x="677815" y="1062153"/>
            <a:ext cx="10836388" cy="34424"/>
          </a:xfrm>
          <a:prstGeom prst="line">
            <a:avLst/>
          </a:prstGeom>
          <a:ln>
            <a:solidFill>
              <a:srgbClr val="1E4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52078" y="501016"/>
            <a:ext cx="6971895" cy="4000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>
              <a:buFontTx/>
              <a:buNone/>
              <a:defRPr sz="2667">
                <a:solidFill>
                  <a:srgbClr val="1E416C"/>
                </a:solidFill>
                <a:latin typeface="Adria Slab" charset="0"/>
                <a:ea typeface="Adria Slab" charset="0"/>
                <a:cs typeface="Adria Slab" charset="0"/>
              </a:defRPr>
            </a:lvl1pPr>
            <a:lvl2pPr marL="457134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2pPr>
            <a:lvl3pPr marL="914268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3pPr>
            <a:lvl4pPr marL="1371402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4pPr>
            <a:lvl5pPr marL="1828536" indent="0">
              <a:buFontTx/>
              <a:buNone/>
              <a:defRPr sz="1867"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574485" y="1747104"/>
            <a:ext cx="8210435" cy="3415901"/>
          </a:xfrm>
          <a:prstGeom prst="rect">
            <a:avLst/>
          </a:prstGeom>
        </p:spPr>
        <p:txBody>
          <a:bodyPr lIns="91430" tIns="45715" rIns="91430" bIns="45715" anchor="ctr"/>
          <a:lstStyle>
            <a:lvl1pPr marL="0" indent="0">
              <a:lnSpc>
                <a:spcPts val="4267"/>
              </a:lnSpc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1pPr>
            <a:lvl2pPr marL="457134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2pPr>
            <a:lvl3pPr marL="914268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3pPr>
            <a:lvl4pPr marL="1371402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4pPr>
            <a:lvl5pPr marL="1828536" indent="0">
              <a:buNone/>
              <a:defRPr sz="2400" b="0" i="0">
                <a:solidFill>
                  <a:srgbClr val="1E416C"/>
                </a:solidFill>
                <a:latin typeface="Adria Slab Light" charset="0"/>
                <a:ea typeface="Adria Slab Light" charset="0"/>
                <a:cs typeface="Adria Slab Light" charset="0"/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 flipV="1">
            <a:off x="677817" y="6100666"/>
            <a:ext cx="10836388" cy="31295"/>
          </a:xfrm>
          <a:prstGeom prst="line">
            <a:avLst/>
          </a:prstGeom>
          <a:ln w="3175">
            <a:solidFill>
              <a:srgbClr val="1E416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81" y="5812475"/>
            <a:ext cx="2315201" cy="322503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9689993" y="6235484"/>
            <a:ext cx="2302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dirty="0">
                <a:solidFill>
                  <a:srgbClr val="1E416C"/>
                </a:solidFill>
                <a:latin typeface="Adria Slab" panose="00000500000000000000" pitchFamily="50" charset="0"/>
                <a:ea typeface="Adria Slab" panose="00000500000000000000" pitchFamily="50" charset="0"/>
              </a:rPr>
              <a:t>@gardencourtlaw</a:t>
            </a:r>
            <a:endParaRPr lang="en-GB" sz="1600" dirty="0">
              <a:solidFill>
                <a:srgbClr val="1E416C"/>
              </a:solidFill>
              <a:latin typeface="Adria Slab" panose="00000500000000000000" pitchFamily="50" charset="0"/>
              <a:ea typeface="Adria Slab" panose="000005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811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F416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07" tIns="60953" rIns="121907" bIns="6095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867" dirty="0"/>
          </a:p>
        </p:txBody>
      </p:sp>
      <p:sp>
        <p:nvSpPr>
          <p:cNvPr id="13" name="Text Placeholder 16"/>
          <p:cNvSpPr>
            <a:spLocks noGrp="1"/>
          </p:cNvSpPr>
          <p:nvPr>
            <p:ph type="body" sz="quarter" idx="11" hasCustomPrompt="1"/>
          </p:nvPr>
        </p:nvSpPr>
        <p:spPr>
          <a:xfrm>
            <a:off x="1365251" y="2447933"/>
            <a:ext cx="9461500" cy="742951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lnSpc>
                <a:spcPts val="4800"/>
              </a:lnSpc>
              <a:buFontTx/>
              <a:buNone/>
              <a:defRPr sz="4000">
                <a:solidFill>
                  <a:schemeClr val="bg1"/>
                </a:solidFill>
                <a:latin typeface="Georgia" panose="02040502050405020303" pitchFamily="18" charset="0"/>
                <a:ea typeface="Adria Slab" charset="0"/>
                <a:cs typeface="Georgia" panose="02040502050405020303" pitchFamily="18" charset="0"/>
              </a:defRPr>
            </a:lvl1pPr>
            <a:lvl2pPr marL="457134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914268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371402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828536" indent="0" algn="ctr">
              <a:buFontTx/>
              <a:buNone/>
              <a:defRPr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r>
              <a:rPr lang="en-US" dirty="0"/>
              <a:t>Thank you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2183340" y="3954941"/>
            <a:ext cx="7825317" cy="1039283"/>
          </a:xfrm>
          <a:prstGeom prst="rect">
            <a:avLst/>
          </a:prstGeom>
        </p:spPr>
        <p:txBody>
          <a:bodyPr lIns="91430" tIns="45715" rIns="91430" bIns="45715"/>
          <a:lstStyle>
            <a:lvl1pPr marL="0" indent="0" algn="ctr">
              <a:buNone/>
              <a:defRPr sz="1867" b="0" i="0" baseline="0">
                <a:solidFill>
                  <a:srgbClr val="8FB0C2"/>
                </a:solidFill>
                <a:latin typeface="Georgia" panose="02040502050405020303" pitchFamily="18" charset="0"/>
                <a:ea typeface="Adria Slab Light" charset="0"/>
                <a:cs typeface="Arial" panose="020B0604020202020204" pitchFamily="34" charset="0"/>
              </a:defRPr>
            </a:lvl1pPr>
            <a:lvl2pPr marL="457134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914268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371402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828536" indent="0" algn="ctr">
              <a:buNone/>
              <a:defRPr>
                <a:solidFill>
                  <a:srgbClr val="C5D9E4"/>
                </a:solidFill>
                <a:latin typeface="Adria Slab" charset="0"/>
                <a:ea typeface="Adria Slab" charset="0"/>
                <a:cs typeface="Adria Slab" charset="0"/>
              </a:defRPr>
            </a:lvl5pPr>
          </a:lstStyle>
          <a:p>
            <a:pPr lvl="0"/>
            <a:r>
              <a:rPr lang="fi-FI" dirty="0"/>
              <a:t>020 7993 7600         </a:t>
            </a:r>
            <a:r>
              <a:rPr lang="fi-FI" dirty="0" err="1"/>
              <a:t>info@gclaw.co.uk</a:t>
            </a:r>
            <a:r>
              <a:rPr lang="fi-FI" dirty="0"/>
              <a:t>         @</a:t>
            </a:r>
            <a:r>
              <a:rPr lang="fi-FI" dirty="0" err="1"/>
              <a:t>gardencourtlaw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 flipV="1">
            <a:off x="677817" y="6100666"/>
            <a:ext cx="10836388" cy="31295"/>
          </a:xfrm>
          <a:prstGeom prst="line">
            <a:avLst/>
          </a:prstGeom>
          <a:ln w="3175">
            <a:solidFill>
              <a:srgbClr val="C5D9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581" y="5812475"/>
            <a:ext cx="2315201" cy="322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672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0890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2132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364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93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830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8395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8876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9046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E181F-FBEA-4B38-9797-D159A07F5E0E}" type="datetimeFigureOut">
              <a:rPr lang="en-GB" smtClean="0"/>
              <a:t>02/10/2025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F5467-059D-4133-9843-AF4D1B194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5419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497574" y="2063087"/>
            <a:ext cx="9461500" cy="1180855"/>
          </a:xfrm>
        </p:spPr>
        <p:txBody>
          <a:bodyPr>
            <a:normAutofit/>
          </a:bodyPr>
          <a:lstStyle/>
          <a:p>
            <a:r>
              <a:rPr lang="en-US" dirty="0"/>
              <a:t>Costs Capping Orders</a:t>
            </a:r>
          </a:p>
        </p:txBody>
      </p:sp>
      <p:sp>
        <p:nvSpPr>
          <p:cNvPr id="3" name="Text Placeholder 1"/>
          <p:cNvSpPr txBox="1">
            <a:spLocks/>
          </p:cNvSpPr>
          <p:nvPr/>
        </p:nvSpPr>
        <p:spPr>
          <a:xfrm>
            <a:off x="1613905" y="3510951"/>
            <a:ext cx="9461500" cy="1743012"/>
          </a:xfrm>
          <a:prstGeom prst="rect">
            <a:avLst/>
          </a:prstGeom>
        </p:spPr>
        <p:txBody>
          <a:bodyPr lIns="121907" tIns="60953" rIns="121907" bIns="60953"/>
          <a:lstStyle>
            <a:lvl1pPr marL="0" indent="0" algn="ctr" defTabSz="685718" rtl="0" eaLnBrk="1" latinLnBrk="0" hangingPunct="1">
              <a:lnSpc>
                <a:spcPts val="3600"/>
              </a:lnSpc>
              <a:spcBef>
                <a:spcPts val="750"/>
              </a:spcBef>
              <a:buFontTx/>
              <a:buNone/>
              <a:defRPr sz="3000" kern="1200">
                <a:solidFill>
                  <a:srgbClr val="1E416C"/>
                </a:solidFill>
                <a:latin typeface="Adria Slab" charset="0"/>
                <a:ea typeface="Adria Slab" charset="0"/>
                <a:cs typeface="Adria Slab" charset="0"/>
              </a:defRPr>
            </a:lvl1pPr>
            <a:lvl2pPr marL="342859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8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2pPr>
            <a:lvl3pPr marL="685718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5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3pPr>
            <a:lvl4pPr marL="1028577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4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4pPr>
            <a:lvl5pPr marL="1371436" indent="0" algn="ctr" defTabSz="685718" rtl="0" eaLnBrk="1" latinLnBrk="0" hangingPunct="1">
              <a:lnSpc>
                <a:spcPct val="90000"/>
              </a:lnSpc>
              <a:spcBef>
                <a:spcPts val="375"/>
              </a:spcBef>
              <a:buFontTx/>
              <a:buNone/>
              <a:defRPr sz="1400" kern="1200">
                <a:solidFill>
                  <a:schemeClr val="bg1"/>
                </a:solidFill>
                <a:latin typeface="Adria Slab" charset="0"/>
                <a:ea typeface="Adria Slab" charset="0"/>
                <a:cs typeface="Adria Slab" charset="0"/>
              </a:defRPr>
            </a:lvl5pPr>
            <a:lvl6pPr marL="1885724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583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443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302" indent="-171429" algn="l" defTabSz="685718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>
                <a:latin typeface="Georgia" panose="02040502050405020303" pitchFamily="18" charset="0"/>
                <a:cs typeface="Arial" panose="020B0604020202020204" pitchFamily="34" charset="0"/>
              </a:rPr>
              <a:t>Paul Clark, Garden Court Chambers</a:t>
            </a:r>
          </a:p>
          <a:p>
            <a:endParaRPr lang="en-GB" sz="3200" dirty="0">
              <a:latin typeface="Georgia" panose="02040502050405020303" pitchFamily="18" charset="0"/>
              <a:cs typeface="Arial" panose="020B0604020202020204" pitchFamily="34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43188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70ACE1-0FFE-3BC5-7806-F95271AD184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Introduction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C1B161-BB89-3785-C3FC-CA41E613B8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485" y="1195754"/>
            <a:ext cx="10904752" cy="4473526"/>
          </a:xfrm>
        </p:spPr>
        <p:txBody>
          <a:bodyPr>
            <a:normAutofit fontScale="77500" lnSpcReduction="20000"/>
          </a:bodyPr>
          <a:lstStyle/>
          <a:p>
            <a:pPr marL="285750" marR="0" lvl="0" indent="-285750" algn="l" defTabSz="3429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00" cap="none" spc="0" normalizeH="0" baseline="0" noProof="0" dirty="0">
              <a:ln>
                <a:noFill/>
              </a:ln>
              <a:solidFill>
                <a:srgbClr val="872268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marR="0" lvl="0" indent="0" algn="l" defTabSz="342900" rtl="0" eaLnBrk="1" fontAlgn="base" latinLnBrk="0" hangingPunct="1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26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defTabSz="342900" fontAlgn="base"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sz="2600" dirty="0">
                <a:latin typeface="Georgia" panose="02040502050405020303" pitchFamily="18" charset="0"/>
              </a:rPr>
              <a:t>“an order limiting or removing the liability of a party to judicial review proceedings to pay another party’s costs in connection with any stage of the proceedings”</a:t>
            </a:r>
            <a:r>
              <a:rPr lang="en-GB" sz="2600" dirty="0">
                <a:latin typeface="Georgia" panose="02040502050405020303" pitchFamily="18" charset="0"/>
              </a:rPr>
              <a:t> </a:t>
            </a:r>
          </a:p>
          <a:p>
            <a:pPr marL="72000" defTabSz="342900" fontAlgn="base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en-GB" sz="2600" dirty="0">
              <a:latin typeface="Georgia" panose="02040502050405020303" pitchFamily="18" charset="0"/>
            </a:endParaRPr>
          </a:p>
          <a:p>
            <a:pPr marL="72000" defTabSz="342900" fontAlgn="base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GB" sz="2600" kern="1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Key provisions: sections 88 &amp; 89, Criminal Justice &amp; Courts Act 2015 &amp; </a:t>
            </a:r>
            <a:r>
              <a:rPr lang="en-GB" sz="2600" dirty="0">
                <a:solidFill>
                  <a:schemeClr val="tx2"/>
                </a:solidFill>
                <a:latin typeface="Georgia" panose="02040502050405020303" pitchFamily="18" charset="0"/>
              </a:rPr>
              <a:t>CPR 46.16-19</a:t>
            </a:r>
          </a:p>
          <a:p>
            <a:pPr marL="72000" lvl="0" defTabSz="342900" fontAlgn="base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defRPr/>
            </a:pPr>
            <a:endParaRPr lang="en-GB" sz="2600" kern="100" dirty="0">
              <a:solidFill>
                <a:srgbClr val="002060"/>
              </a:solidFill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lvl="0" defTabSz="342900" fontAlgn="base">
              <a:lnSpc>
                <a:spcPts val="18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GB" sz="2600" kern="100" dirty="0">
                <a:solidFill>
                  <a:srgbClr val="002060"/>
                </a:solidFill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court </a:t>
            </a:r>
            <a:r>
              <a:rPr kumimoji="0" lang="en-GB" sz="260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may</a:t>
            </a: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make a JR CCO if it is satisfied that:</a:t>
            </a:r>
          </a:p>
          <a:p>
            <a:pPr marL="285750" marR="0" lvl="0" indent="-285750" algn="just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9613" marR="0" lvl="4" indent="-1714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proceedings are </a:t>
            </a:r>
            <a:r>
              <a:rPr kumimoji="0" lang="en-GB" sz="260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public interest proceedings</a:t>
            </a:r>
            <a:r>
              <a:rPr kumimoji="0" lang="en-GB" sz="2600" b="1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</a:p>
          <a:p>
            <a:pPr marL="709613" marR="0" lvl="4" indent="-1714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9613" marR="0" lvl="4" indent="-1714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without a cap, </a:t>
            </a:r>
            <a:r>
              <a:rPr kumimoji="0" lang="en-GB" sz="260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claimant would withdraw </a:t>
            </a: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application or cease to participate in the proceedings, and </a:t>
            </a:r>
          </a:p>
          <a:p>
            <a:pPr marL="709613" marR="0" lvl="4" indent="-1714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endParaRPr kumimoji="0" lang="en-GB" sz="26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09613" marR="0" lvl="4" indent="-1714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would be </a:t>
            </a:r>
            <a:r>
              <a:rPr kumimoji="0" lang="en-GB" sz="260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reasonable</a:t>
            </a:r>
            <a:r>
              <a:rPr kumimoji="0" lang="en-GB" sz="26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them to do so. </a:t>
            </a:r>
          </a:p>
          <a:p>
            <a:pPr marL="538163" marR="0" lvl="4" indent="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8163" marR="0" lvl="4" indent="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872268"/>
              </a:buClr>
              <a:buSzPct val="80000"/>
              <a:buFont typeface="Arial" panose="020B0604020202020204" pitchFamily="34" charset="0"/>
              <a:buNone/>
              <a:tabLst/>
              <a:defRPr/>
            </a:pPr>
            <a:endParaRPr kumimoji="0" lang="en-GB" sz="12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920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26AC6C0-36FF-7E6B-100A-2CEA9FAF6FB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CCOs: relevant considerations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65A681-7314-00E2-497E-A770AF4BCDD2}"/>
              </a:ext>
            </a:extLst>
          </p:cNvPr>
          <p:cNvSpPr txBox="1"/>
          <p:nvPr/>
        </p:nvSpPr>
        <p:spPr>
          <a:xfrm>
            <a:off x="923026" y="1397479"/>
            <a:ext cx="431320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They’re only public interest proceedings if: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 issue that is the subject of the proceedings is of general public importance,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public interest requires the issue to be resolved, and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proceedings are likely to provide an appropriate means of resolving it.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(S88(7) CJCA 2015)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F207C0-D1AD-4FFD-4D0E-E9D79C08802C}"/>
              </a:ext>
            </a:extLst>
          </p:cNvPr>
          <p:cNvSpPr txBox="1"/>
          <p:nvPr/>
        </p:nvSpPr>
        <p:spPr>
          <a:xfrm>
            <a:off x="6573328" y="1397479"/>
            <a:ext cx="460650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200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0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court must also consider: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4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number of people likely to be directly affected if relief is granted,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 significant the effect is likely to be, and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whether the proceedings involve consideration of a point of law of general public importance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0" i="0" u="none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(S88(8) CJCA 2015)</a:t>
            </a:r>
          </a:p>
        </p:txBody>
      </p:sp>
    </p:spTree>
    <p:extLst>
      <p:ext uri="{BB962C8B-B14F-4D97-AF65-F5344CB8AC3E}">
        <p14:creationId xmlns:p14="http://schemas.microsoft.com/office/powerpoint/2010/main" val="2200923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8C7CB12-B40C-8FFA-D654-C785F3317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>
                <a:latin typeface="Georgia" panose="02040502050405020303" pitchFamily="18" charset="0"/>
              </a:rPr>
              <a:t>CCO Procedure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1482-1669-B841-F1C0-EC7A3F1AD0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485" y="1406770"/>
            <a:ext cx="10838262" cy="4234375"/>
          </a:xfrm>
        </p:spPr>
        <p:txBody>
          <a:bodyPr>
            <a:normAutofit/>
          </a:bodyPr>
          <a:lstStyle/>
          <a:p>
            <a:pPr marL="285750" marR="0" lvl="0" indent="-285750" algn="l" defTabSz="3429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Only the claimant can apply</a:t>
            </a:r>
          </a:p>
          <a:p>
            <a:pPr marL="285750" marR="0" lvl="0" indent="-285750" algn="l" defTabSz="3429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Application on notice </a:t>
            </a:r>
            <a:endParaRPr lang="en-GB" sz="2100" dirty="0">
              <a:solidFill>
                <a:srgbClr val="002060"/>
              </a:solidFill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Application must explain how the tests (public interest proceedings / would reasonably withdraw without a cap) are met, and provide evidence about financial resources</a:t>
            </a:r>
          </a:p>
          <a:p>
            <a:pPr marL="285750" marR="0" lvl="0" indent="-285750" algn="l" defTabSz="3429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The court can only grant a cap if it grants permission</a:t>
            </a:r>
          </a:p>
          <a:p>
            <a:pPr marL="285750" lvl="0" indent="-285750" defTabSz="342900" fontAlgn="base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2100" dirty="0">
                <a:latin typeface="Georgia" panose="02040502050405020303" pitchFamily="18" charset="0"/>
              </a:rPr>
              <a:t>If the judge grants permission to apply for judicial review but refuses to grant a CCO, the claimant can request reconsideration </a:t>
            </a:r>
          </a:p>
          <a:p>
            <a:pPr marL="285750" lvl="0" indent="-285750" defTabSz="342900" fontAlgn="base">
              <a:lnSpc>
                <a:spcPct val="110000"/>
              </a:lnSpc>
              <a:spcBef>
                <a:spcPct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/>
            </a:pPr>
            <a:r>
              <a:rPr lang="en-GB" sz="2100" dirty="0">
                <a:latin typeface="Georgia" panose="02040502050405020303" pitchFamily="18" charset="0"/>
              </a:rPr>
              <a:t>The court can revoke or vary a JRCCO but will likely do so only in exceptional circumstances</a:t>
            </a:r>
            <a:endParaRPr kumimoji="0" lang="en-GB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531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863336-4C2C-4869-8609-DDFBE63A3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1FD9AAD-B75A-A008-E089-2BC373B490C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>
                <a:latin typeface="Georgia" panose="02040502050405020303" pitchFamily="18" charset="0"/>
              </a:rPr>
              <a:t>CCOs in crowdfunded claims</a:t>
            </a:r>
            <a:r>
              <a:rPr lang="en-GB" dirty="0">
                <a:latin typeface="Georgia" panose="02040502050405020303" pitchFamily="18" charset="0"/>
              </a:rPr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14DFE7-000F-16B6-8296-AAA49F648C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74485" y="1518249"/>
            <a:ext cx="10838262" cy="3335106"/>
          </a:xfrm>
        </p:spPr>
        <p:txBody>
          <a:bodyPr>
            <a:normAutofit/>
          </a:bodyPr>
          <a:lstStyle/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200" dirty="0">
                <a:solidFill>
                  <a:srgbClr val="002060"/>
                </a:solidFill>
                <a:latin typeface="Georgia" panose="02040502050405020303" pitchFamily="18" charset="0"/>
                <a:cs typeface="Arial"/>
              </a:rPr>
              <a:t>You 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can ask for the cap to be set as a percentage of the amount crowdfunded</a:t>
            </a: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lvl="0" indent="-285750" defTabSz="342900" fontAlgn="base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GB" sz="2200" dirty="0">
                <a:latin typeface="Georgia" panose="02040502050405020303" pitchFamily="18" charset="0"/>
              </a:rPr>
              <a:t>A successful crowdfunding campaign will not always mean that a costs capping order is inappropriate</a:t>
            </a:r>
            <a:r>
              <a:rPr kumimoji="0" lang="en-GB" sz="2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Georgia" panose="02040502050405020303" pitchFamily="18" charset="0"/>
                <a:cs typeface="Arial"/>
              </a:rPr>
              <a:t> </a:t>
            </a: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  <a:p>
            <a:pPr marL="285750" marR="0" lvl="0" indent="-285750" algn="l" defTabSz="3429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Georgia" panose="02040502050405020303" pitchFamily="18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87038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i-FI" dirty="0"/>
              <a:t>020 7993 7600       </a:t>
            </a:r>
            <a:r>
              <a:rPr lang="fi-FI" dirty="0" err="1"/>
              <a:t>info@gclaw.co.uk</a:t>
            </a:r>
            <a:r>
              <a:rPr lang="fi-FI" dirty="0"/>
              <a:t>      @</a:t>
            </a:r>
            <a:r>
              <a:rPr lang="fi-FI" dirty="0" err="1"/>
              <a:t>gardencourtlaw</a:t>
            </a:r>
            <a:endParaRPr lang="en-US" dirty="0"/>
          </a:p>
          <a:p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854497" y="3954944"/>
            <a:ext cx="0" cy="364297"/>
          </a:xfrm>
          <a:prstGeom prst="line">
            <a:avLst/>
          </a:prstGeom>
          <a:ln>
            <a:solidFill>
              <a:srgbClr val="476B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139257" y="3972286"/>
            <a:ext cx="0" cy="364297"/>
          </a:xfrm>
          <a:prstGeom prst="line">
            <a:avLst/>
          </a:prstGeom>
          <a:ln>
            <a:solidFill>
              <a:srgbClr val="476B9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87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4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2888</TotalTime>
  <Words>345</Words>
  <Application>Microsoft Macintosh PowerPoint</Application>
  <PresentationFormat>Widescreen</PresentationFormat>
  <Paragraphs>50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Adria Slab</vt:lpstr>
      <vt:lpstr>Adria Slab Light</vt:lpstr>
      <vt:lpstr>Arial</vt:lpstr>
      <vt:lpstr>Calibri</vt:lpstr>
      <vt:lpstr>Calibri Light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Oliver Persey</dc:creator>
  <cp:lastModifiedBy>Paul Clark</cp:lastModifiedBy>
  <cp:revision>29</cp:revision>
  <dcterms:created xsi:type="dcterms:W3CDTF">2021-02-22T11:18:54Z</dcterms:created>
  <dcterms:modified xsi:type="dcterms:W3CDTF">2025-10-02T06:53:25Z</dcterms:modified>
</cp:coreProperties>
</file>