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71" r:id="rId5"/>
    <p:sldId id="272" r:id="rId6"/>
    <p:sldId id="273" r:id="rId7"/>
    <p:sldId id="280" r:id="rId8"/>
    <p:sldId id="294" r:id="rId9"/>
    <p:sldId id="284" r:id="rId10"/>
    <p:sldId id="293" r:id="rId11"/>
    <p:sldId id="295" r:id="rId12"/>
    <p:sldId id="290" r:id="rId13"/>
    <p:sldId id="283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Graph i: Total number of</a:t>
            </a:r>
            <a:r>
              <a:rPr lang="en-US" sz="10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JR applications of all types 2018 - 2022</a:t>
            </a:r>
          </a:p>
        </c:rich>
      </c:tx>
      <c:layout>
        <c:manualLayout>
          <c:xMode val="edge"/>
          <c:yMode val="edge"/>
          <c:x val="0.27946759259259257"/>
          <c:y val="1.5873015873015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3597</c:v>
                </c:pt>
                <c:pt idx="1">
                  <c:v>3384</c:v>
                </c:pt>
                <c:pt idx="2">
                  <c:v>2842</c:v>
                </c:pt>
                <c:pt idx="3">
                  <c:v>2332</c:v>
                </c:pt>
                <c:pt idx="4">
                  <c:v>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A8-4D68-9501-715E8434B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6748688"/>
        <c:axId val="1876755216"/>
      </c:barChart>
      <c:catAx>
        <c:axId val="1876748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800">
                    <a:latin typeface="Arial" panose="020B0604020202020204" pitchFamily="34" charset="0"/>
                    <a:cs typeface="Arial" panose="020B0604020202020204" pitchFamily="34" charset="0"/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76755216"/>
        <c:crosses val="autoZero"/>
        <c:auto val="1"/>
        <c:lblAlgn val="ctr"/>
        <c:lblOffset val="100"/>
        <c:noMultiLvlLbl val="0"/>
      </c:catAx>
      <c:valAx>
        <c:axId val="1876755216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800">
                    <a:latin typeface="Arial" panose="020B0604020202020204" pitchFamily="34" charset="0"/>
                    <a:cs typeface="Arial" panose="020B0604020202020204" pitchFamily="34" charset="0"/>
                  </a:rPr>
                  <a:t>Number of applications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7674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en-US" sz="1000" b="1" baseline="0">
                <a:latin typeface="Arial" panose="020B0604020202020204" pitchFamily="34" charset="0"/>
                <a:cs typeface="Arial" panose="020B0604020202020204" pitchFamily="34" charset="0"/>
              </a:rPr>
              <a:t> 1B: Number of applications for JR identified as AC claims including </a:t>
            </a:r>
            <a:r>
              <a:rPr lang="en-US" sz="1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POJ</a:t>
            </a:r>
            <a:r>
              <a:rPr lang="en-US" sz="1000" b="1" baseline="0">
                <a:latin typeface="Arial" panose="020B0604020202020204" pitchFamily="34" charset="0"/>
                <a:cs typeface="Arial" panose="020B0604020202020204" pitchFamily="34" charset="0"/>
              </a:rPr>
              <a:t> I datasets </a:t>
            </a:r>
            <a:endParaRPr 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57A-4E5F-B897-6222612EB077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7A-4E5F-B897-6222612EB077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7A-4E5F-B897-6222612EB077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57A-4E5F-B897-6222612EB077}"/>
              </c:ext>
            </c:extLst>
          </c:dPt>
          <c:cat>
            <c:strRef>
              <c:f>Tabelle1!$A$2:$A$11</c:f>
              <c:strCache>
                <c:ptCount val="10"/>
                <c:pt idx="0">
                  <c:v>1 Apr 2013 - 31 Mar 2014</c:v>
                </c:pt>
                <c:pt idx="1">
                  <c:v>1 Apr 2014 - 31 Mar 2015</c:v>
                </c:pt>
                <c:pt idx="2">
                  <c:v>1 Apr 2015 - 31 Mar 2016</c:v>
                </c:pt>
                <c:pt idx="3">
                  <c:v>1 Apr 2016 - 27 Feb 2017</c:v>
                </c:pt>
                <c:pt idx="4">
                  <c:v>28 Feb 2017 - 31 May 2018</c:v>
                </c:pt>
                <c:pt idx="5">
                  <c:v>1 June 2018 - 14 May 2019</c:v>
                </c:pt>
                <c:pt idx="6">
                  <c:v>15 May 2019 - 4 Mar 2020</c:v>
                </c:pt>
                <c:pt idx="7">
                  <c:v>5 Mar 2020 - 23 Dec 2020</c:v>
                </c:pt>
                <c:pt idx="8">
                  <c:v>24 Dec 2020 - 12 Oct - 2021</c:v>
                </c:pt>
                <c:pt idx="9">
                  <c:v>13 Oct 2021 - 31 July 2022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9.5</c:v>
                </c:pt>
                <c:pt idx="1">
                  <c:v>12.7</c:v>
                </c:pt>
                <c:pt idx="2">
                  <c:v>15.2</c:v>
                </c:pt>
                <c:pt idx="3">
                  <c:v>14.4</c:v>
                </c:pt>
                <c:pt idx="4">
                  <c:v>10.7</c:v>
                </c:pt>
                <c:pt idx="5">
                  <c:v>10.3</c:v>
                </c:pt>
                <c:pt idx="6">
                  <c:v>7.4</c:v>
                </c:pt>
                <c:pt idx="7">
                  <c:v>7.6</c:v>
                </c:pt>
                <c:pt idx="8">
                  <c:v>9.8000000000000007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57A-4E5F-B897-6222612EB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745424"/>
        <c:axId val="1876751408"/>
      </c:lineChart>
      <c:catAx>
        <c:axId val="187674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76751408"/>
        <c:crosses val="autoZero"/>
        <c:auto val="0"/>
        <c:lblAlgn val="ctr"/>
        <c:lblOffset val="100"/>
        <c:noMultiLvlLbl val="0"/>
      </c:catAx>
      <c:valAx>
        <c:axId val="187675140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800"/>
                  <a:t>Average number of applications per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767454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cap="none" spc="0" baseline="0">
                <a:latin typeface="Arial" panose="020B0604020202020204" pitchFamily="34" charset="0"/>
                <a:cs typeface="Arial" panose="020B0604020202020204" pitchFamily="34" charset="0"/>
              </a:rPr>
              <a:t>Graph 1A: Number of applications for JR identified as AC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1759259259259259E-2"/>
          <c:y val="0.12728190226221722"/>
          <c:w val="0.90277777777777779"/>
          <c:h val="0.78802868391451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15 May 2019 - 4 March 2020</c:v>
                </c:pt>
                <c:pt idx="1">
                  <c:v>5 March 2020 - 23 Dec 2020</c:v>
                </c:pt>
                <c:pt idx="2">
                  <c:v>24 Dec 2020 - 12 Oct 2021</c:v>
                </c:pt>
                <c:pt idx="3">
                  <c:v>13 Oct 2021 - 31 July 2022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7.4</c:v>
                </c:pt>
                <c:pt idx="1">
                  <c:v>7.6</c:v>
                </c:pt>
                <c:pt idx="2">
                  <c:v>9.8000000000000007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E-4BF0-9246-AB3BD19DC7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76747600"/>
        <c:axId val="1876748144"/>
      </c:barChart>
      <c:catAx>
        <c:axId val="187674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76748144"/>
        <c:crosses val="autoZero"/>
        <c:auto val="1"/>
        <c:lblAlgn val="ctr"/>
        <c:lblOffset val="100"/>
        <c:noMultiLvlLbl val="0"/>
      </c:catAx>
      <c:valAx>
        <c:axId val="18767481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8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Average number of applications per month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crossAx val="187674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Graph 2B: % of total number of AC claims</a:t>
            </a:r>
            <a:r>
              <a:rPr lang="en-US" sz="1000" b="1" baseline="0">
                <a:latin typeface="Arial" panose="020B0604020202020204" pitchFamily="34" charset="0"/>
                <a:cs typeface="Arial" panose="020B0604020202020204" pitchFamily="34" charset="0"/>
              </a:rPr>
              <a:t> successfully challenged by Defendant, including </a:t>
            </a:r>
            <a:r>
              <a:rPr lang="en-US" sz="1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POJ</a:t>
            </a:r>
            <a:r>
              <a:rPr lang="en-US" sz="1000" b="1" baseline="0">
                <a:latin typeface="Arial" panose="020B0604020202020204" pitchFamily="34" charset="0"/>
                <a:cs typeface="Arial" panose="020B0604020202020204" pitchFamily="34" charset="0"/>
              </a:rPr>
              <a:t> I data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FDD-4CE9-A6D3-8DAA80FDEA6B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FDD-4CE9-A6D3-8DAA80FDEA6B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FDD-4CE9-A6D3-8DAA80FDEA6B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BFDD-4CE9-A6D3-8DAA80FDEA6B}"/>
              </c:ext>
            </c:extLst>
          </c:dPt>
          <c:cat>
            <c:strRef>
              <c:f>Tabelle1!$A$2:$A$11</c:f>
              <c:strCache>
                <c:ptCount val="10"/>
                <c:pt idx="0">
                  <c:v>1 Apr 2013 - 31 Mar 2014</c:v>
                </c:pt>
                <c:pt idx="1">
                  <c:v>1 Apr 2014 - 31 Mar 2015</c:v>
                </c:pt>
                <c:pt idx="2">
                  <c:v>1 Apr 2015 - 31 Mar 2016</c:v>
                </c:pt>
                <c:pt idx="3">
                  <c:v>1 Apr 2016 - 27 Feb 2017</c:v>
                </c:pt>
                <c:pt idx="4">
                  <c:v>28 Feb 2017 - 31 May 2018</c:v>
                </c:pt>
                <c:pt idx="5">
                  <c:v>2 June 2018 - 14 May 2019</c:v>
                </c:pt>
                <c:pt idx="6">
                  <c:v>15 May 2019 - 4 Mar 2020</c:v>
                </c:pt>
                <c:pt idx="7">
                  <c:v>5 Mar 2020 - 23 Dec 2020</c:v>
                </c:pt>
                <c:pt idx="8">
                  <c:v>24 Dec - 12 Oct 2021</c:v>
                </c:pt>
                <c:pt idx="9">
                  <c:v>13 Oct 2021 - 31 July 2022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0.01</c:v>
                </c:pt>
                <c:pt idx="1">
                  <c:v>0.06</c:v>
                </c:pt>
                <c:pt idx="2">
                  <c:v>0.02</c:v>
                </c:pt>
                <c:pt idx="3">
                  <c:v>7.0000000000000007E-2</c:v>
                </c:pt>
                <c:pt idx="4">
                  <c:v>0.16</c:v>
                </c:pt>
                <c:pt idx="5">
                  <c:v>0.02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FDD-4CE9-A6D3-8DAA80FDE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753040"/>
        <c:axId val="1876755760"/>
      </c:lineChart>
      <c:catAx>
        <c:axId val="187675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76755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6755760"/>
        <c:scaling>
          <c:orientation val="minMax"/>
          <c:max val="0.18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800"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7675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en-US" sz="1000" b="1" baseline="0">
                <a:latin typeface="Arial" panose="020B0604020202020204" pitchFamily="34" charset="0"/>
                <a:cs typeface="Arial" panose="020B0604020202020204" pitchFamily="34" charset="0"/>
              </a:rPr>
              <a:t> 3C: Percentage of AC cases where permission was granted, including </a:t>
            </a:r>
            <a:r>
              <a:rPr lang="en-US" sz="1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POJ</a:t>
            </a:r>
            <a:r>
              <a:rPr lang="en-US" sz="1000" b="1" baseline="0">
                <a:latin typeface="Arial" panose="020B0604020202020204" pitchFamily="34" charset="0"/>
                <a:cs typeface="Arial" panose="020B0604020202020204" pitchFamily="34" charset="0"/>
              </a:rPr>
              <a:t> I data  </a:t>
            </a:r>
            <a:endParaRPr 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Percentage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CCC-4407-AE94-CDB080B8803E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CC-4407-AE94-CDB080B8803E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CC-4407-AE94-CDB080B8803E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CCC-4407-AE94-CDB080B8803E}"/>
              </c:ext>
            </c:extLst>
          </c:dPt>
          <c:cat>
            <c:strRef>
              <c:f>Tabelle1!$A$2:$A$11</c:f>
              <c:strCache>
                <c:ptCount val="10"/>
                <c:pt idx="0">
                  <c:v>1 Apr 2013 - 31 Mar 2014</c:v>
                </c:pt>
                <c:pt idx="1">
                  <c:v>1 Apr 2014 - 31 Mar 2015</c:v>
                </c:pt>
                <c:pt idx="2">
                  <c:v>1 Apr 2015 - 31 Mar 2016</c:v>
                </c:pt>
                <c:pt idx="3">
                  <c:v>1 Apr 2016 - 27 Feb 2017</c:v>
                </c:pt>
                <c:pt idx="4">
                  <c:v>28 Feb 2017 - 31 May 2018</c:v>
                </c:pt>
                <c:pt idx="5">
                  <c:v>1 June 2018 - 14 May 2019</c:v>
                </c:pt>
                <c:pt idx="6">
                  <c:v>15 May 2019 - 4 Mar 2020</c:v>
                </c:pt>
                <c:pt idx="7">
                  <c:v>5 Mar 2020 - 23 Dec 2020</c:v>
                </c:pt>
                <c:pt idx="8">
                  <c:v>24 Dec 2020 - 12 Oct 2021</c:v>
                </c:pt>
                <c:pt idx="9">
                  <c:v>13 Oct 2021 - 31 July 2022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0.37</c:v>
                </c:pt>
                <c:pt idx="1">
                  <c:v>0.41</c:v>
                </c:pt>
                <c:pt idx="2">
                  <c:v>0.45</c:v>
                </c:pt>
                <c:pt idx="3">
                  <c:v>0.42</c:v>
                </c:pt>
                <c:pt idx="4">
                  <c:v>0.39</c:v>
                </c:pt>
                <c:pt idx="5">
                  <c:v>0.39</c:v>
                </c:pt>
                <c:pt idx="6">
                  <c:v>0.37</c:v>
                </c:pt>
                <c:pt idx="7">
                  <c:v>0.43</c:v>
                </c:pt>
                <c:pt idx="8">
                  <c:v>0.46</c:v>
                </c:pt>
                <c:pt idx="9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CCC-4407-AE94-CDB080B88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744336"/>
        <c:axId val="1876757936"/>
      </c:lineChart>
      <c:catAx>
        <c:axId val="187674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76757936"/>
        <c:crosses val="autoZero"/>
        <c:auto val="1"/>
        <c:lblAlgn val="ctr"/>
        <c:lblOffset val="100"/>
        <c:noMultiLvlLbl val="0"/>
      </c:catAx>
      <c:valAx>
        <c:axId val="187675793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800"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7674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000" b="1"/>
              <a:t>Graph 4D: Percentage of successful AC applications, including </a:t>
            </a:r>
            <a:r>
              <a:rPr lang="en-US" sz="1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POJ</a:t>
            </a:r>
            <a:r>
              <a:rPr lang="en-US" sz="1000" b="1"/>
              <a:t> I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EA9-4E9A-9012-5689AB89FE01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A9-4E9A-9012-5689AB89FE01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EA9-4E9A-9012-5689AB89FE01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EA9-4E9A-9012-5689AB89FE01}"/>
              </c:ext>
            </c:extLst>
          </c:dPt>
          <c:cat>
            <c:strRef>
              <c:f>Tabelle1!$A$2:$A$11</c:f>
              <c:strCache>
                <c:ptCount val="10"/>
                <c:pt idx="0">
                  <c:v>1 Apr 2013 - 31 Mar 2014</c:v>
                </c:pt>
                <c:pt idx="1">
                  <c:v>1 Apr 2014 - 31 Mar 2015</c:v>
                </c:pt>
                <c:pt idx="2">
                  <c:v>1 Apr 2015 - 31 Mar 2016</c:v>
                </c:pt>
                <c:pt idx="3">
                  <c:v>1 Apr 2016 - 27 Feb 2017</c:v>
                </c:pt>
                <c:pt idx="4">
                  <c:v>28 Feb 2017 - 31 May 2018</c:v>
                </c:pt>
                <c:pt idx="5">
                  <c:v>1 June 2018 - 14 May 2019</c:v>
                </c:pt>
                <c:pt idx="6">
                  <c:v>15 May 2019 - 4 Mar 2020</c:v>
                </c:pt>
                <c:pt idx="7">
                  <c:v>5 Mar 2020 - 23 Dec 2020</c:v>
                </c:pt>
                <c:pt idx="8">
                  <c:v>24 Dec 2020 - 12 Oct 2021</c:v>
                </c:pt>
                <c:pt idx="9">
                  <c:v>13 Oct 2021 - 31 July 2022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7.0000000000000007E-2</c:v>
                </c:pt>
                <c:pt idx="1">
                  <c:v>0.09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0.04</c:v>
                </c:pt>
                <c:pt idx="6">
                  <c:v>0.09</c:v>
                </c:pt>
                <c:pt idx="7">
                  <c:v>0.1</c:v>
                </c:pt>
                <c:pt idx="8">
                  <c:v>0.08</c:v>
                </c:pt>
                <c:pt idx="9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EA9-4E9A-9012-5689AB89F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2060160"/>
        <c:axId val="1882055264"/>
      </c:lineChart>
      <c:catAx>
        <c:axId val="18820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82055264"/>
        <c:crosses val="autoZero"/>
        <c:auto val="1"/>
        <c:lblAlgn val="l"/>
        <c:lblOffset val="100"/>
        <c:noMultiLvlLbl val="0"/>
      </c:catAx>
      <c:valAx>
        <c:axId val="1882055264"/>
        <c:scaling>
          <c:orientation val="minMax"/>
          <c:max val="0.16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82060160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63BD2-0B7F-4485-BCA6-951113245B59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5785E-7A4D-4662-8E0C-D048F741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7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785E-7A4D-4662-8E0C-D048F741D9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21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AC921-2E98-6A49-8BAC-866AADB8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56CBE-6AD3-DAEF-8613-95872B15A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57034-A173-78CC-70FE-08610F8E1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8B93-C98E-15C8-5024-0EF048E49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785E-7A4D-4662-8E0C-D048F741D9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8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F3BF-541F-C6C9-6725-6958EF54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66CD4-6F8C-91A8-A5A6-DCD738C4D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2ABAB-8B93-58DE-8D6A-F11AA90EA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01D2A-AAF2-24C3-AD0E-5C9927294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785E-7A4D-4662-8E0C-D048F741D9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9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DC3D1-F866-536A-474C-4A37E1A54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6A984-C961-2AAA-DACF-768DDB03B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D7AA1-88AA-C0FB-5031-7EB2A4F9F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CD588-2F96-E791-DE4C-01C85B55F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785E-7A4D-4662-8E0C-D048F741D9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5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570E7-7E8B-81D3-95AB-F1D4AC077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D5A0A7-F378-B90A-2DE9-D70B47F84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BA7CC-656F-E212-3D28-03F492993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72C48-D048-40F3-9271-AAB5E60BF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785E-7A4D-4662-8E0C-D048F741D9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8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D5E53-204C-0788-BC81-8481EA51B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4A6A1-EA8D-CEBF-158B-D44ECF994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A22052-BACE-0EEB-BC5E-D78285FFA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BC525-F094-5AF2-55C7-1DC798831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785E-7A4D-4662-8E0C-D048F741D9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0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C557D-BBF2-8F56-507C-C9C535BBC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610DCC-705C-CD29-086F-F69813253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C73F4-C47C-6A0C-CE57-FBF0D40E3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C2AE6-FAA2-53F0-D0A4-E9536714D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785E-7A4D-4662-8E0C-D048F741D9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6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CF2D3-44DD-57DE-F2F3-F4D2AD520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F756C-4647-F2F5-3459-62B3A4E3E4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A848C-1FA7-11CE-BD0D-BF6C2421A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8F6E-5092-A003-4A53-2FC28D461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785E-7A4D-4662-8E0C-D048F741D9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1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A0115-DF46-A268-0578-F0596FA0E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0F417-4AFE-BE22-3C1F-40F3EB5F0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23394-D337-F679-1C8A-4782FC568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3ABA5-7452-D89B-98EA-F7BA80393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785E-7A4D-4662-8E0C-D048F741D9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7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75890-C051-55F3-BA87-2CA655340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7092C0-BE2D-0F62-A4C2-2054C05A8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1EDD6B-3311-F00F-5249-426CBA79B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0037C-D139-3C94-7A01-98AE6CA58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5785E-7A4D-4662-8E0C-D048F741D9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2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F03B-E203-4B14-AFAF-7F74EBDBD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EB131-3FE4-4EFB-8AA3-93218453B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6CDC8-10E9-4BD2-8B7E-92752D43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41F72-B1DC-49D2-8D5A-80F82003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D7439-E453-4F72-9E40-BA5D9016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8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26A3-2432-40C4-A779-25D4E9C7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02BD2-B881-4E5B-8603-46341E3AD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8817A-6874-4400-A895-48227FB3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191B6-EFDF-4A18-AB7A-73B6E189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AA758-CCD3-4217-AA86-F92DDE76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8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B1D48F-0E97-4FF9-A0D9-955FA9A82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A8829-AE8B-4E02-997F-3BD5A996F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D6CE1-CFE5-4525-B14A-2CF5053D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9F289-224E-452F-900F-C1983C25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C9C1-CD1C-4F8F-93F5-E102F1BB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3F29-2B97-489E-AC2F-0067FE6D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8C713-08EE-4058-9E88-4520F0F8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41228-A34F-4CC6-9E97-A0A622F1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3B947-0728-49D2-9F6A-3F227CEF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9FBE2-37CC-4A0A-AD2E-A6BFE385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0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7B45-F8A4-44E9-9F82-98A37516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6E20D-54D0-4145-B219-4EF458371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13F2-EB40-4453-A23D-4589144E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8252E-D289-4A15-989E-336FE5AC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D6A3C-FA9B-4A40-A35A-B8D1780D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5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75B7-2801-42A3-B861-2F13C17D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F51CC-BF02-4C81-888B-52E0BA706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0668F-A969-44B1-8168-F21FAB9C7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EE56D-9A68-4BE0-AB39-0961D9D3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63176-5975-48A8-8B33-D4E40811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CF302-6348-4FDD-B832-21805018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3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995D-D9D3-41BB-9508-41C54EC8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017A7-179E-4012-AE88-659AC5E73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B5DB2-5783-4EEB-BC56-182058BFD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0A857-A30E-48BA-A19E-2970A80A9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1D083-AD4C-4CF5-9A36-8937E7398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73211-F087-49AB-91B0-ABA227AA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9287D-5362-459C-AFA4-401D9944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2568F-685B-4C29-A7C6-C4703BDF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72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0552-5305-422A-B159-98B10100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5B31D-2A52-44B1-9078-59E8DAC6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7FC81-1295-4B05-B4F3-0233768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805CC-9E60-4604-9B76-69C3CEA7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3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F78B9-6B16-4914-8117-98BAE6C3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8826-F0E7-48BA-BFDA-CDE80748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A5B5D-A6C7-45D6-91A8-1B2CC563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6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4E9D-FB64-44BA-9D04-054EE710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3F360-05E2-41F1-B98F-D9843223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B97AF-CA57-41F4-8C30-FDF2FEFF9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17A16-4ACA-492B-B82E-5721E8E0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85452-5799-4E62-9B74-61339366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96C69-9E4D-49F1-AB01-1C848E98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E5A0-1EC5-46E9-ADDC-8B715DE5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12672-251B-48C3-A783-E5F53C167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9312A-9D3B-44D1-A6EF-C6B0DA46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F7D7D-CD2C-4129-8037-82DC6B22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385C5-DD6F-4F4C-A92D-1624F956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1D0E4-65C5-460F-8A28-1991EFAB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8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D9C91-6FEA-4779-A2FB-70F9F05F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C5889-9932-488B-8B25-49D601AC0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01121-54B6-4D09-A8B6-E20D955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07CA-8610-4937-B133-3B92EB177B0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DE098-7E07-46A8-AE26-F7EE257F0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29634-3107-40B5-825E-4D21DC698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DE7D-4D79-4935-ADC0-0F63B23E5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3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3503-3860-479C-B943-983ABA47B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Pillar of Justice II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71FBB-7820-4ACE-BEF1-8892030FB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31846"/>
          </a:xfrm>
        </p:spPr>
        <p:txBody>
          <a:bodyPr>
            <a:normAutofit fontScale="62500" lnSpcReduction="20000"/>
          </a:bodyPr>
          <a:lstStyle/>
          <a:p>
            <a:endParaRPr lang="en-GB" b="1" dirty="0"/>
          </a:p>
          <a:p>
            <a:r>
              <a:rPr lang="en-GB" sz="4000" dirty="0"/>
              <a:t>Tom Brenan</a:t>
            </a:r>
          </a:p>
          <a:p>
            <a:r>
              <a:rPr lang="en-GB" sz="3600" dirty="0"/>
              <a:t>Joint Executive Director, Head of Education &amp; Policy</a:t>
            </a:r>
            <a:br>
              <a:rPr lang="en-GB" sz="3600" dirty="0"/>
            </a:br>
            <a:r>
              <a:rPr lang="en-GB" sz="3600" dirty="0"/>
              <a:t>Environmental Law Foundation</a:t>
            </a:r>
          </a:p>
          <a:p>
            <a:endParaRPr lang="en-GB" dirty="0"/>
          </a:p>
          <a:p>
            <a:r>
              <a:rPr lang="en-GB" sz="3600" dirty="0"/>
              <a:t>elflaw.org</a:t>
            </a:r>
          </a:p>
          <a:p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639691A-C4E4-4026-9047-C6B1AEFFD4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8035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56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01122-3F09-BF5B-B352-891E358F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7D5C-AFFF-6F45-319F-AD2E4E49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Challenges to environmental claims</a:t>
            </a:r>
            <a:endParaRPr lang="en-GB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20EB2-6723-A29F-4090-40AE2A048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27 unsuccessful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44AF76F-3A14-7E85-3F06-EC3B5E63CCA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8817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m 7">
            <a:extLst>
              <a:ext uri="{FF2B5EF4-FFF2-40B4-BE49-F238E27FC236}">
                <a16:creationId xmlns:a16="http://schemas.microsoft.com/office/drawing/2014/main" id="{95BDA7FF-B0B1-BB90-B5D1-334FCE2FB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716570"/>
              </p:ext>
            </p:extLst>
          </p:nvPr>
        </p:nvGraphicFramePr>
        <p:xfrm>
          <a:off x="4908286" y="1169751"/>
          <a:ext cx="6443926" cy="381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135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3B7EB-FFC2-A402-E97A-E2F6FD966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6610-46FA-B8D4-718F-A4C75D00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Permission</a:t>
            </a:r>
            <a:endParaRPr lang="en-GB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5B99F-6861-E061-0070-B38BA82DA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No significant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Slight decrease since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95D9A21-F061-868C-EC3E-8CF9809766F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8817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521F11-5408-384B-72BA-12356DC4902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Diagramm 10">
            <a:extLst>
              <a:ext uri="{FF2B5EF4-FFF2-40B4-BE49-F238E27FC236}">
                <a16:creationId xmlns:a16="http://schemas.microsoft.com/office/drawing/2014/main" id="{B97B6A52-B339-DFDF-D712-00A33C883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969395"/>
              </p:ext>
            </p:extLst>
          </p:nvPr>
        </p:nvGraphicFramePr>
        <p:xfrm>
          <a:off x="5432902" y="1695788"/>
          <a:ext cx="5751830" cy="319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872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91E91-8E00-3759-1761-C4DDB800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250C-D9F5-5C58-9AC3-B91D5950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Successful cases</a:t>
            </a:r>
            <a:endParaRPr lang="en-GB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0B4AC-2F1B-8675-3ADB-11BDE337D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Modest overall increase since June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AC claims around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JR claims generally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89D3CDC-3D03-105D-83E6-831556BCD35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8817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m 11">
            <a:extLst>
              <a:ext uri="{FF2B5EF4-FFF2-40B4-BE49-F238E27FC236}">
                <a16:creationId xmlns:a16="http://schemas.microsoft.com/office/drawing/2014/main" id="{E4D51C5A-148D-732F-9E96-32FF3D2B2071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919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FA1C9-47EC-DB5F-8FA1-DCD06E022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AD94-74EA-9B42-0450-86401577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Chilling effect</a:t>
            </a:r>
            <a:endParaRPr lang="en-GB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D7D69-E035-78AE-98FD-8223912E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ELF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Pre-issue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44% unwilling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97DBBD8-32D0-9C7B-DBB6-498A2DADB5E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8817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793C5EF-9124-C24D-7C25-B9BDA2C0F2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/>
        </p:blipFill>
        <p:spPr/>
      </p:pic>
    </p:spTree>
    <p:extLst>
      <p:ext uri="{BB962C8B-B14F-4D97-AF65-F5344CB8AC3E}">
        <p14:creationId xmlns:p14="http://schemas.microsoft.com/office/powerpoint/2010/main" val="189250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F14B8-617A-98BC-DD1D-B26136817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8208-DFE0-5B92-7079-1B48387A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/>
              <a:t>Bixteth</a:t>
            </a:r>
            <a:r>
              <a:rPr lang="en-US" sz="4400" b="1" dirty="0"/>
              <a:t> Street Gardens</a:t>
            </a:r>
            <a:endParaRPr lang="en-GB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627B0-A36A-A6AD-8324-DD63F8F43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Liverpool City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Central Business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Public green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46695C1-7584-72AB-CACB-CF8D5FA87AC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8817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4EA69B68-E7CE-C468-DBFF-4FEA0A6732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r="2523"/>
          <a:stretch/>
        </p:blipFill>
        <p:spPr>
          <a:xfrm>
            <a:off x="5183194" y="987434"/>
            <a:ext cx="6246806" cy="4932513"/>
          </a:xfrm>
        </p:spPr>
      </p:pic>
    </p:spTree>
    <p:extLst>
      <p:ext uri="{BB962C8B-B14F-4D97-AF65-F5344CB8AC3E}">
        <p14:creationId xmlns:p14="http://schemas.microsoft.com/office/powerpoint/2010/main" val="65241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B296B-56E6-8B86-9B48-61CBDCAB0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483E7-D457-84B9-8BD6-54CC0F0E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Artificial hockey pitch</a:t>
            </a:r>
            <a:endParaRPr lang="en-GB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58DBC-6143-41AC-14F3-6CD701DDE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High intensity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Permission given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AONB and Local Nature Reserve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654A3FB-B70B-F699-17DA-58DD892D796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8817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C0C9000-EC60-33A4-91F2-DF121A96F6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r="7801"/>
          <a:stretch/>
        </p:blipFill>
        <p:spPr>
          <a:xfrm>
            <a:off x="5183194" y="987434"/>
            <a:ext cx="6246806" cy="4932513"/>
          </a:xfrm>
        </p:spPr>
      </p:pic>
    </p:spTree>
    <p:extLst>
      <p:ext uri="{BB962C8B-B14F-4D97-AF65-F5344CB8AC3E}">
        <p14:creationId xmlns:p14="http://schemas.microsoft.com/office/powerpoint/2010/main" val="45501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4708-B6AA-43B0-B64D-19ADE9B6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/>
              <a:t>About ELF</a:t>
            </a:r>
          </a:p>
        </p:txBody>
      </p:sp>
      <p:pic>
        <p:nvPicPr>
          <p:cNvPr id="6" name="Picture Placeholder 5" descr="A group of people on a beach&#10;&#10;Description automatically generated">
            <a:extLst>
              <a:ext uri="{FF2B5EF4-FFF2-40B4-BE49-F238E27FC236}">
                <a16:creationId xmlns:a16="http://schemas.microsoft.com/office/drawing/2014/main" id="{4D617338-674D-4A0C-B3CB-BF0BFCC561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r="28226"/>
          <a:stretch>
            <a:fillRect/>
          </a:stretch>
        </p:blipFill>
        <p:spPr>
          <a:xfrm>
            <a:off x="5183188" y="987425"/>
            <a:ext cx="5955867" cy="470280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BD19E-E449-435A-A155-3D2613728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37012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Charity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Established in 1992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Access to environmental justice for all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AFF4711-E212-44D3-AC3C-E719D379D7C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8035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9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142E-6764-42EA-AA44-70CEA21C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/>
              <a:t>Advice &amp; Referral</a:t>
            </a:r>
          </a:p>
        </p:txBody>
      </p:sp>
      <p:pic>
        <p:nvPicPr>
          <p:cNvPr id="7" name="Picture Placeholder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438530C-7B10-4AAF-AD66-1BD52E0B3C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r="12031"/>
          <a:stretch>
            <a:fillRect/>
          </a:stretch>
        </p:blipFill>
        <p:spPr>
          <a:xfrm>
            <a:off x="5183188" y="987425"/>
            <a:ext cx="5966257" cy="47110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2DEE2-5C42-4D47-9C8A-89BEFF858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 bono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Cross-disciplinary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In-house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University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Range of enquiries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668DA93-9DF9-4731-8D50-E9F2CA8D94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8035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97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B1E5-2BC4-485B-BC29-697C4D55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/>
              <a:t>Outreach</a:t>
            </a:r>
            <a:endParaRPr lang="en-GB" sz="4400" b="1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51C1F4E-B67D-4A41-BC30-D663A1803C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8339"/>
          <a:stretch/>
        </p:blipFill>
        <p:spPr>
          <a:xfrm>
            <a:off x="5183188" y="997585"/>
            <a:ext cx="5955867" cy="470280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AD835-9ED4-417F-A053-EB618AE3E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Public legal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Community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Podcasts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Resource library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19950FE-B2E4-44D2-9C23-59906518705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7644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3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9EE3-22C0-4342-BBBD-B2BD9FB0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/>
              <a:t>Policy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1C679-B8DE-402B-A9FE-E78962B8D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Aarhus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MOJ – access to justice - costs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Consultation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0FC8045-D0A5-41E4-9A70-519C865444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8034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AB7C844-E6D2-454F-BEE0-922BCC0953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/>
        </p:blipFill>
        <p:spPr>
          <a:xfrm>
            <a:off x="5183188" y="987426"/>
            <a:ext cx="5924694" cy="4678192"/>
          </a:xfrm>
        </p:spPr>
      </p:pic>
    </p:spTree>
    <p:extLst>
      <p:ext uri="{BB962C8B-B14F-4D97-AF65-F5344CB8AC3E}">
        <p14:creationId xmlns:p14="http://schemas.microsoft.com/office/powerpoint/2010/main" val="174798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8093-37E6-4C39-B854-8A39C877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A</a:t>
            </a:r>
            <a:r>
              <a:rPr lang="en-GB" sz="4400" b="1" dirty="0"/>
              <a:t> Pillar of Justice II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44FD1-6215-4022-B971-71161EC50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6844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Ministry of Justice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Pillar of Justice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ELF 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08F82AA-2B6C-4F41-B60B-38FCD6B9F39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8426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oup of people hugging each other&#10;&#10;AI-generated content may be incorrect.">
            <a:extLst>
              <a:ext uri="{FF2B5EF4-FFF2-40B4-BE49-F238E27FC236}">
                <a16:creationId xmlns:a16="http://schemas.microsoft.com/office/drawing/2014/main" id="{1C4FDC04-88B5-DAE2-2649-A374F4878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02" y="249031"/>
            <a:ext cx="3932237" cy="559085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8DA1C6-79B1-6D1C-F6D2-84679117D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97719" y="992187"/>
            <a:ext cx="6172200" cy="48736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0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8F435-EE56-9A93-C010-A20E6DB4B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4538-2355-272A-B882-9B2C3AFE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JR case numbers</a:t>
            </a:r>
            <a:endParaRPr lang="en-GB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C5E6C-0351-DFA0-78FF-C03FCE691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Continuing decrease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38D12F9-A44D-0E46-A92D-A1E545D601C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8817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m 12">
            <a:extLst>
              <a:ext uri="{FF2B5EF4-FFF2-40B4-BE49-F238E27FC236}">
                <a16:creationId xmlns:a16="http://schemas.microsoft.com/office/drawing/2014/main" id="{63290BA1-D5C8-CE25-A5DC-26C6C1D5E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239842"/>
              </p:ext>
            </p:extLst>
          </p:nvPr>
        </p:nvGraphicFramePr>
        <p:xfrm>
          <a:off x="5346970" y="182403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11E260-E016-6F0E-3A74-EE3BAF39A5E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32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4E0BD-2F90-9792-BB7E-D517F1EE7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9A17-9805-2375-E1ED-A646F1B0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Environmental applications</a:t>
            </a:r>
            <a:endParaRPr lang="en-GB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5A288-1D44-CC09-59C5-1EEAEE0F8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Continuing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Less than half number of claims compared with POJ I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A92A25D-7879-30FE-A95E-3507E056CB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8817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ED668FB-B680-72D2-C678-813B4D3AC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451328"/>
              </p:ext>
            </p:extLst>
          </p:nvPr>
        </p:nvGraphicFramePr>
        <p:xfrm>
          <a:off x="5524905" y="1655445"/>
          <a:ext cx="5753100" cy="354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06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2963D-61FE-31B8-CDB2-72303ED52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BB09-BB92-DE47-056B-FC334A64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Environmental applications</a:t>
            </a:r>
            <a:endParaRPr lang="en-GB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6AF51-0DBF-921E-EF0A-6767C162C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Monthly claims peaked Dec 2020 to Oct 2021 (10)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Dropped to 4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F4D1AC4-D687-F0CF-9D5D-CE20BFEBC3D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8817" y="5968059"/>
            <a:ext cx="3650226" cy="6483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9188F595-8552-D18B-3E6C-DCD88440B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836394"/>
              </p:ext>
            </p:extLst>
          </p:nvPr>
        </p:nvGraphicFramePr>
        <p:xfrm>
          <a:off x="5394960" y="1712912"/>
          <a:ext cx="5748655" cy="34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5B565A-C532-ED56-8DE8-24D8B603435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8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Widescreen</PresentationFormat>
  <Paragraphs>113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Pillar of Justice II</vt:lpstr>
      <vt:lpstr>About ELF</vt:lpstr>
      <vt:lpstr>Advice &amp; Referral</vt:lpstr>
      <vt:lpstr>Outreach</vt:lpstr>
      <vt:lpstr>Policy</vt:lpstr>
      <vt:lpstr>A Pillar of Justice II</vt:lpstr>
      <vt:lpstr>JR case numbers</vt:lpstr>
      <vt:lpstr>Environmental applications</vt:lpstr>
      <vt:lpstr>Environmental applications</vt:lpstr>
      <vt:lpstr>Challenges to environmental claims</vt:lpstr>
      <vt:lpstr>Permission</vt:lpstr>
      <vt:lpstr>Successful cases</vt:lpstr>
      <vt:lpstr>Chilling effect</vt:lpstr>
      <vt:lpstr>Bixteth Street Gardens</vt:lpstr>
      <vt:lpstr>Artificial hockey pitch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Ebvuri</dc:title>
  <dc:creator>Tom Brenan</dc:creator>
  <cp:lastModifiedBy>Tom Brenan</cp:lastModifiedBy>
  <cp:revision>87</cp:revision>
  <dcterms:created xsi:type="dcterms:W3CDTF">2020-11-30T11:14:24Z</dcterms:created>
  <dcterms:modified xsi:type="dcterms:W3CDTF">2025-10-01T14:59:11Z</dcterms:modified>
</cp:coreProperties>
</file>