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72" r:id="rId7"/>
    <p:sldId id="263" r:id="rId8"/>
    <p:sldId id="270" r:id="rId9"/>
    <p:sldId id="271" r:id="rId10"/>
    <p:sldId id="266" r:id="rId11"/>
    <p:sldId id="264" r:id="rId12"/>
    <p:sldId id="269" r:id="rId13"/>
    <p:sldId id="265"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00" d="100"/>
          <a:sy n="100" d="100"/>
        </p:scale>
        <p:origin x="26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BD6E733-18DE-4D8F-821E-1CC9EBC84CA1}"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70F614-AB7B-4D97-8DD4-D54A2BF45713}" type="slidenum">
              <a:rPr lang="en-GB" smtClean="0"/>
              <a:t>‹#›</a:t>
            </a:fld>
            <a:endParaRPr lang="en-GB"/>
          </a:p>
        </p:txBody>
      </p:sp>
    </p:spTree>
    <p:extLst>
      <p:ext uri="{BB962C8B-B14F-4D97-AF65-F5344CB8AC3E}">
        <p14:creationId xmlns:p14="http://schemas.microsoft.com/office/powerpoint/2010/main" val="33527449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D6E733-18DE-4D8F-821E-1CC9EBC84CA1}"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70F614-AB7B-4D97-8DD4-D54A2BF45713}" type="slidenum">
              <a:rPr lang="en-GB" smtClean="0"/>
              <a:t>‹#›</a:t>
            </a:fld>
            <a:endParaRPr lang="en-GB"/>
          </a:p>
        </p:txBody>
      </p:sp>
    </p:spTree>
    <p:extLst>
      <p:ext uri="{BB962C8B-B14F-4D97-AF65-F5344CB8AC3E}">
        <p14:creationId xmlns:p14="http://schemas.microsoft.com/office/powerpoint/2010/main" val="290193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D6E733-18DE-4D8F-821E-1CC9EBC84CA1}"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70F614-AB7B-4D97-8DD4-D54A2BF45713}" type="slidenum">
              <a:rPr lang="en-GB" smtClean="0"/>
              <a:t>‹#›</a:t>
            </a:fld>
            <a:endParaRPr lang="en-GB"/>
          </a:p>
        </p:txBody>
      </p:sp>
    </p:spTree>
    <p:extLst>
      <p:ext uri="{BB962C8B-B14F-4D97-AF65-F5344CB8AC3E}">
        <p14:creationId xmlns:p14="http://schemas.microsoft.com/office/powerpoint/2010/main" val="118565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D6E733-18DE-4D8F-821E-1CC9EBC84CA1}"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70F614-AB7B-4D97-8DD4-D54A2BF45713}" type="slidenum">
              <a:rPr lang="en-GB" smtClean="0"/>
              <a:t>‹#›</a:t>
            </a:fld>
            <a:endParaRPr lang="en-GB"/>
          </a:p>
        </p:txBody>
      </p:sp>
    </p:spTree>
    <p:extLst>
      <p:ext uri="{BB962C8B-B14F-4D97-AF65-F5344CB8AC3E}">
        <p14:creationId xmlns:p14="http://schemas.microsoft.com/office/powerpoint/2010/main" val="284518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BD6E733-18DE-4D8F-821E-1CC9EBC84CA1}"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70F614-AB7B-4D97-8DD4-D54A2BF45713}" type="slidenum">
              <a:rPr lang="en-GB" smtClean="0"/>
              <a:t>‹#›</a:t>
            </a:fld>
            <a:endParaRPr lang="en-GB"/>
          </a:p>
        </p:txBody>
      </p:sp>
    </p:spTree>
    <p:extLst>
      <p:ext uri="{BB962C8B-B14F-4D97-AF65-F5344CB8AC3E}">
        <p14:creationId xmlns:p14="http://schemas.microsoft.com/office/powerpoint/2010/main" val="2335504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BD6E733-18DE-4D8F-821E-1CC9EBC84CA1}" type="datetimeFigureOut">
              <a:rPr lang="en-GB" smtClean="0"/>
              <a:t>02/10/2025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D870F614-AB7B-4D97-8DD4-D54A2BF45713}" type="slidenum">
              <a:rPr lang="en-GB" smtClean="0"/>
              <a:t>‹#›</a:t>
            </a:fld>
            <a:endParaRPr lang="en-GB"/>
          </a:p>
        </p:txBody>
      </p:sp>
    </p:spTree>
    <p:extLst>
      <p:ext uri="{BB962C8B-B14F-4D97-AF65-F5344CB8AC3E}">
        <p14:creationId xmlns:p14="http://schemas.microsoft.com/office/powerpoint/2010/main" val="130163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BD6E733-18DE-4D8F-821E-1CC9EBC84CA1}"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70F614-AB7B-4D97-8DD4-D54A2BF45713}"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7380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D6E733-18DE-4D8F-821E-1CC9EBC84CA1}"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70F614-AB7B-4D97-8DD4-D54A2BF45713}" type="slidenum">
              <a:rPr lang="en-GB" smtClean="0"/>
              <a:t>‹#›</a:t>
            </a:fld>
            <a:endParaRPr lang="en-GB"/>
          </a:p>
        </p:txBody>
      </p:sp>
    </p:spTree>
    <p:extLst>
      <p:ext uri="{BB962C8B-B14F-4D97-AF65-F5344CB8AC3E}">
        <p14:creationId xmlns:p14="http://schemas.microsoft.com/office/powerpoint/2010/main" val="405035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6E733-18DE-4D8F-821E-1CC9EBC84CA1}"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70F614-AB7B-4D97-8DD4-D54A2BF45713}" type="slidenum">
              <a:rPr lang="en-GB" smtClean="0"/>
              <a:t>‹#›</a:t>
            </a:fld>
            <a:endParaRPr lang="en-GB"/>
          </a:p>
        </p:txBody>
      </p:sp>
    </p:spTree>
    <p:extLst>
      <p:ext uri="{BB962C8B-B14F-4D97-AF65-F5344CB8AC3E}">
        <p14:creationId xmlns:p14="http://schemas.microsoft.com/office/powerpoint/2010/main" val="279891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BD6E733-18DE-4D8F-821E-1CC9EBC84CA1}" type="datetimeFigureOut">
              <a:rPr lang="en-GB" smtClean="0"/>
              <a:t>02/10/2025</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D870F614-AB7B-4D97-8DD4-D54A2BF45713}" type="slidenum">
              <a:rPr lang="en-GB" smtClean="0"/>
              <a:t>‹#›</a:t>
            </a:fld>
            <a:endParaRPr lang="en-GB"/>
          </a:p>
        </p:txBody>
      </p:sp>
    </p:spTree>
    <p:extLst>
      <p:ext uri="{BB962C8B-B14F-4D97-AF65-F5344CB8AC3E}">
        <p14:creationId xmlns:p14="http://schemas.microsoft.com/office/powerpoint/2010/main" val="4176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BD6E733-18DE-4D8F-821E-1CC9EBC84CA1}" type="datetimeFigureOut">
              <a:rPr lang="en-GB" smtClean="0"/>
              <a:t>02/10/2025</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D870F614-AB7B-4D97-8DD4-D54A2BF45713}" type="slidenum">
              <a:rPr lang="en-GB" smtClean="0"/>
              <a:t>‹#›</a:t>
            </a:fld>
            <a:endParaRPr lang="en-GB"/>
          </a:p>
        </p:txBody>
      </p:sp>
    </p:spTree>
    <p:extLst>
      <p:ext uri="{BB962C8B-B14F-4D97-AF65-F5344CB8AC3E}">
        <p14:creationId xmlns:p14="http://schemas.microsoft.com/office/powerpoint/2010/main" val="128903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BD6E733-18DE-4D8F-821E-1CC9EBC84CA1}" type="datetimeFigureOut">
              <a:rPr lang="en-GB" smtClean="0"/>
              <a:t>02/10/2025</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870F614-AB7B-4D97-8DD4-D54A2BF45713}" type="slidenum">
              <a:rPr lang="en-GB" smtClean="0"/>
              <a:t>‹#›</a:t>
            </a:fld>
            <a:endParaRPr lang="en-GB"/>
          </a:p>
        </p:txBody>
      </p:sp>
    </p:spTree>
    <p:extLst>
      <p:ext uri="{BB962C8B-B14F-4D97-AF65-F5344CB8AC3E}">
        <p14:creationId xmlns:p14="http://schemas.microsoft.com/office/powerpoint/2010/main" val="237986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55ED-60D6-2287-43A6-415038F46018}"/>
              </a:ext>
            </a:extLst>
          </p:cNvPr>
          <p:cNvSpPr>
            <a:spLocks noGrp="1"/>
          </p:cNvSpPr>
          <p:nvPr>
            <p:ph type="ctrTitle"/>
          </p:nvPr>
        </p:nvSpPr>
        <p:spPr>
          <a:xfrm>
            <a:off x="1600200" y="1427077"/>
            <a:ext cx="8991600" cy="1645920"/>
          </a:xfrm>
        </p:spPr>
        <p:txBody>
          <a:bodyPr>
            <a:normAutofit fontScale="90000"/>
          </a:bodyPr>
          <a:lstStyle/>
          <a:p>
            <a:r>
              <a:rPr lang="en-US" dirty="0"/>
              <a:t>Access to justice: The future of legal aid and costs in public law</a:t>
            </a:r>
            <a:endParaRPr lang="en-GB" dirty="0"/>
          </a:p>
        </p:txBody>
      </p:sp>
      <p:sp>
        <p:nvSpPr>
          <p:cNvPr id="3" name="Subtitle 2">
            <a:extLst>
              <a:ext uri="{FF2B5EF4-FFF2-40B4-BE49-F238E27FC236}">
                <a16:creationId xmlns:a16="http://schemas.microsoft.com/office/drawing/2014/main" id="{0535FD00-CEF3-D5C9-A4D3-F7861876FC00}"/>
              </a:ext>
            </a:extLst>
          </p:cNvPr>
          <p:cNvSpPr>
            <a:spLocks noGrp="1"/>
          </p:cNvSpPr>
          <p:nvPr>
            <p:ph type="subTitle" idx="1"/>
          </p:nvPr>
        </p:nvSpPr>
        <p:spPr>
          <a:xfrm>
            <a:off x="2695194" y="3537732"/>
            <a:ext cx="6801612" cy="2156898"/>
          </a:xfrm>
          <a:solidFill>
            <a:schemeClr val="tx1"/>
          </a:solidFill>
          <a:ln w="12700">
            <a:solidFill>
              <a:schemeClr val="bg1"/>
            </a:solidFill>
          </a:ln>
        </p:spPr>
        <p:txBody>
          <a:bodyPr>
            <a:normAutofit/>
          </a:bodyPr>
          <a:lstStyle/>
          <a:p>
            <a:r>
              <a:rPr lang="en-US" sz="3600" dirty="0">
                <a:solidFill>
                  <a:schemeClr val="bg1"/>
                </a:solidFill>
              </a:rPr>
              <a:t>The Legal Aid Landscape</a:t>
            </a:r>
          </a:p>
          <a:p>
            <a:r>
              <a:rPr lang="en-US" sz="2400" dirty="0">
                <a:solidFill>
                  <a:schemeClr val="bg1"/>
                </a:solidFill>
              </a:rPr>
              <a:t>Chris Minnoch</a:t>
            </a:r>
          </a:p>
          <a:p>
            <a:r>
              <a:rPr lang="en-US" sz="2400" dirty="0">
                <a:solidFill>
                  <a:schemeClr val="bg1"/>
                </a:solidFill>
              </a:rPr>
              <a:t>CEO, Legal Aid Practitioners Group</a:t>
            </a:r>
          </a:p>
          <a:p>
            <a:r>
              <a:rPr lang="en-US" sz="2400" dirty="0">
                <a:solidFill>
                  <a:schemeClr val="bg1"/>
                </a:solidFill>
              </a:rPr>
              <a:t>PLP Seminar, 3 October 2025</a:t>
            </a:r>
            <a:endParaRPr lang="en-GB" sz="2400" dirty="0">
              <a:solidFill>
                <a:schemeClr val="bg1"/>
              </a:solidFill>
            </a:endParaRPr>
          </a:p>
        </p:txBody>
      </p:sp>
      <p:grpSp>
        <p:nvGrpSpPr>
          <p:cNvPr id="9" name="Group 8">
            <a:extLst>
              <a:ext uri="{FF2B5EF4-FFF2-40B4-BE49-F238E27FC236}">
                <a16:creationId xmlns:a16="http://schemas.microsoft.com/office/drawing/2014/main" id="{941010FC-3EFF-C885-0A9F-2EACBB7BE96D}"/>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0C2D6068-5816-0B2A-696A-9947FA417CA1}"/>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33A4C247-D196-16DB-0EDF-3C416960B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spTree>
    <p:extLst>
      <p:ext uri="{BB962C8B-B14F-4D97-AF65-F5344CB8AC3E}">
        <p14:creationId xmlns:p14="http://schemas.microsoft.com/office/powerpoint/2010/main" val="319301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C456E-C090-407B-0ED4-98D36D5CF9D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C1B5264-9FA9-CB95-1F60-CBF4DBD444B1}"/>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2952FBA-609C-82D5-2EC3-2C841B2F942E}"/>
              </a:ext>
            </a:extLst>
          </p:cNvPr>
          <p:cNvSpPr>
            <a:spLocks noGrp="1"/>
          </p:cNvSpPr>
          <p:nvPr>
            <p:ph type="ctrTitle"/>
          </p:nvPr>
        </p:nvSpPr>
        <p:spPr>
          <a:xfrm>
            <a:off x="1221084" y="1129405"/>
            <a:ext cx="9749828" cy="837445"/>
          </a:xfrm>
        </p:spPr>
        <p:txBody>
          <a:bodyPr>
            <a:normAutofit fontScale="90000"/>
          </a:bodyPr>
          <a:lstStyle/>
          <a:p>
            <a:r>
              <a:rPr lang="en-US" dirty="0"/>
              <a:t>The means test review</a:t>
            </a:r>
            <a:endParaRPr lang="en-GB" dirty="0"/>
          </a:p>
        </p:txBody>
      </p:sp>
      <p:grpSp>
        <p:nvGrpSpPr>
          <p:cNvPr id="9" name="Group 8">
            <a:extLst>
              <a:ext uri="{FF2B5EF4-FFF2-40B4-BE49-F238E27FC236}">
                <a16:creationId xmlns:a16="http://schemas.microsoft.com/office/drawing/2014/main" id="{76FD0594-133C-6F7D-04CD-BD30E8958F79}"/>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BB131C29-D89C-420F-891F-445374B01F25}"/>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15C08C31-28D9-6404-34DF-7A362E5AF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sp>
        <p:nvSpPr>
          <p:cNvPr id="11" name="TextBox 10">
            <a:extLst>
              <a:ext uri="{FF2B5EF4-FFF2-40B4-BE49-F238E27FC236}">
                <a16:creationId xmlns:a16="http://schemas.microsoft.com/office/drawing/2014/main" id="{51251FA1-F64A-A794-DEE1-6F01E59BBD11}"/>
              </a:ext>
            </a:extLst>
          </p:cNvPr>
          <p:cNvSpPr txBox="1"/>
          <p:nvPr/>
        </p:nvSpPr>
        <p:spPr>
          <a:xfrm>
            <a:off x="1367073" y="2213537"/>
            <a:ext cx="5776111" cy="4401205"/>
          </a:xfrm>
          <a:prstGeom prst="rect">
            <a:avLst/>
          </a:prstGeom>
          <a:noFill/>
        </p:spPr>
        <p:txBody>
          <a:bodyPr wrap="square" rtlCol="0">
            <a:spAutoFit/>
          </a:bodyPr>
          <a:lstStyle/>
          <a:p>
            <a:r>
              <a:rPr lang="en-US" sz="1400" b="1" dirty="0">
                <a:solidFill>
                  <a:schemeClr val="bg1"/>
                </a:solidFill>
              </a:rPr>
              <a:t>Commenced 2019</a:t>
            </a:r>
            <a:endParaRPr lang="en-GB" sz="1400" b="1" dirty="0">
              <a:solidFill>
                <a:schemeClr val="bg1"/>
              </a:solidFill>
            </a:endParaRPr>
          </a:p>
          <a:p>
            <a:r>
              <a:rPr lang="en-US" sz="1400" b="1" dirty="0">
                <a:solidFill>
                  <a:schemeClr val="bg1"/>
                </a:solidFill>
              </a:rPr>
              <a:t>Consultation outcome 25 May 2023</a:t>
            </a:r>
            <a:endParaRPr lang="en-GB" sz="1400" b="1" dirty="0">
              <a:solidFill>
                <a:schemeClr val="bg1"/>
              </a:solidFill>
            </a:endParaRPr>
          </a:p>
          <a:p>
            <a:endParaRPr lang="en-US" sz="1400" dirty="0">
              <a:solidFill>
                <a:schemeClr val="bg1"/>
              </a:solidFill>
            </a:endParaRPr>
          </a:p>
          <a:p>
            <a:r>
              <a:rPr lang="en-US" sz="1400" dirty="0">
                <a:solidFill>
                  <a:schemeClr val="bg1"/>
                </a:solidFill>
              </a:rPr>
              <a:t>Four phases of implementation:</a:t>
            </a:r>
          </a:p>
          <a:p>
            <a:r>
              <a:rPr lang="en-US" sz="1400" b="1" dirty="0">
                <a:solidFill>
                  <a:schemeClr val="bg1"/>
                </a:solidFill>
              </a:rPr>
              <a:t>Phase 1 - </a:t>
            </a:r>
            <a:r>
              <a:rPr lang="en-US" sz="1400" dirty="0">
                <a:solidFill>
                  <a:schemeClr val="bg1"/>
                </a:solidFill>
              </a:rPr>
              <a:t>New non-means-tested areas of legal aid (August + Sept 2023) </a:t>
            </a:r>
            <a:endParaRPr lang="en-GB" sz="1400" dirty="0">
              <a:solidFill>
                <a:schemeClr val="bg1"/>
              </a:solidFill>
            </a:endParaRPr>
          </a:p>
          <a:p>
            <a:r>
              <a:rPr lang="en-US" sz="1400" dirty="0">
                <a:solidFill>
                  <a:schemeClr val="bg1"/>
                </a:solidFill>
              </a:rPr>
              <a:t>Introduction of a range of mandatory and discretionary disregards (Nov 2024)</a:t>
            </a:r>
            <a:endParaRPr lang="en-GB" sz="1400" dirty="0">
              <a:solidFill>
                <a:schemeClr val="bg1"/>
              </a:solidFill>
            </a:endParaRPr>
          </a:p>
          <a:p>
            <a:endParaRPr lang="en-US" sz="1400" dirty="0">
              <a:solidFill>
                <a:schemeClr val="bg1"/>
              </a:solidFill>
            </a:endParaRPr>
          </a:p>
          <a:p>
            <a:r>
              <a:rPr lang="en-US" sz="1400" b="1" dirty="0">
                <a:solidFill>
                  <a:schemeClr val="bg1"/>
                </a:solidFill>
              </a:rPr>
              <a:t>Phase 2 </a:t>
            </a:r>
            <a:r>
              <a:rPr lang="en-US" sz="1400" dirty="0">
                <a:solidFill>
                  <a:schemeClr val="bg1"/>
                </a:solidFill>
              </a:rPr>
              <a:t>– new civil means test and contributory system…. Delayed to ‘2026’ due to ‘competing demands’</a:t>
            </a:r>
          </a:p>
          <a:p>
            <a:endParaRPr lang="en-GB" sz="1400" dirty="0">
              <a:solidFill>
                <a:schemeClr val="bg1"/>
              </a:solidFill>
            </a:endParaRPr>
          </a:p>
          <a:p>
            <a:r>
              <a:rPr lang="en-US" sz="1400" dirty="0">
                <a:solidFill>
                  <a:schemeClr val="bg1"/>
                </a:solidFill>
              </a:rPr>
              <a:t>‘Whilst we are committed to raising thresholds, we will consider the threshold values prior to implementation. This is to obtain a better view of the impact of the recent inflationary period and the severity of the cost of living pressures.’</a:t>
            </a:r>
            <a:endParaRPr lang="en-GB" sz="1400" dirty="0">
              <a:solidFill>
                <a:schemeClr val="bg1"/>
              </a:solidFill>
            </a:endParaRPr>
          </a:p>
          <a:p>
            <a:endParaRPr lang="en-US" sz="1400" dirty="0">
              <a:solidFill>
                <a:schemeClr val="bg1"/>
              </a:solidFill>
            </a:endParaRPr>
          </a:p>
          <a:p>
            <a:r>
              <a:rPr lang="en-US" sz="1400" b="1" dirty="0">
                <a:solidFill>
                  <a:schemeClr val="bg1"/>
                </a:solidFill>
              </a:rPr>
              <a:t>Phase 3 </a:t>
            </a:r>
            <a:r>
              <a:rPr lang="en-US" sz="1400" dirty="0">
                <a:solidFill>
                  <a:schemeClr val="bg1"/>
                </a:solidFill>
              </a:rPr>
              <a:t>– new criminal means test  </a:t>
            </a:r>
            <a:endParaRPr lang="en-GB" sz="1400" dirty="0">
              <a:solidFill>
                <a:schemeClr val="bg1"/>
              </a:solidFill>
            </a:endParaRPr>
          </a:p>
          <a:p>
            <a:endParaRPr lang="en-US" sz="1400" dirty="0">
              <a:solidFill>
                <a:schemeClr val="bg1"/>
              </a:solidFill>
            </a:endParaRPr>
          </a:p>
          <a:p>
            <a:r>
              <a:rPr lang="en-US" sz="1400" b="1" dirty="0">
                <a:solidFill>
                  <a:schemeClr val="bg1"/>
                </a:solidFill>
              </a:rPr>
              <a:t>Phase 4 </a:t>
            </a:r>
            <a:r>
              <a:rPr lang="en-US" sz="1400" dirty="0">
                <a:solidFill>
                  <a:schemeClr val="bg1"/>
                </a:solidFill>
              </a:rPr>
              <a:t>– removal of Crown Court capital passporting for benefits recipients who are homeowners</a:t>
            </a:r>
            <a:endParaRPr lang="en-GB" sz="1400" dirty="0">
              <a:solidFill>
                <a:schemeClr val="bg1"/>
              </a:solidFill>
            </a:endParaRPr>
          </a:p>
        </p:txBody>
      </p:sp>
      <p:pic>
        <p:nvPicPr>
          <p:cNvPr id="4" name="Picture 3">
            <a:extLst>
              <a:ext uri="{FF2B5EF4-FFF2-40B4-BE49-F238E27FC236}">
                <a16:creationId xmlns:a16="http://schemas.microsoft.com/office/drawing/2014/main" id="{1FCDE454-DE63-73D2-8889-4EFDDED91378}"/>
              </a:ext>
            </a:extLst>
          </p:cNvPr>
          <p:cNvPicPr>
            <a:picLocks noChangeAspect="1"/>
          </p:cNvPicPr>
          <p:nvPr/>
        </p:nvPicPr>
        <p:blipFill>
          <a:blip r:embed="rId3"/>
          <a:stretch>
            <a:fillRect/>
          </a:stretch>
        </p:blipFill>
        <p:spPr>
          <a:xfrm>
            <a:off x="6346479" y="2144736"/>
            <a:ext cx="4506645" cy="990600"/>
          </a:xfrm>
          <a:prstGeom prst="rect">
            <a:avLst/>
          </a:prstGeom>
        </p:spPr>
      </p:pic>
      <p:sp>
        <p:nvSpPr>
          <p:cNvPr id="5" name="Speech Bubble: Oval 4">
            <a:extLst>
              <a:ext uri="{FF2B5EF4-FFF2-40B4-BE49-F238E27FC236}">
                <a16:creationId xmlns:a16="http://schemas.microsoft.com/office/drawing/2014/main" id="{D2C67D1E-398E-004F-7B04-20C4C5C37D81}"/>
              </a:ext>
            </a:extLst>
          </p:cNvPr>
          <p:cNvSpPr/>
          <p:nvPr/>
        </p:nvSpPr>
        <p:spPr>
          <a:xfrm>
            <a:off x="7260879" y="3204138"/>
            <a:ext cx="3564048" cy="2028765"/>
          </a:xfrm>
          <a:prstGeom prst="wedgeEllipseCallout">
            <a:avLst>
              <a:gd name="adj1" fmla="val -54832"/>
              <a:gd name="adj2" fmla="val -5872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latin typeface="Times New Roman" panose="02020603050405020304" pitchFamily="18" charset="0"/>
                <a:cs typeface="Times New Roman" panose="02020603050405020304" pitchFamily="18" charset="0"/>
              </a:rPr>
              <a:t>“This means that 3.5 million more people will be eligible for criminal legal aid in the magistrates’ court and 2.5 million more people will be eligible for civil legal aid”</a:t>
            </a:r>
            <a:endParaRPr lang="en-GB" sz="1600" dirty="0">
              <a:latin typeface="Times New Roman" panose="02020603050405020304" pitchFamily="18" charset="0"/>
              <a:cs typeface="Times New Roman" panose="02020603050405020304" pitchFamily="18" charset="0"/>
            </a:endParaRPr>
          </a:p>
        </p:txBody>
      </p:sp>
      <p:pic>
        <p:nvPicPr>
          <p:cNvPr id="10" name="Graphic 9" descr="Joker hat outline">
            <a:extLst>
              <a:ext uri="{FF2B5EF4-FFF2-40B4-BE49-F238E27FC236}">
                <a16:creationId xmlns:a16="http://schemas.microsoft.com/office/drawing/2014/main" id="{FA9053A4-480F-9283-F2B5-E3800E67DA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6479" y="1756337"/>
            <a:ext cx="914400" cy="914400"/>
          </a:xfrm>
          <a:prstGeom prst="rect">
            <a:avLst/>
          </a:prstGeom>
        </p:spPr>
      </p:pic>
      <p:pic>
        <p:nvPicPr>
          <p:cNvPr id="14" name="Picture 13" descr="Laughing Bee">
            <a:extLst>
              <a:ext uri="{FF2B5EF4-FFF2-40B4-BE49-F238E27FC236}">
                <a16:creationId xmlns:a16="http://schemas.microsoft.com/office/drawing/2014/main" id="{0336AB10-A136-40F0-F5D4-3D4AB626B9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7066" y="4295080"/>
            <a:ext cx="2028765" cy="2028765"/>
          </a:xfrm>
          <a:prstGeom prst="rect">
            <a:avLst/>
          </a:prstGeom>
        </p:spPr>
      </p:pic>
    </p:spTree>
    <p:extLst>
      <p:ext uri="{BB962C8B-B14F-4D97-AF65-F5344CB8AC3E}">
        <p14:creationId xmlns:p14="http://schemas.microsoft.com/office/powerpoint/2010/main" val="94533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B28FE-DA51-62F8-1D69-5F17E0CE369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E0149BD-53DC-FC41-9180-032EE8654B03}"/>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590D39-26F1-C41D-04D4-BE130DEC9881}"/>
              </a:ext>
            </a:extLst>
          </p:cNvPr>
          <p:cNvSpPr>
            <a:spLocks noGrp="1"/>
          </p:cNvSpPr>
          <p:nvPr>
            <p:ph type="ctrTitle"/>
          </p:nvPr>
        </p:nvSpPr>
        <p:spPr>
          <a:xfrm>
            <a:off x="1221084" y="1129405"/>
            <a:ext cx="9749828" cy="837445"/>
          </a:xfrm>
        </p:spPr>
        <p:txBody>
          <a:bodyPr>
            <a:normAutofit fontScale="90000"/>
          </a:bodyPr>
          <a:lstStyle/>
          <a:p>
            <a:r>
              <a:rPr lang="en-US" dirty="0"/>
              <a:t>The workforce</a:t>
            </a:r>
            <a:endParaRPr lang="en-GB" dirty="0"/>
          </a:p>
        </p:txBody>
      </p:sp>
      <p:grpSp>
        <p:nvGrpSpPr>
          <p:cNvPr id="9" name="Group 8">
            <a:extLst>
              <a:ext uri="{FF2B5EF4-FFF2-40B4-BE49-F238E27FC236}">
                <a16:creationId xmlns:a16="http://schemas.microsoft.com/office/drawing/2014/main" id="{AD91B024-86B1-0953-4E2A-FEB05AC88489}"/>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3A4DA04F-FC70-CB65-A2EB-37D42408134E}"/>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F78849E7-35E6-43AA-B322-17FD597C7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sp>
        <p:nvSpPr>
          <p:cNvPr id="11" name="TextBox 10">
            <a:extLst>
              <a:ext uri="{FF2B5EF4-FFF2-40B4-BE49-F238E27FC236}">
                <a16:creationId xmlns:a16="http://schemas.microsoft.com/office/drawing/2014/main" id="{51327C82-FDDB-4F6C-A750-AE0B511DB04F}"/>
              </a:ext>
            </a:extLst>
          </p:cNvPr>
          <p:cNvSpPr txBox="1"/>
          <p:nvPr/>
        </p:nvSpPr>
        <p:spPr>
          <a:xfrm>
            <a:off x="2141425" y="6348799"/>
            <a:ext cx="7909146" cy="307777"/>
          </a:xfrm>
          <a:prstGeom prst="rect">
            <a:avLst/>
          </a:prstGeom>
          <a:noFill/>
        </p:spPr>
        <p:txBody>
          <a:bodyPr wrap="square" rtlCol="0">
            <a:spAutoFit/>
          </a:bodyPr>
          <a:lstStyle/>
          <a:p>
            <a:pPr algn="ctr"/>
            <a:r>
              <a:rPr lang="en-US" sz="1400" dirty="0" err="1">
                <a:solidFill>
                  <a:schemeClr val="bg1"/>
                </a:solidFill>
              </a:rPr>
              <a:t>RoCLA</a:t>
            </a:r>
            <a:r>
              <a:rPr lang="en-US" sz="1400" dirty="0">
                <a:solidFill>
                  <a:schemeClr val="bg1"/>
                </a:solidFill>
              </a:rPr>
              <a:t> Market Research Report, PA Consulting, Nov 24 </a:t>
            </a:r>
            <a:endParaRPr lang="en-GB" sz="1050" dirty="0">
              <a:solidFill>
                <a:schemeClr val="bg1"/>
              </a:solidFill>
            </a:endParaRPr>
          </a:p>
        </p:txBody>
      </p:sp>
      <p:pic>
        <p:nvPicPr>
          <p:cNvPr id="3" name="Picture 2">
            <a:extLst>
              <a:ext uri="{FF2B5EF4-FFF2-40B4-BE49-F238E27FC236}">
                <a16:creationId xmlns:a16="http://schemas.microsoft.com/office/drawing/2014/main" id="{05A5D61E-60F6-3BC9-8576-313DFE521EDB}"/>
              </a:ext>
            </a:extLst>
          </p:cNvPr>
          <p:cNvPicPr>
            <a:picLocks noChangeAspect="1"/>
          </p:cNvPicPr>
          <p:nvPr/>
        </p:nvPicPr>
        <p:blipFill>
          <a:blip r:embed="rId3"/>
          <a:stretch>
            <a:fillRect/>
          </a:stretch>
        </p:blipFill>
        <p:spPr>
          <a:xfrm>
            <a:off x="2224133" y="2229794"/>
            <a:ext cx="7743730" cy="4119005"/>
          </a:xfrm>
          <a:prstGeom prst="rect">
            <a:avLst/>
          </a:prstGeom>
        </p:spPr>
      </p:pic>
    </p:spTree>
    <p:extLst>
      <p:ext uri="{BB962C8B-B14F-4D97-AF65-F5344CB8AC3E}">
        <p14:creationId xmlns:p14="http://schemas.microsoft.com/office/powerpoint/2010/main" val="20288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2DC9A-BDD2-EEFE-0332-7396AD2B5A9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47E4EA7-8EFB-8D2F-78EF-2632C82D6522}"/>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A2D4B68-B004-ED75-9516-E1558814DF3F}"/>
              </a:ext>
            </a:extLst>
          </p:cNvPr>
          <p:cNvSpPr>
            <a:spLocks noGrp="1"/>
          </p:cNvSpPr>
          <p:nvPr>
            <p:ph type="ctrTitle"/>
          </p:nvPr>
        </p:nvSpPr>
        <p:spPr>
          <a:xfrm>
            <a:off x="1221084" y="1129405"/>
            <a:ext cx="9749828" cy="837445"/>
          </a:xfrm>
        </p:spPr>
        <p:txBody>
          <a:bodyPr>
            <a:normAutofit fontScale="90000"/>
          </a:bodyPr>
          <a:lstStyle/>
          <a:p>
            <a:r>
              <a:rPr lang="en-US" dirty="0"/>
              <a:t>The workforce</a:t>
            </a:r>
            <a:endParaRPr lang="en-GB" dirty="0"/>
          </a:p>
        </p:txBody>
      </p:sp>
      <p:grpSp>
        <p:nvGrpSpPr>
          <p:cNvPr id="9" name="Group 8">
            <a:extLst>
              <a:ext uri="{FF2B5EF4-FFF2-40B4-BE49-F238E27FC236}">
                <a16:creationId xmlns:a16="http://schemas.microsoft.com/office/drawing/2014/main" id="{47BCD0CC-464D-E0E0-6148-D0CCF6627261}"/>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E367ECFF-8827-1FF7-6D3E-55E7D56B466C}"/>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E240F7CC-F4A0-3FF7-8F24-7F2AAD45F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sp>
        <p:nvSpPr>
          <p:cNvPr id="11" name="TextBox 10">
            <a:extLst>
              <a:ext uri="{FF2B5EF4-FFF2-40B4-BE49-F238E27FC236}">
                <a16:creationId xmlns:a16="http://schemas.microsoft.com/office/drawing/2014/main" id="{23129672-C474-2071-AE2E-A429F0023FDB}"/>
              </a:ext>
            </a:extLst>
          </p:cNvPr>
          <p:cNvSpPr txBox="1"/>
          <p:nvPr/>
        </p:nvSpPr>
        <p:spPr>
          <a:xfrm>
            <a:off x="2141425" y="6348799"/>
            <a:ext cx="7909146" cy="307777"/>
          </a:xfrm>
          <a:prstGeom prst="rect">
            <a:avLst/>
          </a:prstGeom>
          <a:noFill/>
        </p:spPr>
        <p:txBody>
          <a:bodyPr wrap="square" rtlCol="0">
            <a:spAutoFit/>
          </a:bodyPr>
          <a:lstStyle/>
          <a:p>
            <a:pPr algn="ctr"/>
            <a:r>
              <a:rPr lang="en-US" sz="1400" b="1" dirty="0">
                <a:solidFill>
                  <a:schemeClr val="bg1"/>
                </a:solidFill>
              </a:rPr>
              <a:t>LAA MI, provided to the CCCG, 2023 (not data verified by ONS)</a:t>
            </a:r>
            <a:endParaRPr lang="en-GB" sz="1050" b="1" dirty="0">
              <a:solidFill>
                <a:schemeClr val="bg1"/>
              </a:solidFill>
            </a:endParaRPr>
          </a:p>
        </p:txBody>
      </p:sp>
      <p:pic>
        <p:nvPicPr>
          <p:cNvPr id="5" name="Picture 4">
            <a:extLst>
              <a:ext uri="{FF2B5EF4-FFF2-40B4-BE49-F238E27FC236}">
                <a16:creationId xmlns:a16="http://schemas.microsoft.com/office/drawing/2014/main" id="{AD0AB9DB-4BD3-30A2-8F83-8440C212B429}"/>
              </a:ext>
            </a:extLst>
          </p:cNvPr>
          <p:cNvPicPr>
            <a:picLocks noChangeAspect="1"/>
          </p:cNvPicPr>
          <p:nvPr/>
        </p:nvPicPr>
        <p:blipFill>
          <a:blip r:embed="rId3"/>
          <a:stretch>
            <a:fillRect/>
          </a:stretch>
        </p:blipFill>
        <p:spPr>
          <a:xfrm>
            <a:off x="1531040" y="2412510"/>
            <a:ext cx="9129915" cy="3855932"/>
          </a:xfrm>
          <a:prstGeom prst="rect">
            <a:avLst/>
          </a:prstGeom>
        </p:spPr>
      </p:pic>
    </p:spTree>
    <p:extLst>
      <p:ext uri="{BB962C8B-B14F-4D97-AF65-F5344CB8AC3E}">
        <p14:creationId xmlns:p14="http://schemas.microsoft.com/office/powerpoint/2010/main" val="49052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56A5A-611C-04A2-D12F-00467A31688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5D5BA66-2DEC-AA9D-6356-9E0319EF52BB}"/>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7DEB1A8-FD66-F010-AFDD-C027A56D93F5}"/>
              </a:ext>
            </a:extLst>
          </p:cNvPr>
          <p:cNvSpPr>
            <a:spLocks noGrp="1"/>
          </p:cNvSpPr>
          <p:nvPr>
            <p:ph type="ctrTitle"/>
          </p:nvPr>
        </p:nvSpPr>
        <p:spPr>
          <a:xfrm>
            <a:off x="1221084" y="1129405"/>
            <a:ext cx="9749828" cy="837445"/>
          </a:xfrm>
        </p:spPr>
        <p:txBody>
          <a:bodyPr>
            <a:normAutofit fontScale="90000"/>
          </a:bodyPr>
          <a:lstStyle/>
          <a:p>
            <a:r>
              <a:rPr lang="en-US" dirty="0"/>
              <a:t>Housing &amp; Immigration Fees</a:t>
            </a:r>
            <a:endParaRPr lang="en-GB" dirty="0"/>
          </a:p>
        </p:txBody>
      </p:sp>
      <p:grpSp>
        <p:nvGrpSpPr>
          <p:cNvPr id="9" name="Group 8">
            <a:extLst>
              <a:ext uri="{FF2B5EF4-FFF2-40B4-BE49-F238E27FC236}">
                <a16:creationId xmlns:a16="http://schemas.microsoft.com/office/drawing/2014/main" id="{3BAE2D1E-1940-1CE0-F7B1-2BA8BB4B0FAD}"/>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2A0B520E-D8C4-0BAC-A186-D5984574EB8B}"/>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5046978C-5134-FC4F-447F-C0E3C872F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sp>
        <p:nvSpPr>
          <p:cNvPr id="11" name="TextBox 10">
            <a:extLst>
              <a:ext uri="{FF2B5EF4-FFF2-40B4-BE49-F238E27FC236}">
                <a16:creationId xmlns:a16="http://schemas.microsoft.com/office/drawing/2014/main" id="{419B4641-4EE8-A13A-A65D-D706BBA10E23}"/>
              </a:ext>
            </a:extLst>
          </p:cNvPr>
          <p:cNvSpPr txBox="1"/>
          <p:nvPr/>
        </p:nvSpPr>
        <p:spPr>
          <a:xfrm>
            <a:off x="1339913" y="2213537"/>
            <a:ext cx="9515191" cy="4524315"/>
          </a:xfrm>
          <a:prstGeom prst="rect">
            <a:avLst/>
          </a:prstGeom>
          <a:noFill/>
        </p:spPr>
        <p:txBody>
          <a:bodyPr wrap="square" rtlCol="0">
            <a:spAutoFit/>
          </a:bodyPr>
          <a:lstStyle/>
          <a:p>
            <a:r>
              <a:rPr lang="en-US" dirty="0">
                <a:solidFill>
                  <a:schemeClr val="bg1"/>
                </a:solidFill>
              </a:rPr>
              <a:t>“All forms of proceedings, if they are Housing or Immigration related, will receive an increase to fees. The proposals result in an effective overall uplift to total spend of 30% to Immigration fees, 21% for Housing fees, 16% for Debt fees, and 42% for HLPAS fees. This invests an additional £20m into the legal aid system once fully implemented. The exact increase individual providers receive will depend on the case mix undertaken.”</a:t>
            </a:r>
          </a:p>
          <a:p>
            <a:r>
              <a:rPr lang="en-US" dirty="0">
                <a:solidFill>
                  <a:schemeClr val="bg1"/>
                </a:solidFill>
              </a:rPr>
              <a:t>(Jan 2025)</a:t>
            </a:r>
          </a:p>
          <a:p>
            <a:endParaRPr lang="en-US" dirty="0">
              <a:solidFill>
                <a:schemeClr val="bg1"/>
              </a:solidFill>
            </a:endParaRPr>
          </a:p>
          <a:p>
            <a:r>
              <a:rPr lang="en-US" dirty="0">
                <a:solidFill>
                  <a:schemeClr val="bg1"/>
                </a:solidFill>
              </a:rPr>
              <a:t>“The uplifts to immigration and housing legal aid fees will commence on specified dates that will be aligned with the necessary digital and operational changes required. Immigration fee changes will come into force first, followed by housing. Fee increases will be applied to all new certificates or determinations made after the specified commencement dates.”</a:t>
            </a:r>
          </a:p>
          <a:p>
            <a:endParaRPr lang="en-US" dirty="0">
              <a:solidFill>
                <a:schemeClr val="bg1"/>
              </a:solidFill>
            </a:endParaRPr>
          </a:p>
          <a:p>
            <a:r>
              <a:rPr lang="en-US" dirty="0">
                <a:solidFill>
                  <a:schemeClr val="bg1"/>
                </a:solidFill>
              </a:rPr>
              <a:t>“The government acknowledges the views of respondents about the wider legal aid market, and in particular the issues raised around legal aid fees more generally. We will continue to consider measures to support sector sustainability across all categories of civil legal aid.”</a:t>
            </a:r>
          </a:p>
          <a:p>
            <a:r>
              <a:rPr lang="en-US" dirty="0">
                <a:solidFill>
                  <a:schemeClr val="bg1"/>
                </a:solidFill>
              </a:rPr>
              <a:t>(Jul 2025)</a:t>
            </a:r>
          </a:p>
        </p:txBody>
      </p:sp>
    </p:spTree>
    <p:extLst>
      <p:ext uri="{BB962C8B-B14F-4D97-AF65-F5344CB8AC3E}">
        <p14:creationId xmlns:p14="http://schemas.microsoft.com/office/powerpoint/2010/main" val="24245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DDB95-2FFD-087C-3F1E-7FD86C5DB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36055-6A01-60BF-60FD-554725C3F1F5}"/>
              </a:ext>
            </a:extLst>
          </p:cNvPr>
          <p:cNvSpPr>
            <a:spLocks noGrp="1"/>
          </p:cNvSpPr>
          <p:nvPr>
            <p:ph type="ctrTitle"/>
          </p:nvPr>
        </p:nvSpPr>
        <p:spPr>
          <a:xfrm>
            <a:off x="1221084" y="1129405"/>
            <a:ext cx="9749828" cy="837445"/>
          </a:xfrm>
        </p:spPr>
        <p:txBody>
          <a:bodyPr>
            <a:normAutofit fontScale="90000"/>
          </a:bodyPr>
          <a:lstStyle/>
          <a:p>
            <a:r>
              <a:rPr lang="en-US" dirty="0"/>
              <a:t>Housing &amp; Immigration Fees</a:t>
            </a:r>
            <a:endParaRPr lang="en-GB" dirty="0"/>
          </a:p>
        </p:txBody>
      </p:sp>
      <p:grpSp>
        <p:nvGrpSpPr>
          <p:cNvPr id="9" name="Group 8">
            <a:extLst>
              <a:ext uri="{FF2B5EF4-FFF2-40B4-BE49-F238E27FC236}">
                <a16:creationId xmlns:a16="http://schemas.microsoft.com/office/drawing/2014/main" id="{9A71701D-E0EB-CB75-1072-649AF52A0EC9}"/>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45F1C357-C6D7-AF6C-5A01-DCE503F84F49}"/>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E9475179-98B7-E37C-3EFF-F93BDFB93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pic>
        <p:nvPicPr>
          <p:cNvPr id="3" name="Picture 2">
            <a:extLst>
              <a:ext uri="{FF2B5EF4-FFF2-40B4-BE49-F238E27FC236}">
                <a16:creationId xmlns:a16="http://schemas.microsoft.com/office/drawing/2014/main" id="{DF04CF0D-4BF4-4C5C-A39A-9DBA70E031C4}"/>
              </a:ext>
            </a:extLst>
          </p:cNvPr>
          <p:cNvPicPr>
            <a:picLocks noChangeAspect="1"/>
          </p:cNvPicPr>
          <p:nvPr/>
        </p:nvPicPr>
        <p:blipFill>
          <a:blip r:embed="rId3"/>
          <a:stretch>
            <a:fillRect/>
          </a:stretch>
        </p:blipFill>
        <p:spPr>
          <a:xfrm>
            <a:off x="1221084" y="2586319"/>
            <a:ext cx="9749827" cy="4070257"/>
          </a:xfrm>
          <a:prstGeom prst="rect">
            <a:avLst/>
          </a:prstGeom>
        </p:spPr>
      </p:pic>
    </p:spTree>
    <p:extLst>
      <p:ext uri="{BB962C8B-B14F-4D97-AF65-F5344CB8AC3E}">
        <p14:creationId xmlns:p14="http://schemas.microsoft.com/office/powerpoint/2010/main" val="304056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BB33-AD12-327E-CE75-5C8E43FE1F8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43F66DD-0777-BC98-C649-FAE464D4F57E}"/>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97087738-0B78-5ECD-6DDC-2CE45E6223E4}"/>
              </a:ext>
            </a:extLst>
          </p:cNvPr>
          <p:cNvSpPr>
            <a:spLocks noGrp="1"/>
          </p:cNvSpPr>
          <p:nvPr>
            <p:ph type="ctrTitle"/>
          </p:nvPr>
        </p:nvSpPr>
        <p:spPr>
          <a:xfrm>
            <a:off x="1221084" y="1129405"/>
            <a:ext cx="9749828" cy="837445"/>
          </a:xfrm>
        </p:spPr>
        <p:txBody>
          <a:bodyPr>
            <a:noAutofit/>
          </a:bodyPr>
          <a:lstStyle/>
          <a:p>
            <a:r>
              <a:rPr lang="en-US" sz="3200" dirty="0"/>
              <a:t>What else is New or on the horizon?</a:t>
            </a:r>
            <a:endParaRPr lang="en-GB" sz="3200" dirty="0"/>
          </a:p>
        </p:txBody>
      </p:sp>
      <p:grpSp>
        <p:nvGrpSpPr>
          <p:cNvPr id="9" name="Group 8">
            <a:extLst>
              <a:ext uri="{FF2B5EF4-FFF2-40B4-BE49-F238E27FC236}">
                <a16:creationId xmlns:a16="http://schemas.microsoft.com/office/drawing/2014/main" id="{071CE34F-99DD-3E56-6342-00BEDB886218}"/>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22A64852-0469-28CD-0BDB-B4C7A45EE4E3}"/>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F6F8469F-9A28-036F-6858-9366EEB9D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sp>
        <p:nvSpPr>
          <p:cNvPr id="11" name="TextBox 10">
            <a:extLst>
              <a:ext uri="{FF2B5EF4-FFF2-40B4-BE49-F238E27FC236}">
                <a16:creationId xmlns:a16="http://schemas.microsoft.com/office/drawing/2014/main" id="{1E12798F-6208-0CCA-41DC-94643E0B7AB8}"/>
              </a:ext>
            </a:extLst>
          </p:cNvPr>
          <p:cNvSpPr txBox="1"/>
          <p:nvPr/>
        </p:nvSpPr>
        <p:spPr>
          <a:xfrm>
            <a:off x="1339913" y="2213537"/>
            <a:ext cx="9515191" cy="4401205"/>
          </a:xfrm>
          <a:prstGeom prst="rect">
            <a:avLst/>
          </a:prstGeom>
          <a:noFill/>
        </p:spPr>
        <p:txBody>
          <a:bodyPr wrap="square" rtlCol="0">
            <a:spAutoFit/>
          </a:bodyPr>
          <a:lstStyle/>
          <a:p>
            <a:pPr algn="ctr"/>
            <a:r>
              <a:rPr lang="en-US" sz="1400" dirty="0">
                <a:solidFill>
                  <a:schemeClr val="bg1"/>
                </a:solidFill>
              </a:rPr>
              <a:t>The fall-out of the LAA data breach – massive issues but also potential opportunities?</a:t>
            </a:r>
          </a:p>
          <a:p>
            <a:pPr algn="ctr"/>
            <a:endParaRPr lang="en-US" sz="1400" dirty="0">
              <a:solidFill>
                <a:schemeClr val="bg1"/>
              </a:solidFill>
            </a:endParaRPr>
          </a:p>
          <a:p>
            <a:pPr algn="ctr"/>
            <a:r>
              <a:rPr lang="en-US" sz="1400" dirty="0">
                <a:solidFill>
                  <a:schemeClr val="bg1"/>
                </a:solidFill>
              </a:rPr>
              <a:t>‘Always on’ commissioning and10-year crime and civil contracts</a:t>
            </a:r>
          </a:p>
          <a:p>
            <a:pPr algn="ctr"/>
            <a:endParaRPr lang="en-US" sz="1400" dirty="0">
              <a:solidFill>
                <a:schemeClr val="bg1"/>
              </a:solidFill>
            </a:endParaRPr>
          </a:p>
          <a:p>
            <a:pPr algn="ctr"/>
            <a:r>
              <a:rPr lang="en-US" sz="1400" dirty="0">
                <a:solidFill>
                  <a:schemeClr val="bg1"/>
                </a:solidFill>
              </a:rPr>
              <a:t>‘Hillsborough Law’ – legal aid for inquests and ‘proportionate’ legal costs for public bodies</a:t>
            </a:r>
          </a:p>
          <a:p>
            <a:pPr algn="ctr"/>
            <a:endParaRPr lang="en-US" sz="1400" dirty="0">
              <a:solidFill>
                <a:schemeClr val="bg1"/>
              </a:solidFill>
            </a:endParaRPr>
          </a:p>
          <a:p>
            <a:pPr algn="ctr"/>
            <a:r>
              <a:rPr lang="en-US" sz="1400" dirty="0">
                <a:solidFill>
                  <a:schemeClr val="bg1"/>
                </a:solidFill>
              </a:rPr>
              <a:t>The 2027 Standard Civil Contract</a:t>
            </a:r>
          </a:p>
          <a:p>
            <a:pPr algn="ctr"/>
            <a:r>
              <a:rPr lang="en-US" sz="1400" dirty="0">
                <a:solidFill>
                  <a:schemeClr val="bg1"/>
                </a:solidFill>
              </a:rPr>
              <a:t>- Matter starts</a:t>
            </a:r>
          </a:p>
          <a:p>
            <a:pPr algn="ctr"/>
            <a:r>
              <a:rPr lang="en-US" sz="1400" dirty="0">
                <a:solidFill>
                  <a:schemeClr val="bg1"/>
                </a:solidFill>
              </a:rPr>
              <a:t>- Remote working</a:t>
            </a:r>
          </a:p>
          <a:p>
            <a:pPr algn="ctr"/>
            <a:r>
              <a:rPr lang="en-US" sz="1400" dirty="0">
                <a:solidFill>
                  <a:schemeClr val="bg1"/>
                </a:solidFill>
              </a:rPr>
              <a:t>- Office requirements</a:t>
            </a:r>
          </a:p>
          <a:p>
            <a:pPr lvl="1" algn="ctr"/>
            <a:endParaRPr lang="en-US" sz="1400" dirty="0">
              <a:solidFill>
                <a:schemeClr val="bg1"/>
              </a:solidFill>
            </a:endParaRPr>
          </a:p>
          <a:p>
            <a:pPr algn="ctr"/>
            <a:r>
              <a:rPr lang="en-US" sz="1400" dirty="0">
                <a:solidFill>
                  <a:schemeClr val="bg1"/>
                </a:solidFill>
              </a:rPr>
              <a:t>MOJ research to improve ECF take-up for immigration cases</a:t>
            </a:r>
          </a:p>
          <a:p>
            <a:pPr algn="ctr"/>
            <a:endParaRPr lang="en-US" sz="1400" dirty="0">
              <a:solidFill>
                <a:schemeClr val="bg1"/>
              </a:solidFill>
            </a:endParaRPr>
          </a:p>
          <a:p>
            <a:pPr algn="ctr"/>
            <a:r>
              <a:rPr lang="en-US" sz="1400" dirty="0">
                <a:solidFill>
                  <a:schemeClr val="bg1"/>
                </a:solidFill>
              </a:rPr>
              <a:t>MOJ ‘Legal Support Strategy’, ADR and </a:t>
            </a:r>
            <a:r>
              <a:rPr lang="en-US" sz="1400" dirty="0" err="1">
                <a:solidFill>
                  <a:schemeClr val="bg1"/>
                </a:solidFill>
              </a:rPr>
              <a:t>digitalisation</a:t>
            </a:r>
            <a:r>
              <a:rPr lang="en-US" sz="1400" dirty="0">
                <a:solidFill>
                  <a:schemeClr val="bg1"/>
                </a:solidFill>
              </a:rPr>
              <a:t> (i.e. family and housing possession)</a:t>
            </a:r>
          </a:p>
          <a:p>
            <a:pPr algn="ctr"/>
            <a:endParaRPr lang="en-US" sz="1400" dirty="0">
              <a:solidFill>
                <a:schemeClr val="bg1"/>
              </a:solidFill>
            </a:endParaRPr>
          </a:p>
          <a:p>
            <a:pPr algn="ctr"/>
            <a:r>
              <a:rPr lang="en-US" sz="1400" dirty="0">
                <a:solidFill>
                  <a:schemeClr val="bg1"/>
                </a:solidFill>
              </a:rPr>
              <a:t>LAPG research on Pro(</a:t>
            </a:r>
            <a:r>
              <a:rPr lang="en-US" sz="1400" dirty="0" err="1">
                <a:solidFill>
                  <a:schemeClr val="bg1"/>
                </a:solidFill>
              </a:rPr>
              <a:t>vider</a:t>
            </a:r>
            <a:r>
              <a:rPr lang="en-US" sz="1400" dirty="0">
                <a:solidFill>
                  <a:schemeClr val="bg1"/>
                </a:solidFill>
              </a:rPr>
              <a:t>) Bono – non-chargeable time generated by legal aid contracts and systems</a:t>
            </a:r>
          </a:p>
          <a:p>
            <a:pPr algn="ctr"/>
            <a:endParaRPr lang="en-US" sz="1400" dirty="0">
              <a:solidFill>
                <a:schemeClr val="bg1"/>
              </a:solidFill>
            </a:endParaRPr>
          </a:p>
          <a:p>
            <a:pPr algn="ctr"/>
            <a:r>
              <a:rPr lang="en-US" sz="1400" dirty="0">
                <a:solidFill>
                  <a:schemeClr val="bg1"/>
                </a:solidFill>
              </a:rPr>
              <a:t>Adopting a ‘High Trust’ model</a:t>
            </a:r>
          </a:p>
          <a:p>
            <a:pPr algn="ctr"/>
            <a:endParaRPr lang="en-US" sz="1400" dirty="0">
              <a:solidFill>
                <a:schemeClr val="bg1"/>
              </a:solidFill>
            </a:endParaRPr>
          </a:p>
          <a:p>
            <a:pPr algn="ctr"/>
            <a:r>
              <a:rPr lang="en-US" sz="1400" dirty="0">
                <a:solidFill>
                  <a:schemeClr val="bg1"/>
                </a:solidFill>
              </a:rPr>
              <a:t>Further fee increases, changes to payment mechanisms, working at risk…</a:t>
            </a:r>
            <a:endParaRPr lang="en-GB" sz="1400" dirty="0">
              <a:solidFill>
                <a:schemeClr val="bg1"/>
              </a:solidFill>
            </a:endParaRPr>
          </a:p>
        </p:txBody>
      </p:sp>
      <p:pic>
        <p:nvPicPr>
          <p:cNvPr id="4" name="Picture 3" descr="Telescope">
            <a:extLst>
              <a:ext uri="{FF2B5EF4-FFF2-40B4-BE49-F238E27FC236}">
                <a16:creationId xmlns:a16="http://schemas.microsoft.com/office/drawing/2014/main" id="{F00AFA49-AC6C-335B-664B-2554D6D75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14124">
            <a:off x="528095" y="1904586"/>
            <a:ext cx="2146569" cy="1408608"/>
          </a:xfrm>
          <a:prstGeom prst="rect">
            <a:avLst/>
          </a:prstGeom>
        </p:spPr>
      </p:pic>
    </p:spTree>
    <p:extLst>
      <p:ext uri="{BB962C8B-B14F-4D97-AF65-F5344CB8AC3E}">
        <p14:creationId xmlns:p14="http://schemas.microsoft.com/office/powerpoint/2010/main" val="32897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C4B0-C4C9-4D7B-94BC-C207C7F8F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118A3-DCFA-9864-96A6-D3967EDFC400}"/>
              </a:ext>
            </a:extLst>
          </p:cNvPr>
          <p:cNvSpPr>
            <a:spLocks noGrp="1"/>
          </p:cNvSpPr>
          <p:nvPr>
            <p:ph type="ctrTitle"/>
          </p:nvPr>
        </p:nvSpPr>
        <p:spPr>
          <a:xfrm>
            <a:off x="1600200" y="1163371"/>
            <a:ext cx="8991600" cy="837445"/>
          </a:xfrm>
        </p:spPr>
        <p:txBody>
          <a:bodyPr>
            <a:normAutofit fontScale="90000"/>
          </a:bodyPr>
          <a:lstStyle/>
          <a:p>
            <a:r>
              <a:rPr lang="en-US" dirty="0"/>
              <a:t>The view from the top</a:t>
            </a:r>
            <a:endParaRPr lang="en-GB" dirty="0"/>
          </a:p>
        </p:txBody>
      </p:sp>
      <p:sp>
        <p:nvSpPr>
          <p:cNvPr id="3" name="Subtitle 2">
            <a:extLst>
              <a:ext uri="{FF2B5EF4-FFF2-40B4-BE49-F238E27FC236}">
                <a16:creationId xmlns:a16="http://schemas.microsoft.com/office/drawing/2014/main" id="{CF8BD17C-B2B9-8A3D-811F-3295DBCDB037}"/>
              </a:ext>
            </a:extLst>
          </p:cNvPr>
          <p:cNvSpPr>
            <a:spLocks noGrp="1"/>
          </p:cNvSpPr>
          <p:nvPr>
            <p:ph type="subTitle" idx="1"/>
          </p:nvPr>
        </p:nvSpPr>
        <p:spPr>
          <a:xfrm>
            <a:off x="1600199" y="2385588"/>
            <a:ext cx="8991599" cy="3852250"/>
          </a:xfrm>
          <a:solidFill>
            <a:schemeClr val="tx1"/>
          </a:solidFill>
          <a:ln w="12700">
            <a:solidFill>
              <a:schemeClr val="bg1"/>
            </a:solidFill>
          </a:ln>
        </p:spPr>
        <p:txBody>
          <a:bodyPr>
            <a:normAutofit/>
          </a:bodyPr>
          <a:lstStyle/>
          <a:p>
            <a:r>
              <a:rPr lang="en-US" sz="2400" dirty="0">
                <a:solidFill>
                  <a:schemeClr val="bg1"/>
                </a:solidFill>
              </a:rPr>
              <a:t>In recent years the MOJ has carried out extensive reviews of the legal aid scheme in England and Wales:</a:t>
            </a:r>
          </a:p>
          <a:p>
            <a:pPr marL="342900" indent="-342900">
              <a:buFont typeface="Arial" panose="020B0604020202020204" pitchFamily="34" charset="0"/>
              <a:buChar char="•"/>
            </a:pPr>
            <a:r>
              <a:rPr lang="en-GB" sz="2400" dirty="0">
                <a:solidFill>
                  <a:schemeClr val="bg1"/>
                </a:solidFill>
              </a:rPr>
              <a:t>Criminal Legal Aid Independent Review – Government Response Dec 2022</a:t>
            </a:r>
          </a:p>
          <a:p>
            <a:pPr marL="342900" indent="-342900">
              <a:buFont typeface="Arial" panose="020B0604020202020204" pitchFamily="34" charset="0"/>
              <a:buChar char="•"/>
            </a:pPr>
            <a:r>
              <a:rPr lang="en-GB" sz="2400" dirty="0">
                <a:solidFill>
                  <a:schemeClr val="bg1"/>
                </a:solidFill>
              </a:rPr>
              <a:t>Means Test Review – consultation outcome May 2023</a:t>
            </a:r>
          </a:p>
          <a:p>
            <a:pPr marL="342900" indent="-342900">
              <a:buFont typeface="Arial" panose="020B0604020202020204" pitchFamily="34" charset="0"/>
              <a:buChar char="•"/>
            </a:pPr>
            <a:r>
              <a:rPr lang="en-GB" sz="2400" dirty="0">
                <a:solidFill>
                  <a:schemeClr val="bg1"/>
                </a:solidFill>
              </a:rPr>
              <a:t>Review of Civil Legal Aid – various publications up to Mar 2025</a:t>
            </a:r>
          </a:p>
          <a:p>
            <a:r>
              <a:rPr lang="en-GB" sz="2400" dirty="0">
                <a:solidFill>
                  <a:schemeClr val="bg1"/>
                </a:solidFill>
              </a:rPr>
              <a:t>(And let’s not forget the LASPO Post-Implementation Review, published in Feb 2019…)</a:t>
            </a:r>
          </a:p>
          <a:p>
            <a:endParaRPr lang="en-GB" sz="2400" dirty="0">
              <a:solidFill>
                <a:schemeClr val="bg1"/>
              </a:solidFill>
            </a:endParaRPr>
          </a:p>
        </p:txBody>
      </p:sp>
      <p:grpSp>
        <p:nvGrpSpPr>
          <p:cNvPr id="9" name="Group 8">
            <a:extLst>
              <a:ext uri="{FF2B5EF4-FFF2-40B4-BE49-F238E27FC236}">
                <a16:creationId xmlns:a16="http://schemas.microsoft.com/office/drawing/2014/main" id="{D2AD9360-67DF-3344-C03F-6234B34C7207}"/>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91DF0C88-F705-9579-5AE9-8CDAB6BB2391}"/>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DF26ED00-2446-F0BC-CC56-FEEAE3715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spTree>
    <p:extLst>
      <p:ext uri="{BB962C8B-B14F-4D97-AF65-F5344CB8AC3E}">
        <p14:creationId xmlns:p14="http://schemas.microsoft.com/office/powerpoint/2010/main" val="384108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827AA-CFF5-47A2-85D3-704D48DD62D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0EBC9A7-BF32-D6EA-29EE-8503617CEC6B}"/>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4A0EEA9-E3BE-E92E-E79B-5FA8443487A8}"/>
              </a:ext>
            </a:extLst>
          </p:cNvPr>
          <p:cNvSpPr>
            <a:spLocks noGrp="1"/>
          </p:cNvSpPr>
          <p:nvPr>
            <p:ph type="ctrTitle"/>
          </p:nvPr>
        </p:nvSpPr>
        <p:spPr>
          <a:xfrm>
            <a:off x="1221084" y="1129405"/>
            <a:ext cx="9749828" cy="837445"/>
          </a:xfrm>
        </p:spPr>
        <p:txBody>
          <a:bodyPr>
            <a:normAutofit fontScale="90000"/>
          </a:bodyPr>
          <a:lstStyle/>
          <a:p>
            <a:r>
              <a:rPr lang="en-US" dirty="0"/>
              <a:t>The view from the top</a:t>
            </a:r>
            <a:endParaRPr lang="en-GB" dirty="0"/>
          </a:p>
        </p:txBody>
      </p:sp>
      <p:grpSp>
        <p:nvGrpSpPr>
          <p:cNvPr id="9" name="Group 8">
            <a:extLst>
              <a:ext uri="{FF2B5EF4-FFF2-40B4-BE49-F238E27FC236}">
                <a16:creationId xmlns:a16="http://schemas.microsoft.com/office/drawing/2014/main" id="{E36D14F3-3407-812C-D05A-21ED8D6A3A21}"/>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950F1E76-1F6B-E2F4-49DF-330BFD08E8DB}"/>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9E611396-C1DE-B2D7-3C14-76CF5C7C6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pic>
        <p:nvPicPr>
          <p:cNvPr id="5" name="Picture 4">
            <a:extLst>
              <a:ext uri="{FF2B5EF4-FFF2-40B4-BE49-F238E27FC236}">
                <a16:creationId xmlns:a16="http://schemas.microsoft.com/office/drawing/2014/main" id="{2275C7C1-BC46-5457-5922-CCF0EF5DBADB}"/>
              </a:ext>
            </a:extLst>
          </p:cNvPr>
          <p:cNvPicPr>
            <a:picLocks noChangeAspect="1"/>
          </p:cNvPicPr>
          <p:nvPr/>
        </p:nvPicPr>
        <p:blipFill>
          <a:blip r:embed="rId3"/>
          <a:stretch>
            <a:fillRect/>
          </a:stretch>
        </p:blipFill>
        <p:spPr>
          <a:xfrm>
            <a:off x="1266182" y="3520583"/>
            <a:ext cx="3603685" cy="3124624"/>
          </a:xfrm>
          <a:prstGeom prst="rect">
            <a:avLst/>
          </a:prstGeom>
        </p:spPr>
      </p:pic>
      <p:sp>
        <p:nvSpPr>
          <p:cNvPr id="6" name="Speech Bubble: Oval 5">
            <a:extLst>
              <a:ext uri="{FF2B5EF4-FFF2-40B4-BE49-F238E27FC236}">
                <a16:creationId xmlns:a16="http://schemas.microsoft.com/office/drawing/2014/main" id="{577DCA96-84A3-B267-F87C-0A0A3F1F74BD}"/>
              </a:ext>
            </a:extLst>
          </p:cNvPr>
          <p:cNvSpPr/>
          <p:nvPr/>
        </p:nvSpPr>
        <p:spPr>
          <a:xfrm>
            <a:off x="1636195" y="3366320"/>
            <a:ext cx="1847643" cy="940098"/>
          </a:xfrm>
          <a:prstGeom prst="wedgeEllipseCallout">
            <a:avLst>
              <a:gd name="adj1" fmla="val -12699"/>
              <a:gd name="adj2" fmla="val 104796"/>
            </a:avLst>
          </a:prstGeom>
          <a:solidFill>
            <a:schemeClr val="bg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Can I have a fees transfusion please?</a:t>
            </a:r>
            <a:endParaRPr lang="en-GB" sz="1400" dirty="0">
              <a:solidFill>
                <a:schemeClr val="bg1"/>
              </a:solidFill>
            </a:endParaRPr>
          </a:p>
        </p:txBody>
      </p:sp>
      <p:sp>
        <p:nvSpPr>
          <p:cNvPr id="10" name="Speech Bubble: Oval 9">
            <a:extLst>
              <a:ext uri="{FF2B5EF4-FFF2-40B4-BE49-F238E27FC236}">
                <a16:creationId xmlns:a16="http://schemas.microsoft.com/office/drawing/2014/main" id="{A6A769A8-AE34-B706-6632-5638F074BBB4}"/>
              </a:ext>
            </a:extLst>
          </p:cNvPr>
          <p:cNvSpPr/>
          <p:nvPr/>
        </p:nvSpPr>
        <p:spPr>
          <a:xfrm>
            <a:off x="4058799" y="2444900"/>
            <a:ext cx="1847643" cy="1785033"/>
          </a:xfrm>
          <a:prstGeom prst="wedgeEllipseCallout">
            <a:avLst>
              <a:gd name="adj1" fmla="val -56759"/>
              <a:gd name="adj2" fmla="val 40255"/>
            </a:avLst>
          </a:prstGeom>
          <a:solidFill>
            <a:schemeClr val="bg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Fees? I’m sorry, the cupboards are bare. How about a cheese and pickle sandwich?</a:t>
            </a:r>
            <a:endParaRPr lang="en-GB" sz="1400" dirty="0">
              <a:solidFill>
                <a:schemeClr val="bg1"/>
              </a:solidFill>
            </a:endParaRPr>
          </a:p>
        </p:txBody>
      </p:sp>
      <p:sp>
        <p:nvSpPr>
          <p:cNvPr id="11" name="TextBox 10">
            <a:extLst>
              <a:ext uri="{FF2B5EF4-FFF2-40B4-BE49-F238E27FC236}">
                <a16:creationId xmlns:a16="http://schemas.microsoft.com/office/drawing/2014/main" id="{154BF87F-967C-6CB6-CDBE-828BE4564325}"/>
              </a:ext>
            </a:extLst>
          </p:cNvPr>
          <p:cNvSpPr txBox="1"/>
          <p:nvPr/>
        </p:nvSpPr>
        <p:spPr>
          <a:xfrm>
            <a:off x="5906442" y="2213537"/>
            <a:ext cx="4948662" cy="4401205"/>
          </a:xfrm>
          <a:prstGeom prst="rect">
            <a:avLst/>
          </a:prstGeom>
          <a:noFill/>
        </p:spPr>
        <p:txBody>
          <a:bodyPr wrap="square" rtlCol="0">
            <a:spAutoFit/>
          </a:bodyPr>
          <a:lstStyle/>
          <a:p>
            <a:r>
              <a:rPr lang="en-US" sz="1400" dirty="0">
                <a:solidFill>
                  <a:schemeClr val="bg1"/>
                </a:solidFill>
              </a:rPr>
              <a:t>“Legal aid is the cornerstone of our justice system. It underpins the rule of law in this country, helping to ensure that everyone, including the poorest and most vulnerable, can access justice and enforce their legal rights.</a:t>
            </a:r>
          </a:p>
          <a:p>
            <a:endParaRPr lang="en-US" sz="1400" dirty="0">
              <a:solidFill>
                <a:schemeClr val="bg1"/>
              </a:solidFill>
            </a:endParaRPr>
          </a:p>
          <a:p>
            <a:r>
              <a:rPr lang="en-US" sz="1400" dirty="0">
                <a:solidFill>
                  <a:schemeClr val="bg1"/>
                </a:solidFill>
              </a:rPr>
              <a:t>But when this Government took office, we inherited a legal aid system creaking under pressure after years of neglect.</a:t>
            </a:r>
          </a:p>
          <a:p>
            <a:r>
              <a:rPr lang="en-US" sz="1400" dirty="0">
                <a:solidFill>
                  <a:schemeClr val="bg1"/>
                </a:solidFill>
              </a:rPr>
              <a:t>….</a:t>
            </a:r>
          </a:p>
          <a:p>
            <a:r>
              <a:rPr lang="en-US" sz="1400" dirty="0">
                <a:solidFill>
                  <a:schemeClr val="bg1"/>
                </a:solidFill>
              </a:rPr>
              <a:t>We are determined to nurse this critical sector back to health, rebuilding a legal aid system that is sustainable, effective and efficient, and that helps people to address their legal problems as quickly and as early as possible. A system that enables our excellent legal aid profession to do what it does best - providing high quality support and advice for the people who need it most.</a:t>
            </a:r>
          </a:p>
          <a:p>
            <a:r>
              <a:rPr lang="en-US" sz="1400" dirty="0">
                <a:solidFill>
                  <a:schemeClr val="bg1"/>
                </a:solidFill>
              </a:rPr>
              <a:t>….</a:t>
            </a:r>
          </a:p>
          <a:p>
            <a:r>
              <a:rPr lang="en-US" sz="1400" dirty="0">
                <a:solidFill>
                  <a:schemeClr val="bg1"/>
                </a:solidFill>
              </a:rPr>
              <a:t>This is just the first step…”</a:t>
            </a:r>
          </a:p>
          <a:p>
            <a:endParaRPr lang="en-US" sz="1400" dirty="0">
              <a:solidFill>
                <a:schemeClr val="bg1"/>
              </a:solidFill>
            </a:endParaRPr>
          </a:p>
          <a:p>
            <a:r>
              <a:rPr lang="en-GB" sz="1400" b="1" dirty="0">
                <a:solidFill>
                  <a:schemeClr val="bg1"/>
                </a:solidFill>
              </a:rPr>
              <a:t>Sarah Sackman KC MP </a:t>
            </a:r>
            <a:endParaRPr lang="en-GB" sz="1400" dirty="0">
              <a:solidFill>
                <a:schemeClr val="bg1"/>
              </a:solidFill>
            </a:endParaRPr>
          </a:p>
          <a:p>
            <a:r>
              <a:rPr lang="en-US" sz="1400" dirty="0">
                <a:solidFill>
                  <a:schemeClr val="bg1"/>
                </a:solidFill>
              </a:rPr>
              <a:t>Minister for Courts and Legal Services</a:t>
            </a:r>
          </a:p>
          <a:p>
            <a:r>
              <a:rPr lang="en-US" sz="1400" dirty="0">
                <a:solidFill>
                  <a:schemeClr val="bg1"/>
                </a:solidFill>
              </a:rPr>
              <a:t>Jan 2025 – Housing and Immigration Fees Consultation</a:t>
            </a:r>
            <a:endParaRPr lang="en-GB" sz="1050" dirty="0">
              <a:solidFill>
                <a:schemeClr val="bg1"/>
              </a:solidFill>
            </a:endParaRPr>
          </a:p>
        </p:txBody>
      </p:sp>
    </p:spTree>
    <p:extLst>
      <p:ext uri="{BB962C8B-B14F-4D97-AF65-F5344CB8AC3E}">
        <p14:creationId xmlns:p14="http://schemas.microsoft.com/office/powerpoint/2010/main" val="295694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65D9F-1279-5AFA-4963-06D8E57CC37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22CDC0F-8B77-2ADE-927D-FAF902C4284E}"/>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2293EC0-9F58-D1C5-F64D-363353930EDB}"/>
              </a:ext>
            </a:extLst>
          </p:cNvPr>
          <p:cNvSpPr>
            <a:spLocks noGrp="1"/>
          </p:cNvSpPr>
          <p:nvPr>
            <p:ph type="ctrTitle"/>
          </p:nvPr>
        </p:nvSpPr>
        <p:spPr>
          <a:xfrm>
            <a:off x="1221084" y="1129405"/>
            <a:ext cx="9749828" cy="837445"/>
          </a:xfrm>
        </p:spPr>
        <p:txBody>
          <a:bodyPr>
            <a:normAutofit fontScale="90000"/>
          </a:bodyPr>
          <a:lstStyle/>
          <a:p>
            <a:r>
              <a:rPr lang="en-US" dirty="0"/>
              <a:t>The review of civil legal aid - </a:t>
            </a:r>
            <a:r>
              <a:rPr lang="en-US" dirty="0" err="1"/>
              <a:t>rocla</a:t>
            </a:r>
            <a:endParaRPr lang="en-GB" dirty="0"/>
          </a:p>
        </p:txBody>
      </p:sp>
      <p:grpSp>
        <p:nvGrpSpPr>
          <p:cNvPr id="9" name="Group 8">
            <a:extLst>
              <a:ext uri="{FF2B5EF4-FFF2-40B4-BE49-F238E27FC236}">
                <a16:creationId xmlns:a16="http://schemas.microsoft.com/office/drawing/2014/main" id="{B2826281-6B88-4A47-B473-FD2939161178}"/>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2562CFF6-6F23-4D8F-9B60-5A2128B54533}"/>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49B5BF0D-4611-305B-531B-8BDBA0741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sp>
        <p:nvSpPr>
          <p:cNvPr id="11" name="TextBox 10">
            <a:extLst>
              <a:ext uri="{FF2B5EF4-FFF2-40B4-BE49-F238E27FC236}">
                <a16:creationId xmlns:a16="http://schemas.microsoft.com/office/drawing/2014/main" id="{65F65779-D951-47F3-C611-549E0B5A96CB}"/>
              </a:ext>
            </a:extLst>
          </p:cNvPr>
          <p:cNvSpPr txBox="1"/>
          <p:nvPr/>
        </p:nvSpPr>
        <p:spPr>
          <a:xfrm>
            <a:off x="1338210" y="2581044"/>
            <a:ext cx="4628024" cy="4093428"/>
          </a:xfrm>
          <a:prstGeom prst="rect">
            <a:avLst/>
          </a:prstGeom>
          <a:noFill/>
        </p:spPr>
        <p:txBody>
          <a:bodyPr wrap="square" rtlCol="0">
            <a:spAutoFit/>
          </a:bodyPr>
          <a:lstStyle/>
          <a:p>
            <a:r>
              <a:rPr lang="en-GB" sz="1400" dirty="0">
                <a:solidFill>
                  <a:schemeClr val="bg1"/>
                </a:solidFill>
              </a:rPr>
              <a:t>Four workstreams:</a:t>
            </a:r>
          </a:p>
          <a:p>
            <a:endParaRPr lang="en-GB" sz="1400" dirty="0">
              <a:solidFill>
                <a:schemeClr val="bg1"/>
              </a:solidFill>
            </a:endParaRPr>
          </a:p>
          <a:p>
            <a:r>
              <a:rPr lang="en-GB" sz="1400" dirty="0">
                <a:solidFill>
                  <a:schemeClr val="bg1"/>
                </a:solidFill>
              </a:rPr>
              <a:t>1. </a:t>
            </a:r>
            <a:r>
              <a:rPr lang="en-GB" sz="1400" b="1" dirty="0">
                <a:solidFill>
                  <a:schemeClr val="bg1"/>
                </a:solidFill>
              </a:rPr>
              <a:t>Economic analysis </a:t>
            </a:r>
            <a:r>
              <a:rPr lang="en-GB" sz="1400" dirty="0">
                <a:solidFill>
                  <a:schemeClr val="bg1"/>
                </a:solidFill>
              </a:rPr>
              <a:t>of the functioning of the civil legal aid market</a:t>
            </a:r>
          </a:p>
          <a:p>
            <a:endParaRPr lang="en-GB" sz="800" dirty="0">
              <a:solidFill>
                <a:schemeClr val="bg1"/>
              </a:solidFill>
            </a:endParaRPr>
          </a:p>
          <a:p>
            <a:pPr marL="742950" lvl="1" indent="-285750">
              <a:buFont typeface="Arial" panose="020B0604020202020204" pitchFamily="34" charset="0"/>
              <a:buChar char="•"/>
            </a:pPr>
            <a:r>
              <a:rPr lang="en-GB" sz="1400" dirty="0">
                <a:solidFill>
                  <a:schemeClr val="bg1"/>
                </a:solidFill>
              </a:rPr>
              <a:t>Provider Survey Report (Jan 24) – 228 responses, 	about 18% of providers</a:t>
            </a:r>
          </a:p>
          <a:p>
            <a:pPr marL="742950" lvl="1" indent="-285750">
              <a:buFont typeface="Arial" panose="020B0604020202020204" pitchFamily="34" charset="0"/>
              <a:buChar char="•"/>
            </a:pPr>
            <a:r>
              <a:rPr lang="en-GB" sz="1400" dirty="0">
                <a:solidFill>
                  <a:schemeClr val="bg1"/>
                </a:solidFill>
              </a:rPr>
              <a:t>Market Research Report (Nov 24) – PA Consulting</a:t>
            </a:r>
          </a:p>
          <a:p>
            <a:endParaRPr lang="en-GB" sz="1400" dirty="0">
              <a:solidFill>
                <a:schemeClr val="bg1"/>
              </a:solidFill>
            </a:endParaRPr>
          </a:p>
          <a:p>
            <a:r>
              <a:rPr lang="en-GB" sz="1400" dirty="0">
                <a:solidFill>
                  <a:schemeClr val="bg1"/>
                </a:solidFill>
              </a:rPr>
              <a:t>2. </a:t>
            </a:r>
            <a:r>
              <a:rPr lang="en-GB" sz="1400" b="1" dirty="0">
                <a:solidFill>
                  <a:schemeClr val="bg1"/>
                </a:solidFill>
              </a:rPr>
              <a:t>Comparative analysis </a:t>
            </a:r>
            <a:r>
              <a:rPr lang="en-GB" sz="1400" dirty="0">
                <a:solidFill>
                  <a:schemeClr val="bg1"/>
                </a:solidFill>
              </a:rPr>
              <a:t>of domestic and international civil legal aid systems – report Mar 24</a:t>
            </a:r>
          </a:p>
          <a:p>
            <a:endParaRPr lang="en-GB" sz="1400" dirty="0">
              <a:solidFill>
                <a:schemeClr val="bg1"/>
              </a:solidFill>
            </a:endParaRPr>
          </a:p>
          <a:p>
            <a:r>
              <a:rPr lang="en-GB" sz="1400" dirty="0">
                <a:solidFill>
                  <a:schemeClr val="bg1"/>
                </a:solidFill>
              </a:rPr>
              <a:t>3. </a:t>
            </a:r>
            <a:r>
              <a:rPr lang="en-GB" sz="1400" b="1" dirty="0">
                <a:solidFill>
                  <a:schemeClr val="bg1"/>
                </a:solidFill>
              </a:rPr>
              <a:t>Social research </a:t>
            </a:r>
            <a:r>
              <a:rPr lang="en-GB" sz="1400" dirty="0">
                <a:solidFill>
                  <a:schemeClr val="bg1"/>
                </a:solidFill>
              </a:rPr>
              <a:t>on user experiences with civil legal aid</a:t>
            </a:r>
          </a:p>
          <a:p>
            <a:endParaRPr lang="en-GB" sz="700" dirty="0">
              <a:solidFill>
                <a:schemeClr val="bg1"/>
              </a:solidFill>
            </a:endParaRPr>
          </a:p>
          <a:p>
            <a:pPr marL="742950" lvl="1" indent="-285750">
              <a:buFont typeface="Arial" panose="020B0604020202020204" pitchFamily="34" charset="0"/>
              <a:buChar char="•"/>
            </a:pPr>
            <a:r>
              <a:rPr lang="en-GB" sz="1400" dirty="0">
                <a:solidFill>
                  <a:schemeClr val="bg1"/>
                </a:solidFill>
              </a:rPr>
              <a:t>Perspectives of users and trusted intermediaries (Nov 24)</a:t>
            </a:r>
          </a:p>
          <a:p>
            <a:pPr marL="742950" lvl="1" indent="-285750">
              <a:buFont typeface="Arial" panose="020B0604020202020204" pitchFamily="34" charset="0"/>
              <a:buChar char="•"/>
            </a:pPr>
            <a:r>
              <a:rPr lang="en-GB" sz="1400" dirty="0">
                <a:solidFill>
                  <a:schemeClr val="bg1"/>
                </a:solidFill>
              </a:rPr>
              <a:t>Perspectives of providers (Nov 24)</a:t>
            </a:r>
          </a:p>
          <a:p>
            <a:pPr marL="742950" lvl="1" indent="-285750">
              <a:buFont typeface="Arial" panose="020B0604020202020204" pitchFamily="34" charset="0"/>
              <a:buChar char="•"/>
            </a:pPr>
            <a:r>
              <a:rPr lang="en-GB" sz="1400" dirty="0">
                <a:solidFill>
                  <a:schemeClr val="bg1"/>
                </a:solidFill>
              </a:rPr>
              <a:t>User Experience Literature Review (Jan 25)</a:t>
            </a:r>
          </a:p>
          <a:p>
            <a:endParaRPr lang="en-GB" sz="1050" dirty="0">
              <a:solidFill>
                <a:schemeClr val="bg1"/>
              </a:solidFill>
            </a:endParaRPr>
          </a:p>
          <a:p>
            <a:endParaRPr lang="en-GB" sz="1050" dirty="0">
              <a:solidFill>
                <a:schemeClr val="bg1"/>
              </a:solidFill>
            </a:endParaRPr>
          </a:p>
        </p:txBody>
      </p:sp>
      <p:sp>
        <p:nvSpPr>
          <p:cNvPr id="3" name="TextBox 2">
            <a:extLst>
              <a:ext uri="{FF2B5EF4-FFF2-40B4-BE49-F238E27FC236}">
                <a16:creationId xmlns:a16="http://schemas.microsoft.com/office/drawing/2014/main" id="{E18CD0C3-BAD4-4C3D-F1AB-9D6A1090B81C}"/>
              </a:ext>
            </a:extLst>
          </p:cNvPr>
          <p:cNvSpPr txBox="1"/>
          <p:nvPr/>
        </p:nvSpPr>
        <p:spPr>
          <a:xfrm>
            <a:off x="6023286" y="2647983"/>
            <a:ext cx="4830504" cy="3701013"/>
          </a:xfrm>
          <a:prstGeom prst="rect">
            <a:avLst/>
          </a:prstGeom>
          <a:noFill/>
        </p:spPr>
        <p:txBody>
          <a:bodyPr wrap="square" rtlCol="0">
            <a:spAutoFit/>
          </a:bodyPr>
          <a:lstStyle/>
          <a:p>
            <a:r>
              <a:rPr lang="en-GB" sz="1400" dirty="0">
                <a:solidFill>
                  <a:schemeClr val="bg1"/>
                </a:solidFill>
              </a:rPr>
              <a:t>4. </a:t>
            </a:r>
            <a:r>
              <a:rPr lang="en-GB" sz="1400" b="1" dirty="0">
                <a:solidFill>
                  <a:schemeClr val="bg1"/>
                </a:solidFill>
              </a:rPr>
              <a:t>Data publications </a:t>
            </a:r>
            <a:r>
              <a:rPr lang="en-GB" sz="1400" dirty="0">
                <a:solidFill>
                  <a:schemeClr val="bg1"/>
                </a:solidFill>
              </a:rPr>
              <a:t>– 11 publications</a:t>
            </a:r>
          </a:p>
          <a:p>
            <a:endParaRPr lang="en-GB" sz="1400" dirty="0">
              <a:solidFill>
                <a:schemeClr val="bg1"/>
              </a:solidFill>
            </a:endParaRPr>
          </a:p>
          <a:p>
            <a:pPr marL="742950" lvl="1" indent="-285750">
              <a:buFont typeface="Arial" panose="020B0604020202020204" pitchFamily="34" charset="0"/>
              <a:buChar char="•"/>
            </a:pPr>
            <a:r>
              <a:rPr lang="en-GB" sz="1400" dirty="0">
                <a:solidFill>
                  <a:schemeClr val="bg1"/>
                </a:solidFill>
              </a:rPr>
              <a:t>Advocacy Research Report (Nov 24)</a:t>
            </a:r>
          </a:p>
          <a:p>
            <a:pPr marL="742950" lvl="1" indent="-285750">
              <a:buFont typeface="Arial" panose="020B0604020202020204" pitchFamily="34" charset="0"/>
              <a:buChar char="•"/>
            </a:pPr>
            <a:r>
              <a:rPr lang="en-GB" sz="1400" dirty="0">
                <a:solidFill>
                  <a:schemeClr val="bg1"/>
                </a:solidFill>
              </a:rPr>
              <a:t>Data Publications Overview Report (Nov 24)</a:t>
            </a:r>
          </a:p>
          <a:p>
            <a:pPr marL="742950" lvl="1" indent="-285750">
              <a:buFont typeface="Arial" panose="020B0604020202020204" pitchFamily="34" charset="0"/>
              <a:buChar char="•"/>
            </a:pPr>
            <a:r>
              <a:rPr lang="en-GB" sz="1400" dirty="0">
                <a:solidFill>
                  <a:schemeClr val="bg1"/>
                </a:solidFill>
              </a:rPr>
              <a:t>‘Deep Dives’, with data tables (Jan-Mar 25)</a:t>
            </a:r>
          </a:p>
          <a:p>
            <a:pPr marL="1200150" lvl="2" indent="-285750">
              <a:buFont typeface="Courier New" panose="02070309020205020404" pitchFamily="49" charset="0"/>
              <a:buChar char="o"/>
            </a:pPr>
            <a:r>
              <a:rPr lang="en-GB" sz="1400" dirty="0">
                <a:solidFill>
                  <a:schemeClr val="bg1"/>
                </a:solidFill>
              </a:rPr>
              <a:t>Housing &amp; Debt</a:t>
            </a:r>
          </a:p>
          <a:p>
            <a:pPr marL="1200150" lvl="2" indent="-285750">
              <a:buFont typeface="Courier New" panose="02070309020205020404" pitchFamily="49" charset="0"/>
              <a:buChar char="o"/>
            </a:pPr>
            <a:r>
              <a:rPr lang="en-GB" sz="1400" dirty="0">
                <a:solidFill>
                  <a:schemeClr val="bg1"/>
                </a:solidFill>
              </a:rPr>
              <a:t>Immigration &amp; Asylum</a:t>
            </a:r>
          </a:p>
          <a:p>
            <a:pPr marL="1200150" lvl="2" indent="-285750">
              <a:buFont typeface="Courier New" panose="02070309020205020404" pitchFamily="49" charset="0"/>
              <a:buChar char="o"/>
            </a:pPr>
            <a:r>
              <a:rPr lang="en-GB" sz="1400" dirty="0">
                <a:solidFill>
                  <a:schemeClr val="bg1"/>
                </a:solidFill>
              </a:rPr>
              <a:t>Public Law</a:t>
            </a:r>
          </a:p>
          <a:p>
            <a:pPr marL="1200150" lvl="2" indent="-285750">
              <a:buFont typeface="Courier New" panose="02070309020205020404" pitchFamily="49" charset="0"/>
              <a:buChar char="o"/>
            </a:pPr>
            <a:r>
              <a:rPr lang="en-GB" sz="1400" dirty="0">
                <a:solidFill>
                  <a:schemeClr val="bg1"/>
                </a:solidFill>
              </a:rPr>
              <a:t>Clinical Negligence</a:t>
            </a:r>
          </a:p>
          <a:p>
            <a:pPr marL="1200150" lvl="2" indent="-285750">
              <a:buFont typeface="Courier New" panose="02070309020205020404" pitchFamily="49" charset="0"/>
              <a:buChar char="o"/>
            </a:pPr>
            <a:r>
              <a:rPr lang="en-GB" sz="1400" dirty="0">
                <a:solidFill>
                  <a:schemeClr val="bg1"/>
                </a:solidFill>
              </a:rPr>
              <a:t>Claims Against Public Authorities</a:t>
            </a:r>
          </a:p>
          <a:p>
            <a:pPr marL="1200150" lvl="2" indent="-285750">
              <a:buFont typeface="Courier New" panose="02070309020205020404" pitchFamily="49" charset="0"/>
              <a:buChar char="o"/>
            </a:pPr>
            <a:r>
              <a:rPr lang="en-GB" sz="1400" dirty="0">
                <a:solidFill>
                  <a:schemeClr val="bg1"/>
                </a:solidFill>
              </a:rPr>
              <a:t>Community Care</a:t>
            </a:r>
          </a:p>
          <a:p>
            <a:pPr marL="1200150" lvl="2" indent="-285750">
              <a:buFont typeface="Courier New" panose="02070309020205020404" pitchFamily="49" charset="0"/>
              <a:buChar char="o"/>
            </a:pPr>
            <a:r>
              <a:rPr lang="en-GB" sz="1400" dirty="0">
                <a:solidFill>
                  <a:schemeClr val="bg1"/>
                </a:solidFill>
              </a:rPr>
              <a:t>Discrimination, Education and Welfare Benefits</a:t>
            </a:r>
          </a:p>
          <a:p>
            <a:pPr marL="1200150" lvl="2" indent="-285750">
              <a:buFont typeface="Courier New" panose="02070309020205020404" pitchFamily="49" charset="0"/>
              <a:buChar char="o"/>
            </a:pPr>
            <a:r>
              <a:rPr lang="en-GB" sz="1400" dirty="0">
                <a:solidFill>
                  <a:schemeClr val="bg1"/>
                </a:solidFill>
              </a:rPr>
              <a:t>Family</a:t>
            </a:r>
          </a:p>
          <a:p>
            <a:pPr marL="1200150" lvl="2" indent="-285750">
              <a:buFont typeface="Courier New" panose="02070309020205020404" pitchFamily="49" charset="0"/>
              <a:buChar char="o"/>
            </a:pPr>
            <a:r>
              <a:rPr lang="en-GB" sz="1400" dirty="0">
                <a:solidFill>
                  <a:schemeClr val="bg1"/>
                </a:solidFill>
              </a:rPr>
              <a:t>Mental Health</a:t>
            </a:r>
          </a:p>
          <a:p>
            <a:endParaRPr lang="en-GB" sz="1400" dirty="0">
              <a:solidFill>
                <a:schemeClr val="bg1"/>
              </a:solidFill>
            </a:endParaRPr>
          </a:p>
          <a:p>
            <a:r>
              <a:rPr lang="en-GB" sz="1400" dirty="0">
                <a:solidFill>
                  <a:schemeClr val="bg1"/>
                </a:solidFill>
              </a:rPr>
              <a:t>And an ‘overarching summary report’.</a:t>
            </a:r>
          </a:p>
          <a:p>
            <a:endParaRPr lang="en-GB" sz="1050" dirty="0">
              <a:solidFill>
                <a:schemeClr val="bg1"/>
              </a:solidFill>
            </a:endParaRPr>
          </a:p>
        </p:txBody>
      </p:sp>
      <p:sp>
        <p:nvSpPr>
          <p:cNvPr id="4" name="TextBox 3">
            <a:extLst>
              <a:ext uri="{FF2B5EF4-FFF2-40B4-BE49-F238E27FC236}">
                <a16:creationId xmlns:a16="http://schemas.microsoft.com/office/drawing/2014/main" id="{CA8D9E6C-C9EB-11BA-743A-4B8744ABE1A7}"/>
              </a:ext>
            </a:extLst>
          </p:cNvPr>
          <p:cNvSpPr txBox="1"/>
          <p:nvPr/>
        </p:nvSpPr>
        <p:spPr>
          <a:xfrm>
            <a:off x="2948221" y="2156941"/>
            <a:ext cx="6295553" cy="461665"/>
          </a:xfrm>
          <a:prstGeom prst="rect">
            <a:avLst/>
          </a:prstGeom>
          <a:noFill/>
        </p:spPr>
        <p:txBody>
          <a:bodyPr wrap="square" rtlCol="0">
            <a:spAutoFit/>
          </a:bodyPr>
          <a:lstStyle/>
          <a:p>
            <a:pPr algn="ctr"/>
            <a:r>
              <a:rPr lang="en-US" sz="2400" dirty="0">
                <a:solidFill>
                  <a:schemeClr val="bg1"/>
                </a:solidFill>
              </a:rPr>
              <a:t>https://www.gov.uk/guidance/civil-legal-aid-review</a:t>
            </a:r>
          </a:p>
        </p:txBody>
      </p:sp>
    </p:spTree>
    <p:extLst>
      <p:ext uri="{BB962C8B-B14F-4D97-AF65-F5344CB8AC3E}">
        <p14:creationId xmlns:p14="http://schemas.microsoft.com/office/powerpoint/2010/main" val="358163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4392A-5D5B-A162-141B-C357A959364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A2A9E3C-DF8E-CEBA-E9D4-A2EA5B58DC1E}"/>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6FB90A7-13D3-0722-480D-97310B1119B2}"/>
              </a:ext>
            </a:extLst>
          </p:cNvPr>
          <p:cNvSpPr>
            <a:spLocks noGrp="1"/>
          </p:cNvSpPr>
          <p:nvPr>
            <p:ph type="ctrTitle"/>
          </p:nvPr>
        </p:nvSpPr>
        <p:spPr>
          <a:xfrm>
            <a:off x="1221084" y="1129405"/>
            <a:ext cx="9749828" cy="837445"/>
          </a:xfrm>
        </p:spPr>
        <p:txBody>
          <a:bodyPr>
            <a:normAutofit fontScale="90000"/>
          </a:bodyPr>
          <a:lstStyle/>
          <a:p>
            <a:r>
              <a:rPr lang="en-US" dirty="0"/>
              <a:t>Case volumes &amp; Values</a:t>
            </a:r>
            <a:endParaRPr lang="en-GB" dirty="0"/>
          </a:p>
        </p:txBody>
      </p:sp>
      <p:grpSp>
        <p:nvGrpSpPr>
          <p:cNvPr id="9" name="Group 8">
            <a:extLst>
              <a:ext uri="{FF2B5EF4-FFF2-40B4-BE49-F238E27FC236}">
                <a16:creationId xmlns:a16="http://schemas.microsoft.com/office/drawing/2014/main" id="{4CFE266E-C6D6-19FC-016B-DE489462482B}"/>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29F72833-CF7B-AD42-F27D-C9C641681722}"/>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1FBD7FEC-9307-DB7E-2A56-0CCF60E4D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graphicFrame>
        <p:nvGraphicFramePr>
          <p:cNvPr id="4" name="Table 3">
            <a:extLst>
              <a:ext uri="{FF2B5EF4-FFF2-40B4-BE49-F238E27FC236}">
                <a16:creationId xmlns:a16="http://schemas.microsoft.com/office/drawing/2014/main" id="{9074D3E5-7C61-4613-73B7-AE90273C806F}"/>
              </a:ext>
            </a:extLst>
          </p:cNvPr>
          <p:cNvGraphicFramePr>
            <a:graphicFrameLocks noGrp="1"/>
          </p:cNvGraphicFramePr>
          <p:nvPr>
            <p:extLst>
              <p:ext uri="{D42A27DB-BD31-4B8C-83A1-F6EECF244321}">
                <p14:modId xmlns:p14="http://schemas.microsoft.com/office/powerpoint/2010/main" val="2380078601"/>
              </p:ext>
            </p:extLst>
          </p:nvPr>
        </p:nvGraphicFramePr>
        <p:xfrm>
          <a:off x="1528525" y="3036928"/>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b="1" dirty="0">
                          <a:solidFill>
                            <a:schemeClr val="bg1"/>
                          </a:solidFill>
                        </a:rPr>
                        <a:t>Financial Year</a:t>
                      </a:r>
                      <a:endParaRPr lang="en-GB" sz="1600" b="1" dirty="0">
                        <a:solidFill>
                          <a:schemeClr val="bg1"/>
                        </a:solidFill>
                      </a:endParaRPr>
                    </a:p>
                  </a:txBody>
                  <a:tcPr/>
                </a:tc>
                <a:tc>
                  <a:txBody>
                    <a:bodyPr/>
                    <a:lstStyle/>
                    <a:p>
                      <a:pPr algn="r"/>
                      <a:r>
                        <a:rPr lang="en-US" sz="1600" b="1" dirty="0">
                          <a:solidFill>
                            <a:schemeClr val="bg1"/>
                          </a:solidFill>
                        </a:rPr>
                        <a:t>Family</a:t>
                      </a:r>
                      <a:endParaRPr lang="en-GB" sz="1600" b="1" dirty="0">
                        <a:solidFill>
                          <a:schemeClr val="bg1"/>
                        </a:solidFill>
                      </a:endParaRPr>
                    </a:p>
                  </a:txBody>
                  <a:tcPr/>
                </a:tc>
                <a:tc>
                  <a:txBody>
                    <a:bodyPr/>
                    <a:lstStyle/>
                    <a:p>
                      <a:pPr algn="r"/>
                      <a:r>
                        <a:rPr lang="en-US" sz="1600" b="1" dirty="0">
                          <a:solidFill>
                            <a:schemeClr val="bg1"/>
                          </a:solidFill>
                        </a:rPr>
                        <a:t>Immigration</a:t>
                      </a:r>
                      <a:endParaRPr lang="en-GB" sz="1600" b="1" dirty="0">
                        <a:solidFill>
                          <a:schemeClr val="bg1"/>
                        </a:solidFill>
                      </a:endParaRPr>
                    </a:p>
                  </a:txBody>
                  <a:tcPr/>
                </a:tc>
                <a:tc>
                  <a:txBody>
                    <a:bodyPr/>
                    <a:lstStyle/>
                    <a:p>
                      <a:pPr algn="r"/>
                      <a:r>
                        <a:rPr lang="en-US" sz="1600" b="1" dirty="0">
                          <a:solidFill>
                            <a:schemeClr val="bg1"/>
                          </a:solidFill>
                        </a:rPr>
                        <a:t>Housing</a:t>
                      </a:r>
                      <a:endParaRPr lang="en-GB" sz="1600" b="1" dirty="0">
                        <a:solidFill>
                          <a:schemeClr val="bg1"/>
                        </a:solidFill>
                      </a:endParaRPr>
                    </a:p>
                  </a:txBody>
                  <a:tcPr/>
                </a:tc>
                <a:tc>
                  <a:txBody>
                    <a:bodyPr/>
                    <a:lstStyle/>
                    <a:p>
                      <a:pPr algn="r"/>
                      <a:r>
                        <a:rPr lang="en-US" sz="1600" b="1" dirty="0">
                          <a:solidFill>
                            <a:schemeClr val="bg1"/>
                          </a:solidFill>
                        </a:rPr>
                        <a:t>Public</a:t>
                      </a:r>
                      <a:endParaRPr lang="en-GB" sz="1600" b="1" dirty="0">
                        <a:solidFill>
                          <a:schemeClr val="bg1"/>
                        </a:solidFill>
                      </a:endParaRPr>
                    </a:p>
                  </a:txBody>
                  <a:tcPr/>
                </a:tc>
                <a:tc>
                  <a:txBody>
                    <a:bodyPr/>
                    <a:lstStyle/>
                    <a:p>
                      <a:pPr algn="r"/>
                      <a:r>
                        <a:rPr lang="en-US" sz="1600" b="1" dirty="0">
                          <a:solidFill>
                            <a:schemeClr val="bg1"/>
                          </a:solidFill>
                        </a:rPr>
                        <a:t>Total</a:t>
                      </a:r>
                      <a:endParaRPr lang="en-GB" sz="1600" b="1" dirty="0">
                        <a:solidFill>
                          <a:schemeClr val="bg1"/>
                        </a:solidFill>
                      </a:endParaRPr>
                    </a:p>
                  </a:txBody>
                  <a:tcPr/>
                </a:tc>
                <a:extLst>
                  <a:ext uri="{0D108BD9-81ED-4DB2-BD59-A6C34878D82A}">
                    <a16:rowId xmlns:a16="http://schemas.microsoft.com/office/drawing/2014/main" val="2976847776"/>
                  </a:ext>
                </a:extLst>
              </a:tr>
            </a:tbl>
          </a:graphicData>
        </a:graphic>
      </p:graphicFrame>
      <p:graphicFrame>
        <p:nvGraphicFramePr>
          <p:cNvPr id="5" name="Table 4">
            <a:extLst>
              <a:ext uri="{FF2B5EF4-FFF2-40B4-BE49-F238E27FC236}">
                <a16:creationId xmlns:a16="http://schemas.microsoft.com/office/drawing/2014/main" id="{C2D9CD4F-3E2B-2A84-DAD1-C4A40D68C41C}"/>
              </a:ext>
            </a:extLst>
          </p:cNvPr>
          <p:cNvGraphicFramePr>
            <a:graphicFrameLocks noGrp="1"/>
          </p:cNvGraphicFramePr>
          <p:nvPr>
            <p:extLst>
              <p:ext uri="{D42A27DB-BD31-4B8C-83A1-F6EECF244321}">
                <p14:modId xmlns:p14="http://schemas.microsoft.com/office/powerpoint/2010/main" val="807776962"/>
              </p:ext>
            </p:extLst>
          </p:nvPr>
        </p:nvGraphicFramePr>
        <p:xfrm>
          <a:off x="1528525" y="3408380"/>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2000-01</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318,496</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138,841</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90,456</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1,477</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803,828</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sp>
        <p:nvSpPr>
          <p:cNvPr id="6" name="TextBox 5">
            <a:extLst>
              <a:ext uri="{FF2B5EF4-FFF2-40B4-BE49-F238E27FC236}">
                <a16:creationId xmlns:a16="http://schemas.microsoft.com/office/drawing/2014/main" id="{E5F5351C-E80A-3DA2-B670-B1900D2B97E0}"/>
              </a:ext>
            </a:extLst>
          </p:cNvPr>
          <p:cNvSpPr txBox="1"/>
          <p:nvPr/>
        </p:nvSpPr>
        <p:spPr>
          <a:xfrm>
            <a:off x="2863273" y="2318327"/>
            <a:ext cx="6243782" cy="369332"/>
          </a:xfrm>
          <a:prstGeom prst="rect">
            <a:avLst/>
          </a:prstGeom>
          <a:noFill/>
        </p:spPr>
        <p:txBody>
          <a:bodyPr wrap="square" rtlCol="0">
            <a:spAutoFit/>
          </a:bodyPr>
          <a:lstStyle/>
          <a:p>
            <a:pPr algn="ctr"/>
            <a:r>
              <a:rPr lang="en-US" b="1" dirty="0">
                <a:solidFill>
                  <a:schemeClr val="bg1"/>
                </a:solidFill>
              </a:rPr>
              <a:t>Legal Help and Controlled Legal Representation</a:t>
            </a:r>
            <a:endParaRPr lang="en-GB" b="1" dirty="0">
              <a:solidFill>
                <a:schemeClr val="bg1"/>
              </a:solidFill>
            </a:endParaRPr>
          </a:p>
        </p:txBody>
      </p:sp>
      <p:graphicFrame>
        <p:nvGraphicFramePr>
          <p:cNvPr id="10" name="Table 9">
            <a:extLst>
              <a:ext uri="{FF2B5EF4-FFF2-40B4-BE49-F238E27FC236}">
                <a16:creationId xmlns:a16="http://schemas.microsoft.com/office/drawing/2014/main" id="{2958B9B9-49B3-6E4D-C455-B2B548D8BFD2}"/>
              </a:ext>
            </a:extLst>
          </p:cNvPr>
          <p:cNvGraphicFramePr>
            <a:graphicFrameLocks noGrp="1"/>
          </p:cNvGraphicFramePr>
          <p:nvPr>
            <p:extLst>
              <p:ext uri="{D42A27DB-BD31-4B8C-83A1-F6EECF244321}">
                <p14:modId xmlns:p14="http://schemas.microsoft.com/office/powerpoint/2010/main" val="1287024103"/>
              </p:ext>
            </p:extLst>
          </p:nvPr>
        </p:nvGraphicFramePr>
        <p:xfrm>
          <a:off x="1528525" y="4133716"/>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2012-13</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204,247</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52,371</a:t>
                      </a:r>
                      <a:endParaRPr lang="en-GB" sz="1600" b="0" dirty="0">
                        <a:solidFill>
                          <a:schemeClr val="bg1"/>
                        </a:solidFill>
                      </a:endParaRPr>
                    </a:p>
                  </a:txBody>
                  <a:tcPr>
                    <a:solidFill>
                      <a:schemeClr val="accent4">
                        <a:lumMod val="60000"/>
                        <a:lumOff val="40000"/>
                      </a:schemeClr>
                    </a:solidFill>
                  </a:tcPr>
                </a:tc>
                <a:tc>
                  <a:txBody>
                    <a:bodyPr/>
                    <a:lstStyle/>
                    <a:p>
                      <a:pPr algn="r"/>
                      <a:r>
                        <a:rPr lang="en-GB" sz="1600" b="0" dirty="0">
                          <a:solidFill>
                            <a:schemeClr val="bg1"/>
                          </a:solidFill>
                        </a:rPr>
                        <a:t>85,191</a:t>
                      </a:r>
                    </a:p>
                  </a:txBody>
                  <a:tcPr>
                    <a:solidFill>
                      <a:schemeClr val="accent4">
                        <a:lumMod val="60000"/>
                        <a:lumOff val="40000"/>
                      </a:schemeClr>
                    </a:solidFill>
                  </a:tcPr>
                </a:tc>
                <a:tc>
                  <a:txBody>
                    <a:bodyPr/>
                    <a:lstStyle/>
                    <a:p>
                      <a:pPr algn="r"/>
                      <a:r>
                        <a:rPr lang="en-US" sz="1600" b="0" dirty="0">
                          <a:solidFill>
                            <a:schemeClr val="bg1"/>
                          </a:solidFill>
                        </a:rPr>
                        <a:t>1,352</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573,770</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2" name="Table 11">
            <a:extLst>
              <a:ext uri="{FF2B5EF4-FFF2-40B4-BE49-F238E27FC236}">
                <a16:creationId xmlns:a16="http://schemas.microsoft.com/office/drawing/2014/main" id="{EE9CC971-7629-D123-7FC6-8CFF28A64F9A}"/>
              </a:ext>
            </a:extLst>
          </p:cNvPr>
          <p:cNvGraphicFramePr>
            <a:graphicFrameLocks noGrp="1"/>
          </p:cNvGraphicFramePr>
          <p:nvPr>
            <p:extLst>
              <p:ext uri="{D42A27DB-BD31-4B8C-83A1-F6EECF244321}">
                <p14:modId xmlns:p14="http://schemas.microsoft.com/office/powerpoint/2010/main" val="843794060"/>
              </p:ext>
            </p:extLst>
          </p:nvPr>
        </p:nvGraphicFramePr>
        <p:xfrm>
          <a:off x="1528525" y="5269687"/>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2013-14</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£26.2m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£39.1m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£11.4m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£0.5m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£134.3m</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4" name="Table 13">
            <a:extLst>
              <a:ext uri="{FF2B5EF4-FFF2-40B4-BE49-F238E27FC236}">
                <a16:creationId xmlns:a16="http://schemas.microsoft.com/office/drawing/2014/main" id="{15843EB5-8D11-A8F7-D931-E6971C0E91BE}"/>
              </a:ext>
            </a:extLst>
          </p:cNvPr>
          <p:cNvGraphicFramePr>
            <a:graphicFrameLocks noGrp="1"/>
          </p:cNvGraphicFramePr>
          <p:nvPr>
            <p:extLst>
              <p:ext uri="{D42A27DB-BD31-4B8C-83A1-F6EECF244321}">
                <p14:modId xmlns:p14="http://schemas.microsoft.com/office/powerpoint/2010/main" val="3423586732"/>
              </p:ext>
            </p:extLst>
          </p:nvPr>
        </p:nvGraphicFramePr>
        <p:xfrm>
          <a:off x="1528525" y="5641139"/>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2024-25</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27,343</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32,870</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30,848</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3,714</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155,523</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5" name="Table 14">
            <a:extLst>
              <a:ext uri="{FF2B5EF4-FFF2-40B4-BE49-F238E27FC236}">
                <a16:creationId xmlns:a16="http://schemas.microsoft.com/office/drawing/2014/main" id="{D78520B8-81F6-0808-F9B7-915E52C94595}"/>
              </a:ext>
            </a:extLst>
          </p:cNvPr>
          <p:cNvGraphicFramePr>
            <a:graphicFrameLocks noGrp="1"/>
          </p:cNvGraphicFramePr>
          <p:nvPr>
            <p:extLst>
              <p:ext uri="{D42A27DB-BD31-4B8C-83A1-F6EECF244321}">
                <p14:modId xmlns:p14="http://schemas.microsoft.com/office/powerpoint/2010/main" val="470568131"/>
              </p:ext>
            </p:extLst>
          </p:nvPr>
        </p:nvGraphicFramePr>
        <p:xfrm>
          <a:off x="1528525" y="3775807"/>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2000-01</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6" name="Table 15">
            <a:extLst>
              <a:ext uri="{FF2B5EF4-FFF2-40B4-BE49-F238E27FC236}">
                <a16:creationId xmlns:a16="http://schemas.microsoft.com/office/drawing/2014/main" id="{EBF7F10A-3C37-69BF-FB4C-AF725668ED02}"/>
              </a:ext>
            </a:extLst>
          </p:cNvPr>
          <p:cNvGraphicFramePr>
            <a:graphicFrameLocks noGrp="1"/>
          </p:cNvGraphicFramePr>
          <p:nvPr>
            <p:extLst>
              <p:ext uri="{D42A27DB-BD31-4B8C-83A1-F6EECF244321}">
                <p14:modId xmlns:p14="http://schemas.microsoft.com/office/powerpoint/2010/main" val="3385435204"/>
              </p:ext>
            </p:extLst>
          </p:nvPr>
        </p:nvGraphicFramePr>
        <p:xfrm>
          <a:off x="1528525" y="4517004"/>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2012-13</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£40.6m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£45.3m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£18.5m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£0.6m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£188.7m</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7" name="Table 16">
            <a:extLst>
              <a:ext uri="{FF2B5EF4-FFF2-40B4-BE49-F238E27FC236}">
                <a16:creationId xmlns:a16="http://schemas.microsoft.com/office/drawing/2014/main" id="{DC98FC55-718E-C111-35B0-502CBD6B80ED}"/>
              </a:ext>
            </a:extLst>
          </p:cNvPr>
          <p:cNvGraphicFramePr>
            <a:graphicFrameLocks noGrp="1"/>
          </p:cNvGraphicFramePr>
          <p:nvPr>
            <p:extLst>
              <p:ext uri="{D42A27DB-BD31-4B8C-83A1-F6EECF244321}">
                <p14:modId xmlns:p14="http://schemas.microsoft.com/office/powerpoint/2010/main" val="1349719817"/>
              </p:ext>
            </p:extLst>
          </p:nvPr>
        </p:nvGraphicFramePr>
        <p:xfrm>
          <a:off x="1528525" y="4900292"/>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2013-14</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43,106</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28,157</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47,231</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1,104</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173,662</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8" name="Table 17">
            <a:extLst>
              <a:ext uri="{FF2B5EF4-FFF2-40B4-BE49-F238E27FC236}">
                <a16:creationId xmlns:a16="http://schemas.microsoft.com/office/drawing/2014/main" id="{4C328331-5D65-8AAF-026E-3BBFF0A12FFB}"/>
              </a:ext>
            </a:extLst>
          </p:cNvPr>
          <p:cNvGraphicFramePr>
            <a:graphicFrameLocks noGrp="1"/>
          </p:cNvGraphicFramePr>
          <p:nvPr>
            <p:extLst>
              <p:ext uri="{D42A27DB-BD31-4B8C-83A1-F6EECF244321}">
                <p14:modId xmlns:p14="http://schemas.microsoft.com/office/powerpoint/2010/main" val="2301524004"/>
              </p:ext>
            </p:extLst>
          </p:nvPr>
        </p:nvGraphicFramePr>
        <p:xfrm>
          <a:off x="1528525" y="6027494"/>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2024-25</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£9.9m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£54.3m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£9.9m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£3.1m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£117m</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spTree>
    <p:extLst>
      <p:ext uri="{BB962C8B-B14F-4D97-AF65-F5344CB8AC3E}">
        <p14:creationId xmlns:p14="http://schemas.microsoft.com/office/powerpoint/2010/main" val="5241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7AAD6-5C8A-2360-3A13-C42E232CB8A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B3F2465-36E3-7F33-29E1-BEE277FE1637}"/>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3534293-94DB-173D-4D6C-831E169F25CC}"/>
              </a:ext>
            </a:extLst>
          </p:cNvPr>
          <p:cNvSpPr>
            <a:spLocks noGrp="1"/>
          </p:cNvSpPr>
          <p:nvPr>
            <p:ph type="ctrTitle"/>
          </p:nvPr>
        </p:nvSpPr>
        <p:spPr>
          <a:xfrm>
            <a:off x="1221084" y="1129405"/>
            <a:ext cx="9749828" cy="837445"/>
          </a:xfrm>
        </p:spPr>
        <p:txBody>
          <a:bodyPr>
            <a:normAutofit fontScale="90000"/>
          </a:bodyPr>
          <a:lstStyle/>
          <a:p>
            <a:r>
              <a:rPr lang="en-US" dirty="0"/>
              <a:t>Case volumes &amp; Values</a:t>
            </a:r>
            <a:endParaRPr lang="en-GB" dirty="0"/>
          </a:p>
        </p:txBody>
      </p:sp>
      <p:grpSp>
        <p:nvGrpSpPr>
          <p:cNvPr id="9" name="Group 8">
            <a:extLst>
              <a:ext uri="{FF2B5EF4-FFF2-40B4-BE49-F238E27FC236}">
                <a16:creationId xmlns:a16="http://schemas.microsoft.com/office/drawing/2014/main" id="{87C0DE87-EBC9-5E20-6ED5-9EF1A5CB7B8B}"/>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1F5943DD-7833-E4CA-BFED-04B017765397}"/>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6A2A402B-64E3-D8A8-5CF8-7F3B99B38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graphicFrame>
        <p:nvGraphicFramePr>
          <p:cNvPr id="4" name="Table 3">
            <a:extLst>
              <a:ext uri="{FF2B5EF4-FFF2-40B4-BE49-F238E27FC236}">
                <a16:creationId xmlns:a16="http://schemas.microsoft.com/office/drawing/2014/main" id="{670C4B68-15D9-3081-FB33-346A98E3D5AC}"/>
              </a:ext>
            </a:extLst>
          </p:cNvPr>
          <p:cNvGraphicFramePr>
            <a:graphicFrameLocks noGrp="1"/>
          </p:cNvGraphicFramePr>
          <p:nvPr/>
        </p:nvGraphicFramePr>
        <p:xfrm>
          <a:off x="1528525" y="3036928"/>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b="1" dirty="0">
                          <a:solidFill>
                            <a:schemeClr val="bg1"/>
                          </a:solidFill>
                        </a:rPr>
                        <a:t>Financial Year</a:t>
                      </a:r>
                      <a:endParaRPr lang="en-GB" sz="1600" b="1" dirty="0">
                        <a:solidFill>
                          <a:schemeClr val="bg1"/>
                        </a:solidFill>
                      </a:endParaRPr>
                    </a:p>
                  </a:txBody>
                  <a:tcPr/>
                </a:tc>
                <a:tc>
                  <a:txBody>
                    <a:bodyPr/>
                    <a:lstStyle/>
                    <a:p>
                      <a:pPr algn="r"/>
                      <a:r>
                        <a:rPr lang="en-US" sz="1600" b="1" dirty="0">
                          <a:solidFill>
                            <a:schemeClr val="bg1"/>
                          </a:solidFill>
                        </a:rPr>
                        <a:t>Family</a:t>
                      </a:r>
                      <a:endParaRPr lang="en-GB" sz="1600" b="1" dirty="0">
                        <a:solidFill>
                          <a:schemeClr val="bg1"/>
                        </a:solidFill>
                      </a:endParaRPr>
                    </a:p>
                  </a:txBody>
                  <a:tcPr/>
                </a:tc>
                <a:tc>
                  <a:txBody>
                    <a:bodyPr/>
                    <a:lstStyle/>
                    <a:p>
                      <a:pPr algn="r"/>
                      <a:r>
                        <a:rPr lang="en-US" sz="1600" b="1" dirty="0">
                          <a:solidFill>
                            <a:schemeClr val="bg1"/>
                          </a:solidFill>
                        </a:rPr>
                        <a:t>Immigration</a:t>
                      </a:r>
                      <a:endParaRPr lang="en-GB" sz="1600" b="1" dirty="0">
                        <a:solidFill>
                          <a:schemeClr val="bg1"/>
                        </a:solidFill>
                      </a:endParaRPr>
                    </a:p>
                  </a:txBody>
                  <a:tcPr/>
                </a:tc>
                <a:tc>
                  <a:txBody>
                    <a:bodyPr/>
                    <a:lstStyle/>
                    <a:p>
                      <a:pPr algn="r"/>
                      <a:r>
                        <a:rPr lang="en-US" sz="1600" b="1" dirty="0">
                          <a:solidFill>
                            <a:schemeClr val="bg1"/>
                          </a:solidFill>
                        </a:rPr>
                        <a:t>Housing</a:t>
                      </a:r>
                      <a:endParaRPr lang="en-GB" sz="1600" b="1" dirty="0">
                        <a:solidFill>
                          <a:schemeClr val="bg1"/>
                        </a:solidFill>
                      </a:endParaRPr>
                    </a:p>
                  </a:txBody>
                  <a:tcPr/>
                </a:tc>
                <a:tc>
                  <a:txBody>
                    <a:bodyPr/>
                    <a:lstStyle/>
                    <a:p>
                      <a:pPr algn="r"/>
                      <a:r>
                        <a:rPr lang="en-US" sz="1600" b="1" dirty="0">
                          <a:solidFill>
                            <a:schemeClr val="bg1"/>
                          </a:solidFill>
                        </a:rPr>
                        <a:t>Public</a:t>
                      </a:r>
                      <a:endParaRPr lang="en-GB" sz="1600" b="1" dirty="0">
                        <a:solidFill>
                          <a:schemeClr val="bg1"/>
                        </a:solidFill>
                      </a:endParaRPr>
                    </a:p>
                  </a:txBody>
                  <a:tcPr/>
                </a:tc>
                <a:tc>
                  <a:txBody>
                    <a:bodyPr/>
                    <a:lstStyle/>
                    <a:p>
                      <a:pPr algn="r"/>
                      <a:r>
                        <a:rPr lang="en-US" sz="1600" b="1" dirty="0">
                          <a:solidFill>
                            <a:schemeClr val="bg1"/>
                          </a:solidFill>
                        </a:rPr>
                        <a:t>Total</a:t>
                      </a:r>
                      <a:endParaRPr lang="en-GB" sz="1600" b="1" dirty="0">
                        <a:solidFill>
                          <a:schemeClr val="bg1"/>
                        </a:solidFill>
                      </a:endParaRPr>
                    </a:p>
                  </a:txBody>
                  <a:tcPr/>
                </a:tc>
                <a:extLst>
                  <a:ext uri="{0D108BD9-81ED-4DB2-BD59-A6C34878D82A}">
                    <a16:rowId xmlns:a16="http://schemas.microsoft.com/office/drawing/2014/main" val="2976847776"/>
                  </a:ext>
                </a:extLst>
              </a:tr>
            </a:tbl>
          </a:graphicData>
        </a:graphic>
      </p:graphicFrame>
      <p:graphicFrame>
        <p:nvGraphicFramePr>
          <p:cNvPr id="5" name="Table 4">
            <a:extLst>
              <a:ext uri="{FF2B5EF4-FFF2-40B4-BE49-F238E27FC236}">
                <a16:creationId xmlns:a16="http://schemas.microsoft.com/office/drawing/2014/main" id="{3F7D0837-E80F-F366-EA4B-770EE780492C}"/>
              </a:ext>
            </a:extLst>
          </p:cNvPr>
          <p:cNvGraphicFramePr>
            <a:graphicFrameLocks noGrp="1"/>
          </p:cNvGraphicFramePr>
          <p:nvPr>
            <p:extLst>
              <p:ext uri="{D42A27DB-BD31-4B8C-83A1-F6EECF244321}">
                <p14:modId xmlns:p14="http://schemas.microsoft.com/office/powerpoint/2010/main" val="1277168679"/>
              </p:ext>
            </p:extLst>
          </p:nvPr>
        </p:nvGraphicFramePr>
        <p:xfrm>
          <a:off x="1528525" y="3408380"/>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2008-09</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125,879</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2,255</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13,381</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1,570</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151,779</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sp>
        <p:nvSpPr>
          <p:cNvPr id="6" name="TextBox 5">
            <a:extLst>
              <a:ext uri="{FF2B5EF4-FFF2-40B4-BE49-F238E27FC236}">
                <a16:creationId xmlns:a16="http://schemas.microsoft.com/office/drawing/2014/main" id="{AF7DC564-63DC-DF2F-6022-B44FD9B479AF}"/>
              </a:ext>
            </a:extLst>
          </p:cNvPr>
          <p:cNvSpPr txBox="1"/>
          <p:nvPr/>
        </p:nvSpPr>
        <p:spPr>
          <a:xfrm>
            <a:off x="2863273" y="2318327"/>
            <a:ext cx="6243782" cy="584775"/>
          </a:xfrm>
          <a:prstGeom prst="rect">
            <a:avLst/>
          </a:prstGeom>
          <a:noFill/>
        </p:spPr>
        <p:txBody>
          <a:bodyPr wrap="square" rtlCol="0">
            <a:spAutoFit/>
          </a:bodyPr>
          <a:lstStyle/>
          <a:p>
            <a:pPr algn="ctr"/>
            <a:r>
              <a:rPr lang="en-US" b="1" dirty="0">
                <a:solidFill>
                  <a:schemeClr val="bg1"/>
                </a:solidFill>
              </a:rPr>
              <a:t>Civil Representation (Applications Granted)</a:t>
            </a:r>
          </a:p>
          <a:p>
            <a:pPr algn="ctr"/>
            <a:r>
              <a:rPr lang="en-US" sz="1400" dirty="0">
                <a:solidFill>
                  <a:schemeClr val="bg1"/>
                </a:solidFill>
              </a:rPr>
              <a:t>(For Public Law – [LAA costs / Opponent Met Costs])</a:t>
            </a:r>
            <a:endParaRPr lang="en-GB" sz="1400" dirty="0">
              <a:solidFill>
                <a:schemeClr val="bg1"/>
              </a:solidFill>
            </a:endParaRPr>
          </a:p>
        </p:txBody>
      </p:sp>
      <p:graphicFrame>
        <p:nvGraphicFramePr>
          <p:cNvPr id="10" name="Table 9">
            <a:extLst>
              <a:ext uri="{FF2B5EF4-FFF2-40B4-BE49-F238E27FC236}">
                <a16:creationId xmlns:a16="http://schemas.microsoft.com/office/drawing/2014/main" id="{7D1E6D08-C692-7B90-1DF3-5B79C7EEADBA}"/>
              </a:ext>
            </a:extLst>
          </p:cNvPr>
          <p:cNvGraphicFramePr>
            <a:graphicFrameLocks noGrp="1"/>
          </p:cNvGraphicFramePr>
          <p:nvPr>
            <p:extLst>
              <p:ext uri="{D42A27DB-BD31-4B8C-83A1-F6EECF244321}">
                <p14:modId xmlns:p14="http://schemas.microsoft.com/office/powerpoint/2010/main" val="1371047803"/>
              </p:ext>
            </p:extLst>
          </p:nvPr>
        </p:nvGraphicFramePr>
        <p:xfrm>
          <a:off x="1528525" y="4133716"/>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2012-13</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134,409</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3,145</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12,100</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1,835</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157,415</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2" name="Table 11">
            <a:extLst>
              <a:ext uri="{FF2B5EF4-FFF2-40B4-BE49-F238E27FC236}">
                <a16:creationId xmlns:a16="http://schemas.microsoft.com/office/drawing/2014/main" id="{AAC5AF0F-5C22-FD81-57FC-78E807E3B8EB}"/>
              </a:ext>
            </a:extLst>
          </p:cNvPr>
          <p:cNvGraphicFramePr>
            <a:graphicFrameLocks noGrp="1"/>
          </p:cNvGraphicFramePr>
          <p:nvPr>
            <p:extLst>
              <p:ext uri="{D42A27DB-BD31-4B8C-83A1-F6EECF244321}">
                <p14:modId xmlns:p14="http://schemas.microsoft.com/office/powerpoint/2010/main" val="3215202691"/>
              </p:ext>
            </p:extLst>
          </p:nvPr>
        </p:nvGraphicFramePr>
        <p:xfrm>
          <a:off x="1528525" y="5269687"/>
          <a:ext cx="9134946" cy="579120"/>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2013-14</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£738m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£3.2m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£24.3m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£5.4m/£5.4m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£798m</a:t>
                      </a:r>
                    </a:p>
                    <a:p>
                      <a:pPr algn="r"/>
                      <a:r>
                        <a:rPr lang="en-US" sz="1600" b="0" dirty="0">
                          <a:solidFill>
                            <a:schemeClr val="bg1"/>
                          </a:solidFill>
                        </a:rPr>
                        <a:t>m</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4" name="Table 13">
            <a:extLst>
              <a:ext uri="{FF2B5EF4-FFF2-40B4-BE49-F238E27FC236}">
                <a16:creationId xmlns:a16="http://schemas.microsoft.com/office/drawing/2014/main" id="{D68FD1A0-7625-8E77-34D9-5B7FFD2D09A0}"/>
              </a:ext>
            </a:extLst>
          </p:cNvPr>
          <p:cNvGraphicFramePr>
            <a:graphicFrameLocks noGrp="1"/>
          </p:cNvGraphicFramePr>
          <p:nvPr>
            <p:extLst>
              <p:ext uri="{D42A27DB-BD31-4B8C-83A1-F6EECF244321}">
                <p14:modId xmlns:p14="http://schemas.microsoft.com/office/powerpoint/2010/main" val="2094267607"/>
              </p:ext>
            </p:extLst>
          </p:nvPr>
        </p:nvGraphicFramePr>
        <p:xfrm>
          <a:off x="1528525" y="5641139"/>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2024-25</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95,189</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1,156</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6,217</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1,543</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110,205</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5" name="Table 14">
            <a:extLst>
              <a:ext uri="{FF2B5EF4-FFF2-40B4-BE49-F238E27FC236}">
                <a16:creationId xmlns:a16="http://schemas.microsoft.com/office/drawing/2014/main" id="{B1B26FD9-0913-6258-106A-2AF1F22FFB9B}"/>
              </a:ext>
            </a:extLst>
          </p:cNvPr>
          <p:cNvGraphicFramePr>
            <a:graphicFrameLocks noGrp="1"/>
          </p:cNvGraphicFramePr>
          <p:nvPr>
            <p:extLst>
              <p:ext uri="{D42A27DB-BD31-4B8C-83A1-F6EECF244321}">
                <p14:modId xmlns:p14="http://schemas.microsoft.com/office/powerpoint/2010/main" val="978127460"/>
              </p:ext>
            </p:extLst>
          </p:nvPr>
        </p:nvGraphicFramePr>
        <p:xfrm>
          <a:off x="1528525" y="3775807"/>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2008-09</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£617m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£4.5m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£29.3m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£5.4m/£3.5m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£702m</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6" name="Table 15">
            <a:extLst>
              <a:ext uri="{FF2B5EF4-FFF2-40B4-BE49-F238E27FC236}">
                <a16:creationId xmlns:a16="http://schemas.microsoft.com/office/drawing/2014/main" id="{6DE8E48A-D38A-B9C3-1CE4-17364F6E91CA}"/>
              </a:ext>
            </a:extLst>
          </p:cNvPr>
          <p:cNvGraphicFramePr>
            <a:graphicFrameLocks noGrp="1"/>
          </p:cNvGraphicFramePr>
          <p:nvPr>
            <p:extLst>
              <p:ext uri="{D42A27DB-BD31-4B8C-83A1-F6EECF244321}">
                <p14:modId xmlns:p14="http://schemas.microsoft.com/office/powerpoint/2010/main" val="3164539146"/>
              </p:ext>
            </p:extLst>
          </p:nvPr>
        </p:nvGraphicFramePr>
        <p:xfrm>
          <a:off x="1528525" y="4517004"/>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2012-13</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£699m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£4.6m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£25.5m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£5.7/£6.5m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£768m</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7" name="Table 16">
            <a:extLst>
              <a:ext uri="{FF2B5EF4-FFF2-40B4-BE49-F238E27FC236}">
                <a16:creationId xmlns:a16="http://schemas.microsoft.com/office/drawing/2014/main" id="{72DF8A06-2847-6ACC-EF3E-CE10B441A316}"/>
              </a:ext>
            </a:extLst>
          </p:cNvPr>
          <p:cNvGraphicFramePr>
            <a:graphicFrameLocks noGrp="1"/>
          </p:cNvGraphicFramePr>
          <p:nvPr>
            <p:extLst>
              <p:ext uri="{D42A27DB-BD31-4B8C-83A1-F6EECF244321}">
                <p14:modId xmlns:p14="http://schemas.microsoft.com/office/powerpoint/2010/main" val="722365958"/>
              </p:ext>
            </p:extLst>
          </p:nvPr>
        </p:nvGraphicFramePr>
        <p:xfrm>
          <a:off x="1528525" y="4900292"/>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2013-14</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82,480</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2,661</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10,753</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1,530</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100,372</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graphicFrame>
        <p:nvGraphicFramePr>
          <p:cNvPr id="18" name="Table 17">
            <a:extLst>
              <a:ext uri="{FF2B5EF4-FFF2-40B4-BE49-F238E27FC236}">
                <a16:creationId xmlns:a16="http://schemas.microsoft.com/office/drawing/2014/main" id="{57BA7186-ED46-C71D-B4B2-2E81FBB295AF}"/>
              </a:ext>
            </a:extLst>
          </p:cNvPr>
          <p:cNvGraphicFramePr>
            <a:graphicFrameLocks noGrp="1"/>
          </p:cNvGraphicFramePr>
          <p:nvPr>
            <p:extLst>
              <p:ext uri="{D42A27DB-BD31-4B8C-83A1-F6EECF244321}">
                <p14:modId xmlns:p14="http://schemas.microsoft.com/office/powerpoint/2010/main" val="424620780"/>
              </p:ext>
            </p:extLst>
          </p:nvPr>
        </p:nvGraphicFramePr>
        <p:xfrm>
          <a:off x="1528525" y="6027494"/>
          <a:ext cx="9134946" cy="362668"/>
        </p:xfrm>
        <a:graphic>
          <a:graphicData uri="http://schemas.openxmlformats.org/drawingml/2006/table">
            <a:tbl>
              <a:tblPr firstRow="1" bandRow="1">
                <a:tableStyleId>{21E4AEA4-8DFA-4A89-87EB-49C32662AFE0}</a:tableStyleId>
              </a:tblPr>
              <a:tblGrid>
                <a:gridCol w="1522491">
                  <a:extLst>
                    <a:ext uri="{9D8B030D-6E8A-4147-A177-3AD203B41FA5}">
                      <a16:colId xmlns:a16="http://schemas.microsoft.com/office/drawing/2014/main" val="3481222154"/>
                    </a:ext>
                  </a:extLst>
                </a:gridCol>
                <a:gridCol w="1522491">
                  <a:extLst>
                    <a:ext uri="{9D8B030D-6E8A-4147-A177-3AD203B41FA5}">
                      <a16:colId xmlns:a16="http://schemas.microsoft.com/office/drawing/2014/main" val="3058902996"/>
                    </a:ext>
                  </a:extLst>
                </a:gridCol>
                <a:gridCol w="1522491">
                  <a:extLst>
                    <a:ext uri="{9D8B030D-6E8A-4147-A177-3AD203B41FA5}">
                      <a16:colId xmlns:a16="http://schemas.microsoft.com/office/drawing/2014/main" val="3353406898"/>
                    </a:ext>
                  </a:extLst>
                </a:gridCol>
                <a:gridCol w="1522491">
                  <a:extLst>
                    <a:ext uri="{9D8B030D-6E8A-4147-A177-3AD203B41FA5}">
                      <a16:colId xmlns:a16="http://schemas.microsoft.com/office/drawing/2014/main" val="3151993849"/>
                    </a:ext>
                  </a:extLst>
                </a:gridCol>
                <a:gridCol w="1522491">
                  <a:extLst>
                    <a:ext uri="{9D8B030D-6E8A-4147-A177-3AD203B41FA5}">
                      <a16:colId xmlns:a16="http://schemas.microsoft.com/office/drawing/2014/main" val="4290919434"/>
                    </a:ext>
                  </a:extLst>
                </a:gridCol>
                <a:gridCol w="1522491">
                  <a:extLst>
                    <a:ext uri="{9D8B030D-6E8A-4147-A177-3AD203B41FA5}">
                      <a16:colId xmlns:a16="http://schemas.microsoft.com/office/drawing/2014/main" val="97782962"/>
                    </a:ext>
                  </a:extLst>
                </a:gridCol>
              </a:tblGrid>
              <a:tr h="362668">
                <a:tc>
                  <a:txBody>
                    <a:bodyPr/>
                    <a:lstStyle/>
                    <a:p>
                      <a:r>
                        <a:rPr lang="en-US" sz="1600" dirty="0">
                          <a:solidFill>
                            <a:schemeClr val="bg1"/>
                          </a:solidFill>
                        </a:rPr>
                        <a:t>2024-25</a:t>
                      </a:r>
                      <a:endParaRPr lang="en-GB" sz="160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£838m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£4.9m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£16.9m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£5.9m/£16.4m</a:t>
                      </a:r>
                      <a:endParaRPr lang="en-GB" sz="1600" b="0" dirty="0">
                        <a:solidFill>
                          <a:schemeClr val="bg1"/>
                        </a:solidFill>
                      </a:endParaRPr>
                    </a:p>
                  </a:txBody>
                  <a:tcPr>
                    <a:solidFill>
                      <a:schemeClr val="accent4">
                        <a:lumMod val="60000"/>
                        <a:lumOff val="40000"/>
                      </a:schemeClr>
                    </a:solidFill>
                  </a:tcPr>
                </a:tc>
                <a:tc>
                  <a:txBody>
                    <a:bodyPr/>
                    <a:lstStyle/>
                    <a:p>
                      <a:pPr algn="r"/>
                      <a:r>
                        <a:rPr lang="en-US" sz="1600" b="0" dirty="0">
                          <a:solidFill>
                            <a:schemeClr val="bg1"/>
                          </a:solidFill>
                        </a:rPr>
                        <a:t>£930m</a:t>
                      </a:r>
                      <a:endParaRPr lang="en-GB" sz="1600" b="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2976847776"/>
                  </a:ext>
                </a:extLst>
              </a:tr>
            </a:tbl>
          </a:graphicData>
        </a:graphic>
      </p:graphicFrame>
    </p:spTree>
    <p:extLst>
      <p:ext uri="{BB962C8B-B14F-4D97-AF65-F5344CB8AC3E}">
        <p14:creationId xmlns:p14="http://schemas.microsoft.com/office/powerpoint/2010/main" val="39791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5720E-8170-55A4-8ED1-ED62BB591E54}"/>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CDC7F13-47E4-5029-B7D2-5B636E00327D}"/>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163C729-22CE-3B46-30BC-4E07B629A3F1}"/>
              </a:ext>
            </a:extLst>
          </p:cNvPr>
          <p:cNvSpPr>
            <a:spLocks noGrp="1"/>
          </p:cNvSpPr>
          <p:nvPr>
            <p:ph type="ctrTitle"/>
          </p:nvPr>
        </p:nvSpPr>
        <p:spPr>
          <a:xfrm>
            <a:off x="1221084" y="1129405"/>
            <a:ext cx="9749828" cy="837445"/>
          </a:xfrm>
        </p:spPr>
        <p:txBody>
          <a:bodyPr>
            <a:normAutofit fontScale="90000"/>
          </a:bodyPr>
          <a:lstStyle/>
          <a:p>
            <a:r>
              <a:rPr lang="en-US" dirty="0"/>
              <a:t>Client access</a:t>
            </a:r>
            <a:endParaRPr lang="en-GB" dirty="0"/>
          </a:p>
        </p:txBody>
      </p:sp>
      <p:grpSp>
        <p:nvGrpSpPr>
          <p:cNvPr id="9" name="Group 8">
            <a:extLst>
              <a:ext uri="{FF2B5EF4-FFF2-40B4-BE49-F238E27FC236}">
                <a16:creationId xmlns:a16="http://schemas.microsoft.com/office/drawing/2014/main" id="{57251146-F770-16C6-90B2-C2EAFEA913A6}"/>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66E49F6A-44CF-466A-45E0-028E4B992AF9}"/>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E989489D-31B8-196D-D705-1A3FD37E8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pic>
        <p:nvPicPr>
          <p:cNvPr id="5" name="Picture 4">
            <a:extLst>
              <a:ext uri="{FF2B5EF4-FFF2-40B4-BE49-F238E27FC236}">
                <a16:creationId xmlns:a16="http://schemas.microsoft.com/office/drawing/2014/main" id="{DBD224B0-5E22-36D6-2914-A8E8A4DF5E68}"/>
              </a:ext>
            </a:extLst>
          </p:cNvPr>
          <p:cNvPicPr>
            <a:picLocks noChangeAspect="1"/>
          </p:cNvPicPr>
          <p:nvPr/>
        </p:nvPicPr>
        <p:blipFill>
          <a:blip r:embed="rId3"/>
          <a:stretch>
            <a:fillRect/>
          </a:stretch>
        </p:blipFill>
        <p:spPr>
          <a:xfrm>
            <a:off x="-279918" y="6418360"/>
            <a:ext cx="7879074" cy="377985"/>
          </a:xfrm>
          <a:prstGeom prst="rect">
            <a:avLst/>
          </a:prstGeom>
        </p:spPr>
      </p:pic>
      <p:pic>
        <p:nvPicPr>
          <p:cNvPr id="10" name="Picture 9">
            <a:extLst>
              <a:ext uri="{FF2B5EF4-FFF2-40B4-BE49-F238E27FC236}">
                <a16:creationId xmlns:a16="http://schemas.microsoft.com/office/drawing/2014/main" id="{147F866D-414E-1451-62AD-062317824E42}"/>
              </a:ext>
            </a:extLst>
          </p:cNvPr>
          <p:cNvPicPr>
            <a:picLocks noChangeAspect="1"/>
          </p:cNvPicPr>
          <p:nvPr/>
        </p:nvPicPr>
        <p:blipFill>
          <a:blip r:embed="rId4"/>
          <a:stretch>
            <a:fillRect/>
          </a:stretch>
        </p:blipFill>
        <p:spPr>
          <a:xfrm>
            <a:off x="7484994" y="2197635"/>
            <a:ext cx="3272631" cy="2600702"/>
          </a:xfrm>
          <a:prstGeom prst="rect">
            <a:avLst/>
          </a:prstGeom>
        </p:spPr>
      </p:pic>
      <p:pic>
        <p:nvPicPr>
          <p:cNvPr id="3" name="Picture 2">
            <a:extLst>
              <a:ext uri="{FF2B5EF4-FFF2-40B4-BE49-F238E27FC236}">
                <a16:creationId xmlns:a16="http://schemas.microsoft.com/office/drawing/2014/main" id="{C46AA01A-7085-E24D-F4EB-AAE36AA62E51}"/>
              </a:ext>
            </a:extLst>
          </p:cNvPr>
          <p:cNvPicPr>
            <a:picLocks noChangeAspect="1"/>
          </p:cNvPicPr>
          <p:nvPr/>
        </p:nvPicPr>
        <p:blipFill>
          <a:blip r:embed="rId5"/>
          <a:stretch>
            <a:fillRect/>
          </a:stretch>
        </p:blipFill>
        <p:spPr>
          <a:xfrm>
            <a:off x="1466089" y="4256644"/>
            <a:ext cx="6997585" cy="2210939"/>
          </a:xfrm>
          <a:prstGeom prst="rect">
            <a:avLst/>
          </a:prstGeom>
        </p:spPr>
      </p:pic>
      <p:sp>
        <p:nvSpPr>
          <p:cNvPr id="14" name="TextBox 13">
            <a:extLst>
              <a:ext uri="{FF2B5EF4-FFF2-40B4-BE49-F238E27FC236}">
                <a16:creationId xmlns:a16="http://schemas.microsoft.com/office/drawing/2014/main" id="{21B2EF61-CA3D-56B9-B182-D2066EF4C33A}"/>
              </a:ext>
            </a:extLst>
          </p:cNvPr>
          <p:cNvSpPr txBox="1"/>
          <p:nvPr/>
        </p:nvSpPr>
        <p:spPr>
          <a:xfrm>
            <a:off x="1665837" y="2263366"/>
            <a:ext cx="5605870" cy="1569660"/>
          </a:xfrm>
          <a:prstGeom prst="rect">
            <a:avLst/>
          </a:prstGeom>
          <a:noFill/>
        </p:spPr>
        <p:txBody>
          <a:bodyPr wrap="square" rtlCol="0">
            <a:spAutoFit/>
          </a:bodyPr>
          <a:lstStyle/>
          <a:p>
            <a:r>
              <a:rPr lang="en-US" sz="1600" b="1" dirty="0">
                <a:solidFill>
                  <a:schemeClr val="bg1"/>
                </a:solidFill>
              </a:rPr>
              <a:t>Law Society Legal Aid Deserts research:</a:t>
            </a:r>
          </a:p>
          <a:p>
            <a:r>
              <a:rPr lang="en-US" sz="1600" dirty="0">
                <a:solidFill>
                  <a:schemeClr val="bg1"/>
                </a:solidFill>
              </a:rPr>
              <a:t>Percentage of the population without access to a local legal aid provider:</a:t>
            </a:r>
          </a:p>
          <a:p>
            <a:r>
              <a:rPr lang="en-US" sz="1600" dirty="0">
                <a:solidFill>
                  <a:schemeClr val="bg1"/>
                </a:solidFill>
              </a:rPr>
              <a:t>Housing – 44%				Welfare Benefits – 85%</a:t>
            </a:r>
          </a:p>
          <a:p>
            <a:r>
              <a:rPr lang="en-US" sz="1600" dirty="0">
                <a:solidFill>
                  <a:schemeClr val="bg1"/>
                </a:solidFill>
              </a:rPr>
              <a:t>Community Care – 70%		Education – 90%</a:t>
            </a:r>
          </a:p>
          <a:p>
            <a:r>
              <a:rPr lang="en-US" sz="1600" dirty="0">
                <a:solidFill>
                  <a:schemeClr val="bg1"/>
                </a:solidFill>
              </a:rPr>
              <a:t>Immigration and asylum – 63%	</a:t>
            </a:r>
            <a:endParaRPr lang="en-GB" sz="1600" dirty="0">
              <a:solidFill>
                <a:schemeClr val="bg1"/>
              </a:solidFill>
            </a:endParaRPr>
          </a:p>
        </p:txBody>
      </p:sp>
    </p:spTree>
    <p:extLst>
      <p:ext uri="{BB962C8B-B14F-4D97-AF65-F5344CB8AC3E}">
        <p14:creationId xmlns:p14="http://schemas.microsoft.com/office/powerpoint/2010/main" val="31561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26A90-7BF8-B81D-F685-FBB5218D204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93FBEDD-452B-EED5-8B2D-F9FF556C06D9}"/>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9C6F5AA-EF71-55AD-FDD3-FA989D9BB190}"/>
              </a:ext>
            </a:extLst>
          </p:cNvPr>
          <p:cNvSpPr>
            <a:spLocks noGrp="1"/>
          </p:cNvSpPr>
          <p:nvPr>
            <p:ph type="ctrTitle"/>
          </p:nvPr>
        </p:nvSpPr>
        <p:spPr>
          <a:xfrm>
            <a:off x="1221084" y="1129405"/>
            <a:ext cx="9749828" cy="837445"/>
          </a:xfrm>
        </p:spPr>
        <p:txBody>
          <a:bodyPr>
            <a:normAutofit fontScale="90000"/>
          </a:bodyPr>
          <a:lstStyle/>
          <a:p>
            <a:r>
              <a:rPr lang="en-US" dirty="0"/>
              <a:t>Client access</a:t>
            </a:r>
            <a:endParaRPr lang="en-GB" dirty="0"/>
          </a:p>
        </p:txBody>
      </p:sp>
      <p:grpSp>
        <p:nvGrpSpPr>
          <p:cNvPr id="9" name="Group 8">
            <a:extLst>
              <a:ext uri="{FF2B5EF4-FFF2-40B4-BE49-F238E27FC236}">
                <a16:creationId xmlns:a16="http://schemas.microsoft.com/office/drawing/2014/main" id="{628A597A-630E-235A-60F3-AEB14ED9796F}"/>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50DF8D98-53F1-0857-6A23-895C401FE03B}"/>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01D642B2-3751-B665-9E2C-2053A1B15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pic>
        <p:nvPicPr>
          <p:cNvPr id="4" name="Picture 3">
            <a:extLst>
              <a:ext uri="{FF2B5EF4-FFF2-40B4-BE49-F238E27FC236}">
                <a16:creationId xmlns:a16="http://schemas.microsoft.com/office/drawing/2014/main" id="{5F65CE74-3C42-10C5-D859-2877895390DC}"/>
              </a:ext>
            </a:extLst>
          </p:cNvPr>
          <p:cNvPicPr>
            <a:picLocks noChangeAspect="1"/>
          </p:cNvPicPr>
          <p:nvPr/>
        </p:nvPicPr>
        <p:blipFill>
          <a:blip r:embed="rId3"/>
          <a:stretch>
            <a:fillRect/>
          </a:stretch>
        </p:blipFill>
        <p:spPr>
          <a:xfrm>
            <a:off x="1982416" y="2200017"/>
            <a:ext cx="8227167" cy="4078574"/>
          </a:xfrm>
          <a:prstGeom prst="rect">
            <a:avLst/>
          </a:prstGeom>
        </p:spPr>
      </p:pic>
      <p:pic>
        <p:nvPicPr>
          <p:cNvPr id="5" name="Picture 4">
            <a:extLst>
              <a:ext uri="{FF2B5EF4-FFF2-40B4-BE49-F238E27FC236}">
                <a16:creationId xmlns:a16="http://schemas.microsoft.com/office/drawing/2014/main" id="{1CB3ED81-3B24-E75F-2758-AAB4C56B1A81}"/>
              </a:ext>
            </a:extLst>
          </p:cNvPr>
          <p:cNvPicPr>
            <a:picLocks noChangeAspect="1"/>
          </p:cNvPicPr>
          <p:nvPr/>
        </p:nvPicPr>
        <p:blipFill>
          <a:blip r:embed="rId4"/>
          <a:stretch>
            <a:fillRect/>
          </a:stretch>
        </p:blipFill>
        <p:spPr>
          <a:xfrm>
            <a:off x="2139351" y="6278591"/>
            <a:ext cx="7913294" cy="377985"/>
          </a:xfrm>
          <a:prstGeom prst="rect">
            <a:avLst/>
          </a:prstGeom>
        </p:spPr>
      </p:pic>
    </p:spTree>
    <p:extLst>
      <p:ext uri="{BB962C8B-B14F-4D97-AF65-F5344CB8AC3E}">
        <p14:creationId xmlns:p14="http://schemas.microsoft.com/office/powerpoint/2010/main" val="133859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BEDD0-8CAF-AE06-4E46-A696340CA74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D1CBBE8-6B34-0C17-C444-6A76095DE38B}"/>
              </a:ext>
            </a:extLst>
          </p:cNvPr>
          <p:cNvSpPr/>
          <p:nvPr/>
        </p:nvSpPr>
        <p:spPr>
          <a:xfrm>
            <a:off x="1221084" y="2127564"/>
            <a:ext cx="9749828" cy="46489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C7C5A012-B06E-A2D7-0280-28439C8EF723}"/>
              </a:ext>
            </a:extLst>
          </p:cNvPr>
          <p:cNvSpPr>
            <a:spLocks noGrp="1"/>
          </p:cNvSpPr>
          <p:nvPr>
            <p:ph type="ctrTitle"/>
          </p:nvPr>
        </p:nvSpPr>
        <p:spPr>
          <a:xfrm>
            <a:off x="1221084" y="1129405"/>
            <a:ext cx="9749828" cy="837445"/>
          </a:xfrm>
        </p:spPr>
        <p:txBody>
          <a:bodyPr>
            <a:normAutofit fontScale="90000"/>
          </a:bodyPr>
          <a:lstStyle/>
          <a:p>
            <a:r>
              <a:rPr lang="en-US" dirty="0"/>
              <a:t>Client access</a:t>
            </a:r>
            <a:endParaRPr lang="en-GB" dirty="0"/>
          </a:p>
        </p:txBody>
      </p:sp>
      <p:grpSp>
        <p:nvGrpSpPr>
          <p:cNvPr id="9" name="Group 8">
            <a:extLst>
              <a:ext uri="{FF2B5EF4-FFF2-40B4-BE49-F238E27FC236}">
                <a16:creationId xmlns:a16="http://schemas.microsoft.com/office/drawing/2014/main" id="{8E303A60-5571-690F-21E0-99EE0D8AF8D0}"/>
              </a:ext>
            </a:extLst>
          </p:cNvPr>
          <p:cNvGrpSpPr/>
          <p:nvPr/>
        </p:nvGrpSpPr>
        <p:grpSpPr>
          <a:xfrm>
            <a:off x="9396765" y="81482"/>
            <a:ext cx="2697019" cy="697117"/>
            <a:chOff x="3620654" y="679010"/>
            <a:chExt cx="2697019" cy="697117"/>
          </a:xfrm>
        </p:grpSpPr>
        <p:sp>
          <p:nvSpPr>
            <p:cNvPr id="8" name="Rectangle 7">
              <a:extLst>
                <a:ext uri="{FF2B5EF4-FFF2-40B4-BE49-F238E27FC236}">
                  <a16:creationId xmlns:a16="http://schemas.microsoft.com/office/drawing/2014/main" id="{1E0F2FA3-3DBA-D858-8E63-6958AD84C115}"/>
                </a:ext>
              </a:extLst>
            </p:cNvPr>
            <p:cNvSpPr/>
            <p:nvPr/>
          </p:nvSpPr>
          <p:spPr>
            <a:xfrm>
              <a:off x="3620654" y="679010"/>
              <a:ext cx="2697019" cy="697117"/>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etter g&#10;&#10;AI-generated content may be incorrect.">
              <a:extLst>
                <a:ext uri="{FF2B5EF4-FFF2-40B4-BE49-F238E27FC236}">
                  <a16:creationId xmlns:a16="http://schemas.microsoft.com/office/drawing/2014/main" id="{698082FC-BFEC-E63D-1612-906079AAD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08" y="798952"/>
              <a:ext cx="2441510" cy="466610"/>
            </a:xfrm>
            <a:prstGeom prst="rect">
              <a:avLst/>
            </a:prstGeom>
          </p:spPr>
        </p:pic>
      </p:grpSp>
      <p:sp>
        <p:nvSpPr>
          <p:cNvPr id="3" name="TextBox 2">
            <a:extLst>
              <a:ext uri="{FF2B5EF4-FFF2-40B4-BE49-F238E27FC236}">
                <a16:creationId xmlns:a16="http://schemas.microsoft.com/office/drawing/2014/main" id="{AE319FEE-0C86-C233-9674-D3DF1E330722}"/>
              </a:ext>
            </a:extLst>
          </p:cNvPr>
          <p:cNvSpPr txBox="1"/>
          <p:nvPr/>
        </p:nvSpPr>
        <p:spPr>
          <a:xfrm>
            <a:off x="2112473" y="2317656"/>
            <a:ext cx="7967049" cy="369332"/>
          </a:xfrm>
          <a:prstGeom prst="rect">
            <a:avLst/>
          </a:prstGeom>
          <a:noFill/>
        </p:spPr>
        <p:txBody>
          <a:bodyPr wrap="square" rtlCol="0">
            <a:spAutoFit/>
          </a:bodyPr>
          <a:lstStyle/>
          <a:p>
            <a:pPr algn="ctr"/>
            <a:r>
              <a:rPr lang="en-US" dirty="0">
                <a:solidFill>
                  <a:schemeClr val="bg1"/>
                </a:solidFill>
              </a:rPr>
              <a:t>How does the MOJ or LAA assess ‘market capacity’ and ‘client demand’? </a:t>
            </a:r>
            <a:endParaRPr lang="en-GB" dirty="0">
              <a:solidFill>
                <a:schemeClr val="bg1"/>
              </a:solidFill>
            </a:endParaRPr>
          </a:p>
        </p:txBody>
      </p:sp>
      <p:sp>
        <p:nvSpPr>
          <p:cNvPr id="6" name="TextBox 5">
            <a:extLst>
              <a:ext uri="{FF2B5EF4-FFF2-40B4-BE49-F238E27FC236}">
                <a16:creationId xmlns:a16="http://schemas.microsoft.com/office/drawing/2014/main" id="{4889AA24-B7F9-1704-7CC7-531E1901FE22}"/>
              </a:ext>
            </a:extLst>
          </p:cNvPr>
          <p:cNvSpPr txBox="1"/>
          <p:nvPr/>
        </p:nvSpPr>
        <p:spPr>
          <a:xfrm>
            <a:off x="1540596" y="6045466"/>
            <a:ext cx="3728521" cy="461665"/>
          </a:xfrm>
          <a:prstGeom prst="rect">
            <a:avLst/>
          </a:prstGeom>
          <a:noFill/>
        </p:spPr>
        <p:txBody>
          <a:bodyPr wrap="square" rtlCol="0">
            <a:spAutoFit/>
          </a:bodyPr>
          <a:lstStyle/>
          <a:p>
            <a:r>
              <a:rPr lang="en-US" sz="1200" dirty="0">
                <a:solidFill>
                  <a:schemeClr val="bg1"/>
                </a:solidFill>
              </a:rPr>
              <a:t>Written question from Henry Tufnell (Lab, Mid and South Pembrokeshire) </a:t>
            </a:r>
            <a:r>
              <a:rPr lang="en-US" sz="1200" i="1" dirty="0">
                <a:solidFill>
                  <a:schemeClr val="bg1"/>
                </a:solidFill>
              </a:rPr>
              <a:t>16 June 2025</a:t>
            </a:r>
            <a:endParaRPr lang="en-GB" sz="1200" dirty="0">
              <a:solidFill>
                <a:schemeClr val="bg1"/>
              </a:solidFill>
            </a:endParaRPr>
          </a:p>
        </p:txBody>
      </p:sp>
      <p:sp>
        <p:nvSpPr>
          <p:cNvPr id="10" name="TextBox 9">
            <a:extLst>
              <a:ext uri="{FF2B5EF4-FFF2-40B4-BE49-F238E27FC236}">
                <a16:creationId xmlns:a16="http://schemas.microsoft.com/office/drawing/2014/main" id="{140E6CB0-071B-7E52-A088-E14F075E4AFD}"/>
              </a:ext>
            </a:extLst>
          </p:cNvPr>
          <p:cNvSpPr txBox="1"/>
          <p:nvPr/>
        </p:nvSpPr>
        <p:spPr>
          <a:xfrm>
            <a:off x="7111492" y="6137798"/>
            <a:ext cx="3728521" cy="276999"/>
          </a:xfrm>
          <a:prstGeom prst="rect">
            <a:avLst/>
          </a:prstGeom>
          <a:noFill/>
        </p:spPr>
        <p:txBody>
          <a:bodyPr wrap="square" rtlCol="0">
            <a:spAutoFit/>
          </a:bodyPr>
          <a:lstStyle/>
          <a:p>
            <a:r>
              <a:rPr lang="en-US" sz="1200" dirty="0">
                <a:solidFill>
                  <a:schemeClr val="bg1"/>
                </a:solidFill>
              </a:rPr>
              <a:t>Minister Sackman, Response, 23 June 2025</a:t>
            </a:r>
            <a:endParaRPr lang="en-GB" sz="1200" dirty="0">
              <a:solidFill>
                <a:schemeClr val="bg1"/>
              </a:solidFill>
            </a:endParaRPr>
          </a:p>
        </p:txBody>
      </p:sp>
      <p:pic>
        <p:nvPicPr>
          <p:cNvPr id="12" name="Picture 11">
            <a:extLst>
              <a:ext uri="{FF2B5EF4-FFF2-40B4-BE49-F238E27FC236}">
                <a16:creationId xmlns:a16="http://schemas.microsoft.com/office/drawing/2014/main" id="{67B7E524-F2E2-FE5C-14CB-087A1888AE7B}"/>
              </a:ext>
            </a:extLst>
          </p:cNvPr>
          <p:cNvPicPr>
            <a:picLocks noChangeAspect="1"/>
          </p:cNvPicPr>
          <p:nvPr/>
        </p:nvPicPr>
        <p:blipFill>
          <a:blip r:embed="rId3"/>
          <a:stretch>
            <a:fillRect/>
          </a:stretch>
        </p:blipFill>
        <p:spPr>
          <a:xfrm>
            <a:off x="1568558" y="2686988"/>
            <a:ext cx="952505" cy="952505"/>
          </a:xfrm>
          <a:prstGeom prst="rect">
            <a:avLst/>
          </a:prstGeom>
        </p:spPr>
      </p:pic>
      <p:pic>
        <p:nvPicPr>
          <p:cNvPr id="14" name="Picture 13">
            <a:extLst>
              <a:ext uri="{FF2B5EF4-FFF2-40B4-BE49-F238E27FC236}">
                <a16:creationId xmlns:a16="http://schemas.microsoft.com/office/drawing/2014/main" id="{17DF80E8-8510-F5C1-FCB4-728A9A28AA81}"/>
              </a:ext>
            </a:extLst>
          </p:cNvPr>
          <p:cNvPicPr>
            <a:picLocks noChangeAspect="1"/>
          </p:cNvPicPr>
          <p:nvPr/>
        </p:nvPicPr>
        <p:blipFill>
          <a:blip r:embed="rId3"/>
          <a:stretch>
            <a:fillRect/>
          </a:stretch>
        </p:blipFill>
        <p:spPr>
          <a:xfrm>
            <a:off x="1568557" y="4776090"/>
            <a:ext cx="952505" cy="952505"/>
          </a:xfrm>
          <a:prstGeom prst="rect">
            <a:avLst/>
          </a:prstGeom>
        </p:spPr>
      </p:pic>
      <p:pic>
        <p:nvPicPr>
          <p:cNvPr id="16" name="Picture 15">
            <a:extLst>
              <a:ext uri="{FF2B5EF4-FFF2-40B4-BE49-F238E27FC236}">
                <a16:creationId xmlns:a16="http://schemas.microsoft.com/office/drawing/2014/main" id="{F992252D-F1A3-E29E-A94E-F954E511A6D5}"/>
              </a:ext>
            </a:extLst>
          </p:cNvPr>
          <p:cNvPicPr>
            <a:picLocks noChangeAspect="1"/>
          </p:cNvPicPr>
          <p:nvPr/>
        </p:nvPicPr>
        <p:blipFill>
          <a:blip r:embed="rId4"/>
          <a:stretch>
            <a:fillRect/>
          </a:stretch>
        </p:blipFill>
        <p:spPr>
          <a:xfrm>
            <a:off x="9657978" y="3413721"/>
            <a:ext cx="965464" cy="952505"/>
          </a:xfrm>
          <a:prstGeom prst="rect">
            <a:avLst/>
          </a:prstGeom>
        </p:spPr>
      </p:pic>
      <p:pic>
        <p:nvPicPr>
          <p:cNvPr id="17" name="Picture 16">
            <a:extLst>
              <a:ext uri="{FF2B5EF4-FFF2-40B4-BE49-F238E27FC236}">
                <a16:creationId xmlns:a16="http://schemas.microsoft.com/office/drawing/2014/main" id="{F7F04B8F-5B17-C49F-8DAA-0D82D4149AFE}"/>
              </a:ext>
            </a:extLst>
          </p:cNvPr>
          <p:cNvPicPr>
            <a:picLocks noChangeAspect="1"/>
          </p:cNvPicPr>
          <p:nvPr/>
        </p:nvPicPr>
        <p:blipFill>
          <a:blip r:embed="rId4"/>
          <a:stretch>
            <a:fillRect/>
          </a:stretch>
        </p:blipFill>
        <p:spPr>
          <a:xfrm>
            <a:off x="9661795" y="5252342"/>
            <a:ext cx="965464" cy="952505"/>
          </a:xfrm>
          <a:prstGeom prst="rect">
            <a:avLst/>
          </a:prstGeom>
        </p:spPr>
      </p:pic>
      <p:sp>
        <p:nvSpPr>
          <p:cNvPr id="18" name="Speech Bubble: Oval 17">
            <a:extLst>
              <a:ext uri="{FF2B5EF4-FFF2-40B4-BE49-F238E27FC236}">
                <a16:creationId xmlns:a16="http://schemas.microsoft.com/office/drawing/2014/main" id="{48270866-D60B-5902-4FD8-5ABA588119FA}"/>
              </a:ext>
            </a:extLst>
          </p:cNvPr>
          <p:cNvSpPr/>
          <p:nvPr/>
        </p:nvSpPr>
        <p:spPr>
          <a:xfrm>
            <a:off x="2761638" y="2686988"/>
            <a:ext cx="2933322" cy="1040807"/>
          </a:xfrm>
          <a:prstGeom prst="wedgeEllipseCallout">
            <a:avLst>
              <a:gd name="adj1" fmla="val -58550"/>
              <a:gd name="adj2" fmla="val 703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What steps the Legal Aid Agency is taking to engage with local legal aid providers to increase legal aid provision.</a:t>
            </a:r>
            <a:endParaRPr lang="en-GB" sz="1200" dirty="0">
              <a:solidFill>
                <a:schemeClr val="bg1"/>
              </a:solidFill>
            </a:endParaRPr>
          </a:p>
        </p:txBody>
      </p:sp>
      <p:sp>
        <p:nvSpPr>
          <p:cNvPr id="19" name="Speech Bubble: Oval 18">
            <a:extLst>
              <a:ext uri="{FF2B5EF4-FFF2-40B4-BE49-F238E27FC236}">
                <a16:creationId xmlns:a16="http://schemas.microsoft.com/office/drawing/2014/main" id="{C8DCF1A0-5467-FDAD-F2F1-100AC9DD19DD}"/>
              </a:ext>
            </a:extLst>
          </p:cNvPr>
          <p:cNvSpPr/>
          <p:nvPr/>
        </p:nvSpPr>
        <p:spPr>
          <a:xfrm>
            <a:off x="5498605" y="2770910"/>
            <a:ext cx="3728521" cy="2481432"/>
          </a:xfrm>
          <a:prstGeom prst="wedgeEllipseCallout">
            <a:avLst>
              <a:gd name="adj1" fmla="val 61873"/>
              <a:gd name="adj2" fmla="val -459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The Legal Aid Agency (LAA) monitors provider numbers in each procurement area and across all categories of law. It takes operational action where it can, to respond to market pressures that may arise.</a:t>
            </a:r>
          </a:p>
          <a:p>
            <a:pPr algn="ctr"/>
            <a:endParaRPr lang="en-US" sz="1000" dirty="0">
              <a:solidFill>
                <a:schemeClr val="bg1"/>
              </a:solidFill>
            </a:endParaRPr>
          </a:p>
          <a:p>
            <a:pPr algn="ctr"/>
            <a:r>
              <a:rPr lang="en-US" sz="1000" dirty="0">
                <a:solidFill>
                  <a:schemeClr val="bg1"/>
                </a:solidFill>
              </a:rPr>
              <a:t>At a local level, LAA hold market engagement events to understand challenges to service delivery for particular categories of law, considering how it can remove any barriers or manage concerns which could deter providers from bidding for a legal aid contract.</a:t>
            </a:r>
          </a:p>
        </p:txBody>
      </p:sp>
      <p:sp>
        <p:nvSpPr>
          <p:cNvPr id="20" name="Speech Bubble: Oval 19">
            <a:extLst>
              <a:ext uri="{FF2B5EF4-FFF2-40B4-BE49-F238E27FC236}">
                <a16:creationId xmlns:a16="http://schemas.microsoft.com/office/drawing/2014/main" id="{2D6CDBD9-D24B-DC65-52F3-181675242E28}"/>
              </a:ext>
            </a:extLst>
          </p:cNvPr>
          <p:cNvSpPr/>
          <p:nvPr/>
        </p:nvSpPr>
        <p:spPr>
          <a:xfrm>
            <a:off x="2868535" y="4572558"/>
            <a:ext cx="1962083" cy="840498"/>
          </a:xfrm>
          <a:prstGeom prst="wedgeEllipseCallout">
            <a:avLst>
              <a:gd name="adj1" fmla="val -66082"/>
              <a:gd name="adj2" fmla="val 2461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May I have a cheese and pickle sandwich?</a:t>
            </a:r>
            <a:endParaRPr lang="en-GB" sz="1200" dirty="0">
              <a:solidFill>
                <a:schemeClr val="bg1"/>
              </a:solidFill>
            </a:endParaRPr>
          </a:p>
        </p:txBody>
      </p:sp>
      <p:sp>
        <p:nvSpPr>
          <p:cNvPr id="21" name="TextBox 20">
            <a:extLst>
              <a:ext uri="{FF2B5EF4-FFF2-40B4-BE49-F238E27FC236}">
                <a16:creationId xmlns:a16="http://schemas.microsoft.com/office/drawing/2014/main" id="{46A8FCB9-E037-F4C5-9EB0-DA65FEAB9384}"/>
              </a:ext>
            </a:extLst>
          </p:cNvPr>
          <p:cNvSpPr txBox="1"/>
          <p:nvPr/>
        </p:nvSpPr>
        <p:spPr>
          <a:xfrm>
            <a:off x="4006626" y="6410992"/>
            <a:ext cx="3728521" cy="276999"/>
          </a:xfrm>
          <a:prstGeom prst="rect">
            <a:avLst/>
          </a:prstGeom>
          <a:noFill/>
        </p:spPr>
        <p:txBody>
          <a:bodyPr wrap="square" rtlCol="0">
            <a:spAutoFit/>
          </a:bodyPr>
          <a:lstStyle/>
          <a:p>
            <a:pPr algn="ctr"/>
            <a:r>
              <a:rPr lang="en-US" sz="1200" dirty="0">
                <a:solidFill>
                  <a:schemeClr val="bg1"/>
                </a:solidFill>
              </a:rPr>
              <a:t>Note: I may be paraphrasing here.</a:t>
            </a:r>
            <a:endParaRPr lang="en-GB" sz="1200" dirty="0">
              <a:solidFill>
                <a:schemeClr val="bg1"/>
              </a:solidFill>
            </a:endParaRPr>
          </a:p>
        </p:txBody>
      </p:sp>
      <p:sp>
        <p:nvSpPr>
          <p:cNvPr id="22" name="Speech Bubble: Oval 21">
            <a:extLst>
              <a:ext uri="{FF2B5EF4-FFF2-40B4-BE49-F238E27FC236}">
                <a16:creationId xmlns:a16="http://schemas.microsoft.com/office/drawing/2014/main" id="{D658B631-4F6A-D165-FBC3-7E8110EF575E}"/>
              </a:ext>
            </a:extLst>
          </p:cNvPr>
          <p:cNvSpPr/>
          <p:nvPr/>
        </p:nvSpPr>
        <p:spPr>
          <a:xfrm>
            <a:off x="7111492" y="5274821"/>
            <a:ext cx="1962083" cy="840498"/>
          </a:xfrm>
          <a:prstGeom prst="wedgeEllipseCallout">
            <a:avLst>
              <a:gd name="adj1" fmla="val 79378"/>
              <a:gd name="adj2" fmla="val 1032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No, you may not!</a:t>
            </a:r>
            <a:endParaRPr lang="en-GB" sz="1200" dirty="0">
              <a:solidFill>
                <a:schemeClr val="bg1"/>
              </a:solidFill>
            </a:endParaRPr>
          </a:p>
        </p:txBody>
      </p:sp>
    </p:spTree>
    <p:extLst>
      <p:ext uri="{BB962C8B-B14F-4D97-AF65-F5344CB8AC3E}">
        <p14:creationId xmlns:p14="http://schemas.microsoft.com/office/powerpoint/2010/main" val="78215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304</TotalTime>
  <Words>1420</Words>
  <Application>Microsoft Office PowerPoint</Application>
  <PresentationFormat>Widescreen</PresentationFormat>
  <Paragraphs>239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Courier New</vt:lpstr>
      <vt:lpstr>Gill Sans MT</vt:lpstr>
      <vt:lpstr>Times New Roman</vt:lpstr>
      <vt:lpstr>Parcel</vt:lpstr>
      <vt:lpstr>Access to justice: The future of legal aid and costs in public law</vt:lpstr>
      <vt:lpstr>The view from the top</vt:lpstr>
      <vt:lpstr>The view from the top</vt:lpstr>
      <vt:lpstr>The review of civil legal aid - rocla</vt:lpstr>
      <vt:lpstr>Case volumes &amp; Values</vt:lpstr>
      <vt:lpstr>Case volumes &amp; Values</vt:lpstr>
      <vt:lpstr>Client access</vt:lpstr>
      <vt:lpstr>Client access</vt:lpstr>
      <vt:lpstr>Client access</vt:lpstr>
      <vt:lpstr>The means test review</vt:lpstr>
      <vt:lpstr>The workforce</vt:lpstr>
      <vt:lpstr>The workforce</vt:lpstr>
      <vt:lpstr>Housing &amp; Immigration Fees</vt:lpstr>
      <vt:lpstr>Housing &amp; Immigration Fees</vt:lpstr>
      <vt:lpstr>What else is New or on the horizon?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Minnoch</dc:creator>
  <cp:lastModifiedBy>Chris Minnoch</cp:lastModifiedBy>
  <cp:revision>5</cp:revision>
  <dcterms:created xsi:type="dcterms:W3CDTF">2025-10-02T08:34:35Z</dcterms:created>
  <dcterms:modified xsi:type="dcterms:W3CDTF">2025-10-02T13:38:57Z</dcterms:modified>
</cp:coreProperties>
</file>