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77" r:id="rId3"/>
    <p:sldId id="270" r:id="rId4"/>
    <p:sldId id="278" r:id="rId5"/>
    <p:sldId id="266" r:id="rId6"/>
    <p:sldId id="276" r:id="rId7"/>
    <p:sldId id="265" r:id="rId8"/>
    <p:sldId id="279" r:id="rId9"/>
    <p:sldId id="280" r:id="rId10"/>
    <p:sldId id="281" r:id="rId11"/>
    <p:sldId id="282" r:id="rId12"/>
    <p:sldId id="26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ABFF985-B8F6-4695-8061-FA5EBC794B2E}">
          <p14:sldIdLst>
            <p14:sldId id="257"/>
          </p14:sldIdLst>
        </p14:section>
        <p14:section name="Untitled Section" id="{2ABEA685-E9E0-4DEC-B010-122E8A0578FC}">
          <p14:sldIdLst>
            <p14:sldId id="277"/>
            <p14:sldId id="270"/>
            <p14:sldId id="278"/>
            <p14:sldId id="266"/>
            <p14:sldId id="276"/>
            <p14:sldId id="265"/>
            <p14:sldId id="279"/>
            <p14:sldId id="280"/>
            <p14:sldId id="281"/>
            <p14:sldId id="282"/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cland Bryant" userId="1735f970-b48b-47c0-8f19-8f230d53a4cc" providerId="ADAL" clId="{578A4053-4E69-4DB8-884C-EE56AEDAB8A0}"/>
    <pc:docChg chg="custSel delSld modSld modSection">
      <pc:chgData name="Acland Bryant" userId="1735f970-b48b-47c0-8f19-8f230d53a4cc" providerId="ADAL" clId="{578A4053-4E69-4DB8-884C-EE56AEDAB8A0}" dt="2025-10-02T07:48:31.519" v="117" actId="20577"/>
      <pc:docMkLst>
        <pc:docMk/>
      </pc:docMkLst>
      <pc:sldChg chg="modSp mod">
        <pc:chgData name="Acland Bryant" userId="1735f970-b48b-47c0-8f19-8f230d53a4cc" providerId="ADAL" clId="{578A4053-4E69-4DB8-884C-EE56AEDAB8A0}" dt="2025-10-02T07:48:31.519" v="117" actId="20577"/>
        <pc:sldMkLst>
          <pc:docMk/>
          <pc:sldMk cId="4051051758" sldId="280"/>
        </pc:sldMkLst>
        <pc:spChg chg="mod">
          <ac:chgData name="Acland Bryant" userId="1735f970-b48b-47c0-8f19-8f230d53a4cc" providerId="ADAL" clId="{578A4053-4E69-4DB8-884C-EE56AEDAB8A0}" dt="2025-10-02T07:48:31.519" v="117" actId="20577"/>
          <ac:spMkLst>
            <pc:docMk/>
            <pc:sldMk cId="4051051758" sldId="280"/>
            <ac:spMk id="3" creationId="{8D0BB307-E30E-F4FA-8F08-F19EB19487F1}"/>
          </ac:spMkLst>
        </pc:spChg>
      </pc:sldChg>
      <pc:sldChg chg="del">
        <pc:chgData name="Acland Bryant" userId="1735f970-b48b-47c0-8f19-8f230d53a4cc" providerId="ADAL" clId="{578A4053-4E69-4DB8-884C-EE56AEDAB8A0}" dt="2025-10-02T07:47:38.775" v="3" actId="47"/>
        <pc:sldMkLst>
          <pc:docMk/>
          <pc:sldMk cId="869920792" sldId="283"/>
        </pc:sldMkLst>
      </pc:sldChg>
      <pc:sldChg chg="del">
        <pc:chgData name="Acland Bryant" userId="1735f970-b48b-47c0-8f19-8f230d53a4cc" providerId="ADAL" clId="{578A4053-4E69-4DB8-884C-EE56AEDAB8A0}" dt="2025-10-02T07:47:37.496" v="2" actId="47"/>
        <pc:sldMkLst>
          <pc:docMk/>
          <pc:sldMk cId="2200923870" sldId="284"/>
        </pc:sldMkLst>
      </pc:sldChg>
      <pc:sldChg chg="del">
        <pc:chgData name="Acland Bryant" userId="1735f970-b48b-47c0-8f19-8f230d53a4cc" providerId="ADAL" clId="{578A4053-4E69-4DB8-884C-EE56AEDAB8A0}" dt="2025-10-02T07:47:36.393" v="1" actId="47"/>
        <pc:sldMkLst>
          <pc:docMk/>
          <pc:sldMk cId="1857221578" sldId="285"/>
        </pc:sldMkLst>
      </pc:sldChg>
      <pc:sldChg chg="del">
        <pc:chgData name="Acland Bryant" userId="1735f970-b48b-47c0-8f19-8f230d53a4cc" providerId="ADAL" clId="{578A4053-4E69-4DB8-884C-EE56AEDAB8A0}" dt="2025-10-02T07:47:35.067" v="0" actId="47"/>
        <pc:sldMkLst>
          <pc:docMk/>
          <pc:sldMk cId="63531720" sldId="28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1FF55D-FFA4-4AEC-8924-FD0FF0E479C4}" type="datetimeFigureOut">
              <a:rPr lang="en-GB" smtClean="0"/>
              <a:t>02/10/2025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35121C-49C6-478D-B42E-6CAA2831A4E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9603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181F-FBEA-4B38-9797-D159A07F5E0E}" type="datetimeFigureOut">
              <a:rPr lang="en-GB" smtClean="0"/>
              <a:t>02/10/2025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F5467-059D-4133-9843-AF4D1B19454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560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181F-FBEA-4B38-9797-D159A07F5E0E}" type="datetimeFigureOut">
              <a:rPr lang="en-GB" smtClean="0"/>
              <a:t>02/10/2025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F5467-059D-4133-9843-AF4D1B19454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5827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181F-FBEA-4B38-9797-D159A07F5E0E}" type="datetimeFigureOut">
              <a:rPr lang="en-GB" smtClean="0"/>
              <a:t>02/10/2025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F5467-059D-4133-9843-AF4D1B19454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24055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ale blu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5D9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07" tIns="60953" rIns="121907" bIns="6095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67" dirty="0">
              <a:solidFill>
                <a:srgbClr val="E4E4E4"/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 flipV="1">
            <a:off x="677817" y="6100666"/>
            <a:ext cx="10836388" cy="31295"/>
          </a:xfrm>
          <a:prstGeom prst="line">
            <a:avLst/>
          </a:prstGeom>
          <a:ln w="3175">
            <a:solidFill>
              <a:srgbClr val="1E41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581" y="5812475"/>
            <a:ext cx="2315201" cy="322501"/>
          </a:xfrm>
          <a:prstGeom prst="rect">
            <a:avLst/>
          </a:prstGeom>
        </p:spPr>
      </p:pic>
      <p:sp>
        <p:nvSpPr>
          <p:cNvPr id="15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1365251" y="2956971"/>
            <a:ext cx="9461500" cy="742951"/>
          </a:xfrm>
          <a:prstGeom prst="rect">
            <a:avLst/>
          </a:prstGeom>
        </p:spPr>
        <p:txBody>
          <a:bodyPr lIns="91430" tIns="45715" rIns="91430" bIns="45715"/>
          <a:lstStyle>
            <a:lvl1pPr marL="0" indent="0" algn="ctr">
              <a:lnSpc>
                <a:spcPts val="4800"/>
              </a:lnSpc>
              <a:buFontTx/>
              <a:buNone/>
              <a:defRPr sz="4000">
                <a:solidFill>
                  <a:srgbClr val="1E416C"/>
                </a:solidFill>
                <a:latin typeface="Georgia" panose="02040502050405020303" pitchFamily="18" charset="0"/>
                <a:ea typeface="Adria Slab" charset="0"/>
                <a:cs typeface="Arial" panose="020B0604020202020204" pitchFamily="34" charset="0"/>
              </a:defRPr>
            </a:lvl1pPr>
            <a:lvl2pPr marL="457134" indent="0" algn="ctr">
              <a:buFontTx/>
              <a:buNone/>
              <a:defRPr>
                <a:solidFill>
                  <a:schemeClr val="bg1"/>
                </a:solidFill>
                <a:latin typeface="Adria Slab" charset="0"/>
                <a:ea typeface="Adria Slab" charset="0"/>
                <a:cs typeface="Adria Slab" charset="0"/>
              </a:defRPr>
            </a:lvl2pPr>
            <a:lvl3pPr marL="914268" indent="0" algn="ctr">
              <a:buFontTx/>
              <a:buNone/>
              <a:defRPr>
                <a:solidFill>
                  <a:schemeClr val="bg1"/>
                </a:solidFill>
                <a:latin typeface="Adria Slab" charset="0"/>
                <a:ea typeface="Adria Slab" charset="0"/>
                <a:cs typeface="Adria Slab" charset="0"/>
              </a:defRPr>
            </a:lvl3pPr>
            <a:lvl4pPr marL="1371402" indent="0" algn="ctr">
              <a:buFontTx/>
              <a:buNone/>
              <a:defRPr>
                <a:solidFill>
                  <a:schemeClr val="bg1"/>
                </a:solidFill>
                <a:latin typeface="Adria Slab" charset="0"/>
                <a:ea typeface="Adria Slab" charset="0"/>
                <a:cs typeface="Adria Slab" charset="0"/>
              </a:defRPr>
            </a:lvl4pPr>
            <a:lvl5pPr marL="1828536" indent="0" algn="ctr">
              <a:buFontTx/>
              <a:buNone/>
              <a:defRPr>
                <a:solidFill>
                  <a:schemeClr val="bg1"/>
                </a:solidFill>
                <a:latin typeface="Adria Slab" charset="0"/>
                <a:ea typeface="Adria Slab" charset="0"/>
                <a:cs typeface="Adria Slab" charset="0"/>
              </a:defRPr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9500524" y="6235485"/>
            <a:ext cx="23022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>
                <a:solidFill>
                  <a:srgbClr val="1E416C"/>
                </a:solidFill>
                <a:latin typeface="Georgia" panose="02040502050405020303" pitchFamily="18" charset="0"/>
                <a:ea typeface="Adria Slab" panose="00000500000000000000" pitchFamily="50" charset="0"/>
                <a:cs typeface="Arial" panose="020B0604020202020204" pitchFamily="34" charset="0"/>
              </a:rPr>
              <a:t>@gardencourtlaw</a:t>
            </a:r>
            <a:endParaRPr lang="en-GB" sz="1600" dirty="0">
              <a:solidFill>
                <a:srgbClr val="1E416C"/>
              </a:solidFill>
              <a:latin typeface="Georgia" panose="02040502050405020303" pitchFamily="18" charset="0"/>
              <a:ea typeface="Adria Slab" panose="00000500000000000000" pitchFamily="50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5364" y="5132585"/>
            <a:ext cx="567769" cy="81982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5962" y="5193140"/>
            <a:ext cx="1029244" cy="71027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9334" y="6329211"/>
            <a:ext cx="299045" cy="243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7341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Grey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07" tIns="60953" rIns="121907" bIns="6095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67" dirty="0"/>
          </a:p>
        </p:txBody>
      </p:sp>
      <p:cxnSp>
        <p:nvCxnSpPr>
          <p:cNvPr id="14" name="Straight Connector 13"/>
          <p:cNvCxnSpPr/>
          <p:nvPr userDrawn="1"/>
        </p:nvCxnSpPr>
        <p:spPr>
          <a:xfrm flipV="1">
            <a:off x="677815" y="1062153"/>
            <a:ext cx="10836388" cy="34424"/>
          </a:xfrm>
          <a:prstGeom prst="line">
            <a:avLst/>
          </a:prstGeom>
          <a:ln>
            <a:solidFill>
              <a:srgbClr val="1E41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52078" y="501016"/>
            <a:ext cx="6971895" cy="400051"/>
          </a:xfrm>
          <a:prstGeom prst="rect">
            <a:avLst/>
          </a:prstGeom>
        </p:spPr>
        <p:txBody>
          <a:bodyPr lIns="91430" tIns="45715" rIns="91430" bIns="45715"/>
          <a:lstStyle>
            <a:lvl1pPr marL="0" indent="0">
              <a:buFontTx/>
              <a:buNone/>
              <a:defRPr sz="2667">
                <a:solidFill>
                  <a:srgbClr val="1E416C"/>
                </a:solidFill>
                <a:latin typeface="Adria Slab" charset="0"/>
                <a:ea typeface="Adria Slab" charset="0"/>
                <a:cs typeface="Adria Slab" charset="0"/>
              </a:defRPr>
            </a:lvl1pPr>
            <a:lvl2pPr marL="457134" indent="0">
              <a:buFontTx/>
              <a:buNone/>
              <a:defRPr sz="1867">
                <a:latin typeface="Adria Slab" charset="0"/>
                <a:ea typeface="Adria Slab" charset="0"/>
                <a:cs typeface="Adria Slab" charset="0"/>
              </a:defRPr>
            </a:lvl2pPr>
            <a:lvl3pPr marL="914268" indent="0">
              <a:buFontTx/>
              <a:buNone/>
              <a:defRPr sz="1867">
                <a:latin typeface="Adria Slab" charset="0"/>
                <a:ea typeface="Adria Slab" charset="0"/>
                <a:cs typeface="Adria Slab" charset="0"/>
              </a:defRPr>
            </a:lvl3pPr>
            <a:lvl4pPr marL="1371402" indent="0">
              <a:buFontTx/>
              <a:buNone/>
              <a:defRPr sz="1867">
                <a:latin typeface="Adria Slab" charset="0"/>
                <a:ea typeface="Adria Slab" charset="0"/>
                <a:cs typeface="Adria Slab" charset="0"/>
              </a:defRPr>
            </a:lvl4pPr>
            <a:lvl5pPr marL="1828536" indent="0">
              <a:buFontTx/>
              <a:buNone/>
              <a:defRPr sz="1867">
                <a:latin typeface="Adria Slab" charset="0"/>
                <a:ea typeface="Adria Slab" charset="0"/>
                <a:cs typeface="Adria Slab" charset="0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574485" y="1747104"/>
            <a:ext cx="8210435" cy="3415901"/>
          </a:xfrm>
          <a:prstGeom prst="rect">
            <a:avLst/>
          </a:prstGeom>
        </p:spPr>
        <p:txBody>
          <a:bodyPr lIns="91430" tIns="45715" rIns="91430" bIns="45715" anchor="ctr"/>
          <a:lstStyle>
            <a:lvl1pPr marL="0" indent="0">
              <a:lnSpc>
                <a:spcPts val="4267"/>
              </a:lnSpc>
              <a:buNone/>
              <a:defRPr sz="2400" b="0" i="0">
                <a:solidFill>
                  <a:srgbClr val="1E416C"/>
                </a:solidFill>
                <a:latin typeface="Adria Slab Light" charset="0"/>
                <a:ea typeface="Adria Slab Light" charset="0"/>
                <a:cs typeface="Adria Slab Light" charset="0"/>
              </a:defRPr>
            </a:lvl1pPr>
            <a:lvl2pPr marL="457134" indent="0">
              <a:buNone/>
              <a:defRPr sz="2400" b="0" i="0">
                <a:solidFill>
                  <a:srgbClr val="1E416C"/>
                </a:solidFill>
                <a:latin typeface="Adria Slab Light" charset="0"/>
                <a:ea typeface="Adria Slab Light" charset="0"/>
                <a:cs typeface="Adria Slab Light" charset="0"/>
              </a:defRPr>
            </a:lvl2pPr>
            <a:lvl3pPr marL="914268" indent="0">
              <a:buNone/>
              <a:defRPr sz="2400" b="0" i="0">
                <a:solidFill>
                  <a:srgbClr val="1E416C"/>
                </a:solidFill>
                <a:latin typeface="Adria Slab Light" charset="0"/>
                <a:ea typeface="Adria Slab Light" charset="0"/>
                <a:cs typeface="Adria Slab Light" charset="0"/>
              </a:defRPr>
            </a:lvl3pPr>
            <a:lvl4pPr marL="1371402" indent="0">
              <a:buNone/>
              <a:defRPr sz="2400" b="0" i="0">
                <a:solidFill>
                  <a:srgbClr val="1E416C"/>
                </a:solidFill>
                <a:latin typeface="Adria Slab Light" charset="0"/>
                <a:ea typeface="Adria Slab Light" charset="0"/>
                <a:cs typeface="Adria Slab Light" charset="0"/>
              </a:defRPr>
            </a:lvl4pPr>
            <a:lvl5pPr marL="1828536" indent="0">
              <a:buNone/>
              <a:defRPr sz="2400" b="0" i="0">
                <a:solidFill>
                  <a:srgbClr val="1E416C"/>
                </a:solidFill>
                <a:latin typeface="Adria Slab Light" charset="0"/>
                <a:ea typeface="Adria Slab Light" charset="0"/>
                <a:cs typeface="Adria Slab Light" charset="0"/>
              </a:defRPr>
            </a:lvl5pPr>
          </a:lstStyle>
          <a:p>
            <a:pPr lvl="0"/>
            <a:endParaRPr lang="en-US" dirty="0"/>
          </a:p>
        </p:txBody>
      </p:sp>
      <p:cxnSp>
        <p:nvCxnSpPr>
          <p:cNvPr id="23" name="Straight Connector 22"/>
          <p:cNvCxnSpPr/>
          <p:nvPr userDrawn="1"/>
        </p:nvCxnSpPr>
        <p:spPr>
          <a:xfrm flipV="1">
            <a:off x="677817" y="6100666"/>
            <a:ext cx="10836388" cy="31295"/>
          </a:xfrm>
          <a:prstGeom prst="line">
            <a:avLst/>
          </a:prstGeom>
          <a:ln w="3175">
            <a:solidFill>
              <a:srgbClr val="1E41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581" y="5812475"/>
            <a:ext cx="2315201" cy="322503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9689993" y="6235484"/>
            <a:ext cx="23022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>
                <a:solidFill>
                  <a:srgbClr val="1E416C"/>
                </a:solidFill>
                <a:latin typeface="Adria Slab" panose="00000500000000000000" pitchFamily="50" charset="0"/>
                <a:ea typeface="Adria Slab" panose="00000500000000000000" pitchFamily="50" charset="0"/>
              </a:rPr>
              <a:t>@gardencourtlaw</a:t>
            </a:r>
            <a:endParaRPr lang="en-GB" sz="1600" dirty="0">
              <a:solidFill>
                <a:srgbClr val="1E416C"/>
              </a:solidFill>
              <a:latin typeface="Adria Slab" panose="00000500000000000000" pitchFamily="50" charset="0"/>
              <a:ea typeface="Adria Slab" panose="00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18117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k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F41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07" tIns="60953" rIns="121907" bIns="6095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67" dirty="0"/>
          </a:p>
        </p:txBody>
      </p:sp>
      <p:sp>
        <p:nvSpPr>
          <p:cNvPr id="13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1365251" y="2447933"/>
            <a:ext cx="9461500" cy="742951"/>
          </a:xfrm>
          <a:prstGeom prst="rect">
            <a:avLst/>
          </a:prstGeom>
        </p:spPr>
        <p:txBody>
          <a:bodyPr lIns="91430" tIns="45715" rIns="91430" bIns="45715"/>
          <a:lstStyle>
            <a:lvl1pPr marL="0" indent="0" algn="ctr">
              <a:lnSpc>
                <a:spcPts val="4800"/>
              </a:lnSpc>
              <a:buFontTx/>
              <a:buNone/>
              <a:defRPr sz="4000">
                <a:solidFill>
                  <a:schemeClr val="bg1"/>
                </a:solidFill>
                <a:latin typeface="Georgia" panose="02040502050405020303" pitchFamily="18" charset="0"/>
                <a:ea typeface="Adria Slab" charset="0"/>
                <a:cs typeface="Georgia" panose="02040502050405020303" pitchFamily="18" charset="0"/>
              </a:defRPr>
            </a:lvl1pPr>
            <a:lvl2pPr marL="457134" indent="0" algn="ctr">
              <a:buFontTx/>
              <a:buNone/>
              <a:defRPr>
                <a:solidFill>
                  <a:schemeClr val="bg1"/>
                </a:solidFill>
                <a:latin typeface="Adria Slab" charset="0"/>
                <a:ea typeface="Adria Slab" charset="0"/>
                <a:cs typeface="Adria Slab" charset="0"/>
              </a:defRPr>
            </a:lvl2pPr>
            <a:lvl3pPr marL="914268" indent="0" algn="ctr">
              <a:buFontTx/>
              <a:buNone/>
              <a:defRPr>
                <a:solidFill>
                  <a:schemeClr val="bg1"/>
                </a:solidFill>
                <a:latin typeface="Adria Slab" charset="0"/>
                <a:ea typeface="Adria Slab" charset="0"/>
                <a:cs typeface="Adria Slab" charset="0"/>
              </a:defRPr>
            </a:lvl3pPr>
            <a:lvl4pPr marL="1371402" indent="0" algn="ctr">
              <a:buFontTx/>
              <a:buNone/>
              <a:defRPr>
                <a:solidFill>
                  <a:schemeClr val="bg1"/>
                </a:solidFill>
                <a:latin typeface="Adria Slab" charset="0"/>
                <a:ea typeface="Adria Slab" charset="0"/>
                <a:cs typeface="Adria Slab" charset="0"/>
              </a:defRPr>
            </a:lvl4pPr>
            <a:lvl5pPr marL="1828536" indent="0" algn="ctr">
              <a:buFontTx/>
              <a:buNone/>
              <a:defRPr>
                <a:solidFill>
                  <a:schemeClr val="bg1"/>
                </a:solidFill>
                <a:latin typeface="Adria Slab" charset="0"/>
                <a:ea typeface="Adria Slab" charset="0"/>
                <a:cs typeface="Adria Slab" charset="0"/>
              </a:defRPr>
            </a:lvl5pPr>
          </a:lstStyle>
          <a:p>
            <a:pPr lvl="0"/>
            <a:r>
              <a:rPr lang="en-US" dirty="0"/>
              <a:t>Thank you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2183340" y="3954941"/>
            <a:ext cx="7825317" cy="1039283"/>
          </a:xfrm>
          <a:prstGeom prst="rect">
            <a:avLst/>
          </a:prstGeom>
        </p:spPr>
        <p:txBody>
          <a:bodyPr lIns="91430" tIns="45715" rIns="91430" bIns="45715"/>
          <a:lstStyle>
            <a:lvl1pPr marL="0" indent="0" algn="ctr">
              <a:buNone/>
              <a:defRPr sz="1867" b="0" i="0" baseline="0">
                <a:solidFill>
                  <a:srgbClr val="8FB0C2"/>
                </a:solidFill>
                <a:latin typeface="Georgia" panose="02040502050405020303" pitchFamily="18" charset="0"/>
                <a:ea typeface="Adria Slab Light" charset="0"/>
                <a:cs typeface="Arial" panose="020B0604020202020204" pitchFamily="34" charset="0"/>
              </a:defRPr>
            </a:lvl1pPr>
            <a:lvl2pPr marL="457134" indent="0" algn="ctr">
              <a:buNone/>
              <a:defRPr>
                <a:solidFill>
                  <a:srgbClr val="C5D9E4"/>
                </a:solidFill>
                <a:latin typeface="Adria Slab" charset="0"/>
                <a:ea typeface="Adria Slab" charset="0"/>
                <a:cs typeface="Adria Slab" charset="0"/>
              </a:defRPr>
            </a:lvl2pPr>
            <a:lvl3pPr marL="914268" indent="0" algn="ctr">
              <a:buNone/>
              <a:defRPr>
                <a:solidFill>
                  <a:srgbClr val="C5D9E4"/>
                </a:solidFill>
                <a:latin typeface="Adria Slab" charset="0"/>
                <a:ea typeface="Adria Slab" charset="0"/>
                <a:cs typeface="Adria Slab" charset="0"/>
              </a:defRPr>
            </a:lvl3pPr>
            <a:lvl4pPr marL="1371402" indent="0" algn="ctr">
              <a:buNone/>
              <a:defRPr>
                <a:solidFill>
                  <a:srgbClr val="C5D9E4"/>
                </a:solidFill>
                <a:latin typeface="Adria Slab" charset="0"/>
                <a:ea typeface="Adria Slab" charset="0"/>
                <a:cs typeface="Adria Slab" charset="0"/>
              </a:defRPr>
            </a:lvl4pPr>
            <a:lvl5pPr marL="1828536" indent="0" algn="ctr">
              <a:buNone/>
              <a:defRPr>
                <a:solidFill>
                  <a:srgbClr val="C5D9E4"/>
                </a:solidFill>
                <a:latin typeface="Adria Slab" charset="0"/>
                <a:ea typeface="Adria Slab" charset="0"/>
                <a:cs typeface="Adria Slab" charset="0"/>
              </a:defRPr>
            </a:lvl5pPr>
          </a:lstStyle>
          <a:p>
            <a:pPr lvl="0"/>
            <a:r>
              <a:rPr lang="fi-FI" dirty="0"/>
              <a:t>020 7993 7600         </a:t>
            </a:r>
            <a:r>
              <a:rPr lang="fi-FI" dirty="0" err="1"/>
              <a:t>info@gclaw.co.uk</a:t>
            </a:r>
            <a:r>
              <a:rPr lang="fi-FI" dirty="0"/>
              <a:t>         @</a:t>
            </a:r>
            <a:r>
              <a:rPr lang="fi-FI" dirty="0" err="1"/>
              <a:t>gardencourtlaw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677817" y="6100666"/>
            <a:ext cx="10836388" cy="31295"/>
          </a:xfrm>
          <a:prstGeom prst="line">
            <a:avLst/>
          </a:prstGeom>
          <a:ln w="3175">
            <a:solidFill>
              <a:srgbClr val="C5D9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581" y="5812475"/>
            <a:ext cx="2315201" cy="322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1672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181F-FBEA-4B38-9797-D159A07F5E0E}" type="datetimeFigureOut">
              <a:rPr lang="en-GB" smtClean="0"/>
              <a:t>02/10/2025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F5467-059D-4133-9843-AF4D1B19454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0890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181F-FBEA-4B38-9797-D159A07F5E0E}" type="datetimeFigureOut">
              <a:rPr lang="en-GB" smtClean="0"/>
              <a:t>02/10/2025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F5467-059D-4133-9843-AF4D1B19454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2132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181F-FBEA-4B38-9797-D159A07F5E0E}" type="datetimeFigureOut">
              <a:rPr lang="en-GB" smtClean="0"/>
              <a:t>02/10/2025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F5467-059D-4133-9843-AF4D1B19454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3640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181F-FBEA-4B38-9797-D159A07F5E0E}" type="datetimeFigureOut">
              <a:rPr lang="en-GB" smtClean="0"/>
              <a:t>02/10/2025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F5467-059D-4133-9843-AF4D1B19454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8930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181F-FBEA-4B38-9797-D159A07F5E0E}" type="datetimeFigureOut">
              <a:rPr lang="en-GB" smtClean="0"/>
              <a:t>02/10/2025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F5467-059D-4133-9843-AF4D1B19454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8306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181F-FBEA-4B38-9797-D159A07F5E0E}" type="datetimeFigureOut">
              <a:rPr lang="en-GB" smtClean="0"/>
              <a:t>02/10/2025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F5467-059D-4133-9843-AF4D1B19454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8395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181F-FBEA-4B38-9797-D159A07F5E0E}" type="datetimeFigureOut">
              <a:rPr lang="en-GB" smtClean="0"/>
              <a:t>02/10/2025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F5467-059D-4133-9843-AF4D1B19454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8876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181F-FBEA-4B38-9797-D159A07F5E0E}" type="datetimeFigureOut">
              <a:rPr lang="en-GB" smtClean="0"/>
              <a:t>02/10/2025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F5467-059D-4133-9843-AF4D1B19454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9046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AE181F-FBEA-4B38-9797-D159A07F5E0E}" type="datetimeFigureOut">
              <a:rPr lang="en-GB" smtClean="0"/>
              <a:t>02/10/2025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4F5467-059D-4133-9843-AF4D1B19454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5419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1497574" y="1780059"/>
            <a:ext cx="9461500" cy="1648941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Funding and Costs in Environmental Judicial Reviews</a:t>
            </a:r>
          </a:p>
          <a:p>
            <a:r>
              <a:rPr lang="en-US" dirty="0"/>
              <a:t>An Introduction</a:t>
            </a:r>
          </a:p>
        </p:txBody>
      </p:sp>
      <p:sp>
        <p:nvSpPr>
          <p:cNvPr id="3" name="Text Placeholder 1"/>
          <p:cNvSpPr txBox="1">
            <a:spLocks/>
          </p:cNvSpPr>
          <p:nvPr/>
        </p:nvSpPr>
        <p:spPr>
          <a:xfrm>
            <a:off x="1613905" y="3510951"/>
            <a:ext cx="9461500" cy="1743012"/>
          </a:xfrm>
          <a:prstGeom prst="rect">
            <a:avLst/>
          </a:prstGeom>
        </p:spPr>
        <p:txBody>
          <a:bodyPr lIns="121907" tIns="60953" rIns="121907" bIns="60953"/>
          <a:lstStyle>
            <a:lvl1pPr marL="0" indent="0" algn="ctr" defTabSz="685718" rtl="0" eaLnBrk="1" latinLnBrk="0" hangingPunct="1">
              <a:lnSpc>
                <a:spcPts val="3600"/>
              </a:lnSpc>
              <a:spcBef>
                <a:spcPts val="750"/>
              </a:spcBef>
              <a:buFontTx/>
              <a:buNone/>
              <a:defRPr sz="3000" kern="1200">
                <a:solidFill>
                  <a:srgbClr val="1E416C"/>
                </a:solidFill>
                <a:latin typeface="Adria Slab" charset="0"/>
                <a:ea typeface="Adria Slab" charset="0"/>
                <a:cs typeface="Adria Slab" charset="0"/>
              </a:defRPr>
            </a:lvl1pPr>
            <a:lvl2pPr marL="342859" indent="0" algn="ctr" defTabSz="685718" rtl="0" eaLnBrk="1" latinLnBrk="0" hangingPunct="1">
              <a:lnSpc>
                <a:spcPct val="90000"/>
              </a:lnSpc>
              <a:spcBef>
                <a:spcPts val="375"/>
              </a:spcBef>
              <a:buFontTx/>
              <a:buNone/>
              <a:defRPr sz="1800" kern="1200">
                <a:solidFill>
                  <a:schemeClr val="bg1"/>
                </a:solidFill>
                <a:latin typeface="Adria Slab" charset="0"/>
                <a:ea typeface="Adria Slab" charset="0"/>
                <a:cs typeface="Adria Slab" charset="0"/>
              </a:defRPr>
            </a:lvl2pPr>
            <a:lvl3pPr marL="685718" indent="0" algn="ctr" defTabSz="685718" rtl="0" eaLnBrk="1" latinLnBrk="0" hangingPunct="1">
              <a:lnSpc>
                <a:spcPct val="90000"/>
              </a:lnSpc>
              <a:spcBef>
                <a:spcPts val="375"/>
              </a:spcBef>
              <a:buFontTx/>
              <a:buNone/>
              <a:defRPr sz="1500" kern="1200">
                <a:solidFill>
                  <a:schemeClr val="bg1"/>
                </a:solidFill>
                <a:latin typeface="Adria Slab" charset="0"/>
                <a:ea typeface="Adria Slab" charset="0"/>
                <a:cs typeface="Adria Slab" charset="0"/>
              </a:defRPr>
            </a:lvl3pPr>
            <a:lvl4pPr marL="1028577" indent="0" algn="ctr" defTabSz="685718" rtl="0" eaLnBrk="1" latinLnBrk="0" hangingPunct="1">
              <a:lnSpc>
                <a:spcPct val="90000"/>
              </a:lnSpc>
              <a:spcBef>
                <a:spcPts val="375"/>
              </a:spcBef>
              <a:buFontTx/>
              <a:buNone/>
              <a:defRPr sz="1400" kern="1200">
                <a:solidFill>
                  <a:schemeClr val="bg1"/>
                </a:solidFill>
                <a:latin typeface="Adria Slab" charset="0"/>
                <a:ea typeface="Adria Slab" charset="0"/>
                <a:cs typeface="Adria Slab" charset="0"/>
              </a:defRPr>
            </a:lvl4pPr>
            <a:lvl5pPr marL="1371436" indent="0" algn="ctr" defTabSz="685718" rtl="0" eaLnBrk="1" latinLnBrk="0" hangingPunct="1">
              <a:lnSpc>
                <a:spcPct val="90000"/>
              </a:lnSpc>
              <a:spcBef>
                <a:spcPts val="375"/>
              </a:spcBef>
              <a:buFontTx/>
              <a:buNone/>
              <a:defRPr sz="1400" kern="1200">
                <a:solidFill>
                  <a:schemeClr val="bg1"/>
                </a:solidFill>
                <a:latin typeface="Adria Slab" charset="0"/>
                <a:ea typeface="Adria Slab" charset="0"/>
                <a:cs typeface="Adria Slab" charset="0"/>
              </a:defRPr>
            </a:lvl5pPr>
            <a:lvl6pPr marL="1885724" indent="-171429" algn="l" defTabSz="685718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583" indent="-171429" algn="l" defTabSz="685718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443" indent="-171429" algn="l" defTabSz="685718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302" indent="-171429" algn="l" defTabSz="685718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200" dirty="0">
                <a:latin typeface="Georgia" panose="02040502050405020303" pitchFamily="18" charset="0"/>
                <a:cs typeface="Arial" panose="020B0604020202020204" pitchFamily="34" charset="0"/>
              </a:rPr>
              <a:t>Acland Bryant, Garden Court Chambers</a:t>
            </a:r>
          </a:p>
          <a:p>
            <a:endParaRPr lang="en-GB" sz="3200" dirty="0">
              <a:latin typeface="Georgia" panose="02040502050405020303" pitchFamily="18" charset="0"/>
              <a:cs typeface="Arial" panose="020B0604020202020204" pitchFamily="34" charset="0"/>
            </a:endParaRP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443188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7712849-3A1B-1357-DDE9-A4179B065C2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>
                <a:latin typeface="Georgia" panose="02040502050405020303" pitchFamily="18" charset="0"/>
              </a:rPr>
              <a:t>An Introduction to Aarhus Cost Capping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1ED688-0489-64E8-5D93-069E1B3D7D0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285750" marR="0" lvl="0" indent="-285750" algn="l" defTabSz="3429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cs typeface="Arial"/>
              </a:rPr>
              <a:t>CPR 46.24 – 46.28</a:t>
            </a:r>
          </a:p>
          <a:p>
            <a:pPr marL="285750" marR="0" lvl="0" indent="-285750" algn="l" defTabSz="3429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eorgia" panose="02040502050405020303" pitchFamily="18" charset="0"/>
              <a:cs typeface="Arial"/>
            </a:endParaRPr>
          </a:p>
          <a:p>
            <a:pPr marL="285750" marR="0" lvl="0" indent="-285750" algn="l" defTabSz="3429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cs typeface="Arial"/>
              </a:rPr>
              <a:t>Available to “</a:t>
            </a:r>
            <a:r>
              <a:rPr kumimoji="0" lang="en-GB" sz="20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cs typeface="Arial"/>
              </a:rPr>
              <a:t>members of the public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cs typeface="Arial"/>
              </a:rPr>
              <a:t>”</a:t>
            </a:r>
          </a:p>
          <a:p>
            <a:pPr marL="285750" marR="0" lvl="0" indent="-285750" algn="l" defTabSz="3429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eorgia" panose="02040502050405020303" pitchFamily="18" charset="0"/>
              <a:cs typeface="Arial"/>
            </a:endParaRPr>
          </a:p>
          <a:p>
            <a:pPr marL="285750" marR="0" lvl="0" indent="-285750" algn="l" defTabSz="3429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cs typeface="Arial"/>
              </a:rPr>
              <a:t>In claims relating to “</a:t>
            </a:r>
            <a:r>
              <a:rPr kumimoji="0" lang="en-GB" sz="20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cs typeface="Arial"/>
              </a:rPr>
              <a:t>acts and omissions by private persons and public authorities which contravene provisions of…</a:t>
            </a:r>
            <a:r>
              <a:rPr kumimoji="0" lang="en-GB" sz="200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cs typeface="Arial"/>
              </a:rPr>
              <a:t>national law relating to the environment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cs typeface="Arial"/>
              </a:rPr>
              <a:t>” (Art 9(3) Aarhus Convention)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63123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0C4577A-013C-29CF-9F88-D2CF158376E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>
                <a:latin typeface="Georgia" panose="02040502050405020303" pitchFamily="18" charset="0"/>
              </a:rPr>
              <a:t>Aarhus Cost Capping Procedure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5B50DD-5DFC-94A0-E3B8-0A68FCC1CF1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74485" y="1104181"/>
            <a:ext cx="10795130" cy="4873925"/>
          </a:xfrm>
        </p:spPr>
        <p:txBody>
          <a:bodyPr>
            <a:normAutofit fontScale="70000" lnSpcReduction="20000"/>
          </a:bodyPr>
          <a:lstStyle/>
          <a:p>
            <a:pPr marL="285750" marR="0" lvl="0" indent="-285750" algn="l" defTabSz="3429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cs typeface="Arial"/>
              </a:rPr>
              <a:t>Apply when filing claim</a:t>
            </a:r>
          </a:p>
          <a:p>
            <a:pPr marL="0" marR="0" lvl="0" indent="0" algn="l" defTabSz="3429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eorgia" panose="02040502050405020303" pitchFamily="18" charset="0"/>
              <a:cs typeface="Arial"/>
            </a:endParaRPr>
          </a:p>
          <a:p>
            <a:pPr marL="285750" marR="0" lvl="0" indent="-285750" algn="l" defTabSz="3429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cs typeface="Arial"/>
              </a:rPr>
              <a:t>Include schedule of financial position:</a:t>
            </a:r>
          </a:p>
          <a:p>
            <a:pPr marL="620316" marR="0" lvl="3" indent="-285750" algn="l" defTabSz="3429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>
                <a:srgbClr val="872268"/>
              </a:buClr>
              <a:buSzPct val="80000"/>
              <a:buFont typeface="Wingdings" pitchFamily="2" charset="2"/>
              <a:buChar char="§"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eorgia" panose="02040502050405020303" pitchFamily="18" charset="0"/>
              <a:cs typeface="Arial"/>
            </a:endParaRPr>
          </a:p>
          <a:p>
            <a:pPr marL="823913" marR="0" lvl="4" indent="-285750" algn="l" defTabSz="3429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>
                <a:srgbClr val="872268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cs typeface="Arial"/>
              </a:rPr>
              <a:t>Assets, liabilities, income, expenditure</a:t>
            </a:r>
          </a:p>
          <a:p>
            <a:pPr marL="823913" marR="0" lvl="4" indent="-285750" algn="l" defTabSz="3429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>
                <a:srgbClr val="872268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eorgia" panose="02040502050405020303" pitchFamily="18" charset="0"/>
              <a:cs typeface="Arial"/>
            </a:endParaRPr>
          </a:p>
          <a:p>
            <a:pPr marL="823913" marR="0" lvl="4" indent="-285750" algn="l" defTabSz="3429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>
                <a:srgbClr val="872268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cs typeface="Arial"/>
              </a:rPr>
              <a:t>Aggregate amount of any likely third-party support</a:t>
            </a:r>
          </a:p>
          <a:p>
            <a:pPr marL="285750" marR="0" lvl="0" indent="-285750" algn="l" defTabSz="3429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eorgia" panose="02040502050405020303" pitchFamily="18" charset="0"/>
              <a:cs typeface="Arial"/>
            </a:endParaRPr>
          </a:p>
          <a:p>
            <a:pPr marL="285750" marR="0" lvl="0" indent="-285750" algn="l" defTabSz="3429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cs typeface="Arial"/>
              </a:rPr>
              <a:t>Starting point for caps: individual claimant £5,000; NGO claimant £10,000; defendant £35,000</a:t>
            </a:r>
          </a:p>
          <a:p>
            <a:pPr lvl="2">
              <a:lnSpc>
                <a:spcPts val="4267"/>
              </a:lnSpc>
              <a:spcBef>
                <a:spcPts val="1000"/>
              </a:spcBef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cs typeface="Arial"/>
              </a:rPr>
              <a:t>(</a:t>
            </a:r>
            <a:r>
              <a:rPr kumimoji="0" lang="en-GB" sz="20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cs typeface="Arial"/>
              </a:rPr>
              <a:t>NOTE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cs typeface="Arial"/>
              </a:rPr>
              <a:t> – in England and Wales, </a:t>
            </a:r>
            <a:r>
              <a:rPr lang="en-GB" dirty="0">
                <a:solidFill>
                  <a:srgbClr val="002060"/>
                </a:solidFill>
                <a:latin typeface="Georgia" panose="02040502050405020303" pitchFamily="18" charset="0"/>
                <a:ea typeface="+mn-ea"/>
                <a:cs typeface="+mn-cs"/>
              </a:rPr>
              <a:t>the default is that the cost cap is </a:t>
            </a: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inclusive of VAT – see: </a:t>
            </a:r>
            <a:r>
              <a:rPr kumimoji="0" lang="en-GB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R (Friends of the Earth) v Secretary of State for Transport</a:t>
            </a: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[2021] EWCA </a:t>
            </a:r>
            <a:r>
              <a:rPr kumimoji="0" lang="en-GB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Civ</a:t>
            </a: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13, whereas, in Northern Ireland the default is that it is exclusive of VAT!)</a:t>
            </a:r>
          </a:p>
          <a:p>
            <a:pPr marR="0" lvl="0" algn="l" defTabSz="3429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  <a:defRPr/>
            </a:pP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eorgia" panose="02040502050405020303" pitchFamily="18" charset="0"/>
              <a:cs typeface="Arial"/>
            </a:endParaRPr>
          </a:p>
          <a:p>
            <a:pPr marL="285750" marR="0" lvl="0" indent="-285750" algn="l" defTabSz="3429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eorgia" panose="02040502050405020303" pitchFamily="18" charset="0"/>
              <a:cs typeface="Arial"/>
            </a:endParaRPr>
          </a:p>
          <a:p>
            <a:pPr marL="285750" marR="0" lvl="0" indent="-285750" algn="l" defTabSz="3429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cs typeface="Arial"/>
              </a:rPr>
              <a:t>Can be revised upwards if doing so doesn’t make the claim “prohibitively expensive</a:t>
            </a:r>
            <a:endParaRPr lang="en-GB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14850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dirty="0"/>
              <a:t>Thank you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fi-FI" dirty="0"/>
              <a:t>020 7993 7600       </a:t>
            </a:r>
            <a:r>
              <a:rPr lang="fi-FI" dirty="0" err="1"/>
              <a:t>info@gclaw.co.uk</a:t>
            </a:r>
            <a:r>
              <a:rPr lang="fi-FI" dirty="0"/>
              <a:t>      @</a:t>
            </a:r>
            <a:r>
              <a:rPr lang="fi-FI" dirty="0" err="1"/>
              <a:t>gardencourtlaw</a:t>
            </a:r>
            <a:endParaRPr lang="en-US" dirty="0"/>
          </a:p>
          <a:p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4854497" y="3954944"/>
            <a:ext cx="0" cy="364297"/>
          </a:xfrm>
          <a:prstGeom prst="line">
            <a:avLst/>
          </a:prstGeom>
          <a:ln>
            <a:solidFill>
              <a:srgbClr val="476B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7139257" y="3972286"/>
            <a:ext cx="0" cy="364297"/>
          </a:xfrm>
          <a:prstGeom prst="line">
            <a:avLst/>
          </a:prstGeom>
          <a:ln>
            <a:solidFill>
              <a:srgbClr val="476B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7876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F3264F1-B8E7-173B-49EC-471F98B9292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52078" y="501016"/>
            <a:ext cx="10929680" cy="400051"/>
          </a:xfrm>
        </p:spPr>
        <p:txBody>
          <a:bodyPr>
            <a:noAutofit/>
          </a:bodyPr>
          <a:lstStyle/>
          <a:p>
            <a:r>
              <a:rPr lang="en-GB" sz="3200" dirty="0">
                <a:latin typeface="Georgia" panose="02040502050405020303" pitchFamily="18" charset="0"/>
              </a:rPr>
              <a:t>When do I need to start thinking about costs and funding?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BF8B68-CCBB-251E-636C-18C835EF4B1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74485" y="1747104"/>
            <a:ext cx="10708866" cy="3415901"/>
          </a:xfrm>
        </p:spPr>
        <p:txBody>
          <a:bodyPr>
            <a:normAutofit/>
          </a:bodyPr>
          <a:lstStyle/>
          <a:p>
            <a:pPr algn="ctr"/>
            <a:r>
              <a:rPr lang="en-GB" sz="9600" dirty="0">
                <a:latin typeface="Georgia" panose="02040502050405020303" pitchFamily="18" charset="0"/>
              </a:rPr>
              <a:t>ASAP!</a:t>
            </a:r>
          </a:p>
        </p:txBody>
      </p:sp>
    </p:spTree>
    <p:extLst>
      <p:ext uri="{BB962C8B-B14F-4D97-AF65-F5344CB8AC3E}">
        <p14:creationId xmlns:p14="http://schemas.microsoft.com/office/powerpoint/2010/main" val="1217761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B484A7-65BB-EB4D-19ED-C876A259F72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19509" y="1147313"/>
            <a:ext cx="10006642" cy="4364966"/>
          </a:xfrm>
        </p:spPr>
        <p:txBody>
          <a:bodyPr/>
          <a:lstStyle/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400" dirty="0">
                <a:latin typeface="Georgia" panose="02040502050405020303" pitchFamily="18" charset="0"/>
              </a:rPr>
              <a:t>What is the limitation date?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400" dirty="0">
                <a:latin typeface="Georgia" panose="02040502050405020303" pitchFamily="18" charset="0"/>
              </a:rPr>
              <a:t>What resources does the client have and how are they planning to fund this work?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400" dirty="0">
                <a:latin typeface="Georgia" panose="02040502050405020303" pitchFamily="18" charset="0"/>
              </a:rPr>
              <a:t>How is the initial work (for example, advice work) being funded and can we get the ball rolling?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400" dirty="0">
                <a:latin typeface="Georgia" panose="02040502050405020303" pitchFamily="18" charset="0"/>
              </a:rPr>
              <a:t>What are the likely costs associated with this claim, should the advice be positive/the client wish to proceed?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400" dirty="0">
                <a:latin typeface="Georgia" panose="02040502050405020303" pitchFamily="18" charset="0"/>
              </a:rPr>
              <a:t>Are there any other costs that need to be met besides the legal claim – for example, campaigning costs?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400" dirty="0">
                <a:latin typeface="Georgia" panose="02040502050405020303" pitchFamily="18" charset="0"/>
              </a:rPr>
              <a:t>Is there a funding gap and, if so, what is the estimated funding gap?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1400" dirty="0">
                <a:latin typeface="Georgia" panose="02040502050405020303" pitchFamily="18" charset="0"/>
              </a:rPr>
              <a:t>How can we raise the funds needed to proceed?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>
              <a:latin typeface="Georgia" panose="02040502050405020303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256A98-3E79-5A36-FCB8-72ABCC3C8990}"/>
              </a:ext>
            </a:extLst>
          </p:cNvPr>
          <p:cNvSpPr txBox="1"/>
          <p:nvPr/>
        </p:nvSpPr>
        <p:spPr>
          <a:xfrm>
            <a:off x="750498" y="586596"/>
            <a:ext cx="9774433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1E416C"/>
                </a:solidFill>
                <a:effectLst/>
                <a:uLnTx/>
                <a:uFillTx/>
                <a:latin typeface="Georgia" panose="02040502050405020303" pitchFamily="18" charset="0"/>
              </a:rPr>
              <a:t>First considerations? </a:t>
            </a:r>
          </a:p>
        </p:txBody>
      </p:sp>
    </p:spTree>
    <p:extLst>
      <p:ext uri="{BB962C8B-B14F-4D97-AF65-F5344CB8AC3E}">
        <p14:creationId xmlns:p14="http://schemas.microsoft.com/office/powerpoint/2010/main" val="55374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217BBF-4C7A-35CF-915E-AB3D008A44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A15AC6-3C45-1B67-9B7E-7C2E35DF0F3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19509" y="1147313"/>
            <a:ext cx="10006642" cy="2484408"/>
          </a:xfrm>
        </p:spPr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2800" dirty="0">
                <a:latin typeface="Georgia" panose="02040502050405020303" pitchFamily="18" charset="0"/>
              </a:rPr>
              <a:t>The solicitors fees 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2800" dirty="0">
                <a:latin typeface="Georgia" panose="02040502050405020303" pitchFamily="18" charset="0"/>
              </a:rPr>
              <a:t>The barristers fees 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2800" dirty="0">
                <a:latin typeface="Georgia" panose="02040502050405020303" pitchFamily="18" charset="0"/>
              </a:rPr>
              <a:t>The application costs and other court fees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2800" dirty="0">
                <a:latin typeface="Georgia" panose="02040502050405020303" pitchFamily="18" charset="0"/>
              </a:rPr>
              <a:t>Adverse costs (should your claim not succeed)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0A09E9-B225-5F22-2DFD-9E821927C762}"/>
              </a:ext>
            </a:extLst>
          </p:cNvPr>
          <p:cNvSpPr txBox="1"/>
          <p:nvPr/>
        </p:nvSpPr>
        <p:spPr>
          <a:xfrm>
            <a:off x="750498" y="586596"/>
            <a:ext cx="9774433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dirty="0">
                <a:solidFill>
                  <a:srgbClr val="1E416C"/>
                </a:solidFill>
                <a:latin typeface="Georgia" panose="02040502050405020303" pitchFamily="18" charset="0"/>
              </a:rPr>
              <a:t>In terms of legal costs, what might they be?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1E416C"/>
              </a:solidFill>
              <a:effectLst/>
              <a:uLnTx/>
              <a:uFillTx/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812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552078" y="501016"/>
            <a:ext cx="8827312" cy="525527"/>
          </a:xfrm>
        </p:spPr>
        <p:txBody>
          <a:bodyPr>
            <a:noAutofit/>
          </a:bodyPr>
          <a:lstStyle/>
          <a:p>
            <a:r>
              <a:rPr lang="en-GB" sz="3200" dirty="0">
                <a:latin typeface="Georgia" panose="02040502050405020303" pitchFamily="18" charset="0"/>
              </a:rPr>
              <a:t>Funding sources, types and arrangements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888508" y="1362974"/>
            <a:ext cx="2907103" cy="4261449"/>
          </a:xfrm>
        </p:spPr>
        <p:txBody>
          <a:bodyPr>
            <a:noAutofit/>
          </a:bodyPr>
          <a:lstStyle/>
          <a:p>
            <a:pPr algn="ctr"/>
            <a:r>
              <a:rPr lang="en-GB" sz="1400" b="1" u="sng" dirty="0">
                <a:latin typeface="Georgia" panose="02040502050405020303" pitchFamily="18" charset="0"/>
              </a:rPr>
              <a:t>Sources of Funding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400" dirty="0">
                <a:latin typeface="Georgia" panose="02040502050405020303" pitchFamily="18" charset="0"/>
              </a:rPr>
              <a:t>Legal aid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400" dirty="0">
                <a:latin typeface="Georgia" panose="02040502050405020303" pitchFamily="18" charset="0"/>
              </a:rPr>
              <a:t>Private funding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400" dirty="0">
                <a:latin typeface="Georgia" panose="02040502050405020303" pitchFamily="18" charset="0"/>
              </a:rPr>
              <a:t>Pro bono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400" dirty="0">
                <a:latin typeface="Georgia" panose="02040502050405020303" pitchFamily="18" charset="0"/>
              </a:rPr>
              <a:t>Litigation financers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400" dirty="0">
                <a:latin typeface="Georgia" panose="02040502050405020303" pitchFamily="18" charset="0"/>
              </a:rPr>
              <a:t>Funding platforms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DA2342A-9596-B2A1-D238-AF6DDA2046AC}"/>
              </a:ext>
            </a:extLst>
          </p:cNvPr>
          <p:cNvSpPr txBox="1"/>
          <p:nvPr/>
        </p:nvSpPr>
        <p:spPr>
          <a:xfrm>
            <a:off x="7832785" y="1645997"/>
            <a:ext cx="3444842" cy="3534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200" b="1" u="sng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/>
            <a:r>
              <a:rPr lang="en-GB" sz="1400" b="1" u="sng" dirty="0">
                <a:solidFill>
                  <a:srgbClr val="002060"/>
                </a:solidFill>
                <a:latin typeface="Georgia" panose="02040502050405020303" pitchFamily="18" charset="0"/>
              </a:rPr>
              <a:t>Other Relevant Funding Arrangements</a:t>
            </a:r>
          </a:p>
          <a:p>
            <a:endParaRPr lang="en-GB" sz="1400" dirty="0">
              <a:latin typeface="Georgia" panose="02040502050405020303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ts val="4267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400" dirty="0">
                <a:latin typeface="Georgia" panose="02040502050405020303" pitchFamily="18" charset="0"/>
              </a:rPr>
              <a:t> 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1E416C"/>
                </a:solidFill>
                <a:effectLst/>
                <a:uLnTx/>
                <a:uFillTx/>
                <a:latin typeface="Georgia" panose="02040502050405020303" pitchFamily="18" charset="0"/>
              </a:rPr>
              <a:t>Conditional fee arrangements (CFA’s)</a:t>
            </a:r>
          </a:p>
          <a:p>
            <a:pPr marL="342900" marR="0" lvl="0" indent="-342900" algn="l" defTabSz="914400" rtl="0" eaLnBrk="1" fontAlgn="auto" latinLnBrk="0" hangingPunct="1">
              <a:lnSpc>
                <a:spcPts val="4267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1E416C"/>
                </a:solidFill>
                <a:effectLst/>
                <a:uLnTx/>
                <a:uFillTx/>
                <a:latin typeface="Georgia" panose="02040502050405020303" pitchFamily="18" charset="0"/>
              </a:rPr>
              <a:t>Protective Costs Orders (PCO’s) and cost capping </a:t>
            </a:r>
          </a:p>
          <a:p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AFC26D-8C73-9B8E-AAF8-594071250F13}"/>
              </a:ext>
            </a:extLst>
          </p:cNvPr>
          <p:cNvSpPr txBox="1"/>
          <p:nvPr/>
        </p:nvSpPr>
        <p:spPr>
          <a:xfrm>
            <a:off x="4359216" y="1777041"/>
            <a:ext cx="2907103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14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</a:rPr>
              <a:t>Types of Funding </a:t>
            </a: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GB" sz="1400" b="1" u="sng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GB" sz="14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eorgia" panose="02040502050405020303" pitchFamily="18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</a:rPr>
              <a:t>Restricted versus unrestricted funding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eorgia" panose="02040502050405020303" pitchFamily="18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eorgia" panose="02040502050405020303" pitchFamily="18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</a:rPr>
              <a:t>Funding of last resort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eorgia" panose="02040502050405020303" pitchFamily="18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eorgia" panose="02040502050405020303" pitchFamily="18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</a:rPr>
              <a:t>Indemnity funding </a:t>
            </a:r>
          </a:p>
        </p:txBody>
      </p:sp>
    </p:spTree>
    <p:extLst>
      <p:ext uri="{BB962C8B-B14F-4D97-AF65-F5344CB8AC3E}">
        <p14:creationId xmlns:p14="http://schemas.microsoft.com/office/powerpoint/2010/main" val="3071699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7E7898-0098-9B09-38ED-30E75085FB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CB77712-0116-7001-8783-AE50370C222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52078" y="501016"/>
            <a:ext cx="10170556" cy="400051"/>
          </a:xfrm>
        </p:spPr>
        <p:txBody>
          <a:bodyPr>
            <a:noAutofit/>
          </a:bodyPr>
          <a:lstStyle/>
          <a:p>
            <a:r>
              <a:rPr lang="en-GB" sz="3200" dirty="0">
                <a:latin typeface="Georgia" panose="02040502050405020303" pitchFamily="18" charset="0"/>
              </a:rPr>
              <a:t>Beware of jurisdictional differences to funding rules!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B354AF-4A36-3F9A-BF68-E738D381DF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305452" y="1751164"/>
            <a:ext cx="3562722" cy="2035834"/>
          </a:xfrm>
        </p:spPr>
        <p:txBody>
          <a:bodyPr>
            <a:noAutofit/>
          </a:bodyPr>
          <a:lstStyle/>
          <a:p>
            <a:pPr algn="ctr"/>
            <a:r>
              <a:rPr lang="en-GB" sz="2000" b="1" u="sng" dirty="0">
                <a:latin typeface="Georgia" panose="02040502050405020303" pitchFamily="18" charset="0"/>
              </a:rPr>
              <a:t>Northern Ireland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Georgia" panose="02040502050405020303" pitchFamily="18" charset="0"/>
              </a:rPr>
              <a:t>Does not permit “</a:t>
            </a:r>
            <a:r>
              <a:rPr lang="en-GB" sz="2000" i="1" dirty="0">
                <a:latin typeface="Georgia" panose="02040502050405020303" pitchFamily="18" charset="0"/>
              </a:rPr>
              <a:t>no win no fee</a:t>
            </a:r>
            <a:r>
              <a:rPr lang="en-GB" sz="2000" dirty="0">
                <a:latin typeface="Georgia" panose="02040502050405020303" pitchFamily="18" charset="0"/>
              </a:rPr>
              <a:t>” arrangements.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DCF570-FBB2-4256-9FD7-214936764474}"/>
              </a:ext>
            </a:extLst>
          </p:cNvPr>
          <p:cNvSpPr txBox="1"/>
          <p:nvPr/>
        </p:nvSpPr>
        <p:spPr>
          <a:xfrm>
            <a:off x="7323828" y="1997839"/>
            <a:ext cx="356272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u="sng" dirty="0">
                <a:solidFill>
                  <a:srgbClr val="002060"/>
                </a:solidFill>
                <a:latin typeface="Georgia" panose="02040502050405020303" pitchFamily="18" charset="0"/>
              </a:rPr>
              <a:t>Republic of Ireland </a:t>
            </a:r>
          </a:p>
          <a:p>
            <a:endParaRPr lang="en-GB" sz="20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2060"/>
                </a:solidFill>
                <a:latin typeface="Georgia" panose="02040502050405020303" pitchFamily="18" charset="0"/>
              </a:rPr>
              <a:t>Champerty remains unlawful in the Republic of Ireland. A person who assists in another’s proceedings without a </a:t>
            </a:r>
            <a:r>
              <a:rPr lang="en-GB" sz="2000" i="1" dirty="0">
                <a:solidFill>
                  <a:srgbClr val="002060"/>
                </a:solidFill>
                <a:latin typeface="Georgia" panose="02040502050405020303" pitchFamily="18" charset="0"/>
              </a:rPr>
              <a:t>bona fide </a:t>
            </a:r>
            <a:r>
              <a:rPr lang="en-GB" sz="2000" dirty="0">
                <a:solidFill>
                  <a:srgbClr val="002060"/>
                </a:solidFill>
                <a:latin typeface="Georgia" panose="02040502050405020303" pitchFamily="18" charset="0"/>
              </a:rPr>
              <a:t>independent interest acts unlawfully.</a:t>
            </a:r>
          </a:p>
        </p:txBody>
      </p:sp>
    </p:spTree>
    <p:extLst>
      <p:ext uri="{BB962C8B-B14F-4D97-AF65-F5344CB8AC3E}">
        <p14:creationId xmlns:p14="http://schemas.microsoft.com/office/powerpoint/2010/main" val="829029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552078" y="501016"/>
            <a:ext cx="10903801" cy="400051"/>
          </a:xfrm>
        </p:spPr>
        <p:txBody>
          <a:bodyPr>
            <a:noAutofit/>
          </a:bodyPr>
          <a:lstStyle/>
          <a:p>
            <a:r>
              <a:rPr lang="en-GB" sz="3200" dirty="0">
                <a:latin typeface="Georgia" panose="02040502050405020303" pitchFamily="18" charset="0"/>
              </a:rPr>
              <a:t>Some practical considerations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74485" y="1155940"/>
            <a:ext cx="11040866" cy="4252822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>
                <a:latin typeface="Georgia" panose="02040502050405020303" pitchFamily="18" charset="0"/>
              </a:rPr>
              <a:t>Who is receiving and holding funds?</a:t>
            </a:r>
          </a:p>
          <a:p>
            <a:pPr marL="800034" lvl="1" indent="-342900">
              <a:buFont typeface="Wingdings" panose="05000000000000000000" pitchFamily="2" charset="2"/>
              <a:buChar char="q"/>
            </a:pPr>
            <a:r>
              <a:rPr lang="en-GB" sz="1600" dirty="0">
                <a:latin typeface="Georgia" panose="02040502050405020303" pitchFamily="18" charset="0"/>
              </a:rPr>
              <a:t>Consider codes of conduct/professional ethics and the rules over who can hold money and when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>
                <a:latin typeface="Georgia" panose="02040502050405020303" pitchFamily="18" charset="0"/>
              </a:rPr>
              <a:t>Is the client an individual, a group, an incorporated group, a company, an NGO or something else?</a:t>
            </a:r>
          </a:p>
          <a:p>
            <a:pPr marL="800034" lvl="1" indent="-342900">
              <a:buFont typeface="Wingdings" panose="05000000000000000000" pitchFamily="2" charset="2"/>
              <a:buChar char="q"/>
            </a:pPr>
            <a:r>
              <a:rPr lang="en-GB" sz="1600" dirty="0">
                <a:latin typeface="Georgia" panose="02040502050405020303" pitchFamily="18" charset="0"/>
              </a:rPr>
              <a:t>Consider financial transparency and reporting requirements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>
                <a:latin typeface="Georgia" panose="02040502050405020303" pitchFamily="18" charset="0"/>
              </a:rPr>
              <a:t>Who is paying the fees and bills, and when are they paying them?</a:t>
            </a:r>
          </a:p>
          <a:p>
            <a:pPr marL="800034" lvl="1" indent="-342900">
              <a:buFont typeface="Wingdings" panose="05000000000000000000" pitchFamily="2" charset="2"/>
              <a:buChar char="q"/>
            </a:pPr>
            <a:r>
              <a:rPr lang="en-GB" sz="1600" dirty="0">
                <a:latin typeface="Georgia" panose="02040502050405020303" pitchFamily="18" charset="0"/>
              </a:rPr>
              <a:t>Consider issues of “strike out” if court fees are not paid by relevant date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>
                <a:latin typeface="Georgia" panose="02040502050405020303" pitchFamily="18" charset="0"/>
              </a:rPr>
              <a:t>Contingency planning?</a:t>
            </a:r>
          </a:p>
          <a:p>
            <a:pPr marL="800034" lvl="1" indent="-342900">
              <a:buFont typeface="Wingdings" panose="05000000000000000000" pitchFamily="2" charset="2"/>
              <a:buChar char="q"/>
            </a:pPr>
            <a:r>
              <a:rPr lang="en-GB" sz="1600" dirty="0">
                <a:latin typeface="Georgia" panose="02040502050405020303" pitchFamily="18" charset="0"/>
              </a:rPr>
              <a:t>Consider if there are sufficient funds to cover an unexpected interlocutory application, or an appeal if the initial case is unsuccessful</a:t>
            </a:r>
          </a:p>
        </p:txBody>
      </p:sp>
    </p:spTree>
    <p:extLst>
      <p:ext uri="{BB962C8B-B14F-4D97-AF65-F5344CB8AC3E}">
        <p14:creationId xmlns:p14="http://schemas.microsoft.com/office/powerpoint/2010/main" val="20986687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7AADC84-BAE7-50E0-F9CC-B20935067D2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>
                <a:latin typeface="Georgia" panose="02040502050405020303" pitchFamily="18" charset="0"/>
              </a:rPr>
              <a:t>Adverse Costs – General Rule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A42076-F1FC-3C9A-E673-3F9D1A1CAE9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>
                <a:latin typeface="Georgia" panose="02040502050405020303" pitchFamily="18" charset="0"/>
              </a:rPr>
              <a:t>The general rule is that the winner recovers there costs up to any costs cap that is in place.</a:t>
            </a:r>
          </a:p>
        </p:txBody>
      </p:sp>
    </p:spTree>
    <p:extLst>
      <p:ext uri="{BB962C8B-B14F-4D97-AF65-F5344CB8AC3E}">
        <p14:creationId xmlns:p14="http://schemas.microsoft.com/office/powerpoint/2010/main" val="18280281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07FE01C-9DC6-C8F3-4FE6-49AA1AE707C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>
                <a:latin typeface="Georgia" panose="02040502050405020303" pitchFamily="18" charset="0"/>
              </a:rPr>
              <a:t>Cost Capping Regimes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0BB307-E30E-F4FA-8F08-F19EB19487F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>
                <a:latin typeface="Georgia" panose="02040502050405020303" pitchFamily="18" charset="0"/>
              </a:rPr>
              <a:t>Two main cost-capping regimes: 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Georgia" panose="02040502050405020303" pitchFamily="18" charset="0"/>
              </a:rPr>
              <a:t>Aarhus Costs Cap 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Georgia" panose="02040502050405020303" pitchFamily="18" charset="0"/>
              </a:rPr>
              <a:t>Cost Capping Orders (in non-Aarhus cases) – See Paul’s Presentation!</a:t>
            </a:r>
          </a:p>
        </p:txBody>
      </p:sp>
    </p:spTree>
    <p:extLst>
      <p:ext uri="{BB962C8B-B14F-4D97-AF65-F5344CB8AC3E}">
        <p14:creationId xmlns:p14="http://schemas.microsoft.com/office/powerpoint/2010/main" val="40510517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2100</TotalTime>
  <Words>622</Words>
  <Application>Microsoft Office PowerPoint</Application>
  <PresentationFormat>Widescreen</PresentationFormat>
  <Paragraphs>83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Adria Slab</vt:lpstr>
      <vt:lpstr>Adria Slab Light</vt:lpstr>
      <vt:lpstr>Arial</vt:lpstr>
      <vt:lpstr>Calibri</vt:lpstr>
      <vt:lpstr>Calibri Light</vt:lpstr>
      <vt:lpstr>Georgia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Oliver Persey</dc:creator>
  <cp:lastModifiedBy>Acland Bryant</cp:lastModifiedBy>
  <cp:revision>26</cp:revision>
  <dcterms:created xsi:type="dcterms:W3CDTF">2021-02-22T11:18:54Z</dcterms:created>
  <dcterms:modified xsi:type="dcterms:W3CDTF">2025-10-02T07:48:33Z</dcterms:modified>
</cp:coreProperties>
</file>