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718" r:id="rId5"/>
  </p:sldMasterIdLst>
  <p:notesMasterIdLst>
    <p:notesMasterId r:id="rId13"/>
  </p:notesMasterIdLst>
  <p:handoutMasterIdLst>
    <p:handoutMasterId r:id="rId14"/>
  </p:handoutMasterIdLst>
  <p:sldIdLst>
    <p:sldId id="260" r:id="rId6"/>
    <p:sldId id="396" r:id="rId7"/>
    <p:sldId id="256" r:id="rId8"/>
    <p:sldId id="257" r:id="rId9"/>
    <p:sldId id="258" r:id="rId10"/>
    <p:sldId id="259" r:id="rId11"/>
    <p:sldId id="397" r:id="rId12"/>
  </p:sldIdLst>
  <p:sldSz cx="9144000" cy="6858000" type="screen4x3"/>
  <p:notesSz cx="6797675" cy="9874250"/>
  <p:defaultTextStyle>
    <a:defPPr>
      <a:defRPr lang="en-US"/>
    </a:defPPr>
    <a:lvl1pPr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1pPr>
    <a:lvl2pPr marL="143400" indent="143400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2pPr>
    <a:lvl3pPr marL="286799" indent="286799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3pPr>
    <a:lvl4pPr marL="430198" indent="430198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4pPr>
    <a:lvl5pPr marL="573598" indent="573598" algn="l" defTabSz="366616" rtl="0" eaLnBrk="0" fontAlgn="base" hangingPunct="0">
      <a:spcBef>
        <a:spcPct val="0"/>
      </a:spcBef>
      <a:spcAft>
        <a:spcPct val="0"/>
      </a:spcAft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5pPr>
    <a:lvl6pPr marL="1948067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6pPr>
    <a:lvl7pPr marL="2337681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7pPr>
    <a:lvl8pPr marL="2727295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8pPr>
    <a:lvl9pPr marL="3116909" algn="l" defTabSz="779227" rtl="0" eaLnBrk="1" latinLnBrk="0" hangingPunct="1">
      <a:defRPr sz="2300" kern="1200">
        <a:solidFill>
          <a:srgbClr val="000000"/>
        </a:solidFill>
        <a:latin typeface="Helvetica Light" charset="0"/>
        <a:ea typeface="MS PGothic" pitchFamily="34" charset="-128"/>
        <a:cs typeface="+mn-cs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C3D2"/>
    <a:srgbClr val="4C4A58"/>
    <a:srgbClr val="19C7C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7"/>
  </p:normalViewPr>
  <p:slideViewPr>
    <p:cSldViewPr snapToGrid="0">
      <p:cViewPr varScale="1">
        <p:scale>
          <a:sx n="110" d="100"/>
          <a:sy n="110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02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0278">
              <a:defRPr sz="1200"/>
            </a:lvl1pPr>
          </a:lstStyle>
          <a:p>
            <a:pPr>
              <a:defRPr/>
            </a:pPr>
            <a:fld id="{F377CBCF-0E17-45B5-B97D-88516A4392BC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027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430278">
              <a:defRPr sz="1200"/>
            </a:lvl1pPr>
          </a:lstStyle>
          <a:p>
            <a:pPr>
              <a:defRPr/>
            </a:pPr>
            <a:fld id="{861AFC7D-708B-4146-BF9A-696B0BC7F9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080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509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MS PGothic" pitchFamily="34" charset="-128"/>
        <a:cs typeface="Avenir" charset="0"/>
        <a:sym typeface="Avenir" charset="0"/>
      </a:defRPr>
    </a:lvl1pPr>
    <a:lvl2pPr marL="143400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286799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430198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573598" algn="l" defTabSz="286799" rtl="0" eaLnBrk="0" fontAlgn="base" hangingPunct="0">
      <a:lnSpc>
        <a:spcPct val="125000"/>
      </a:lnSpc>
      <a:spcBef>
        <a:spcPct val="0"/>
      </a:spcBef>
      <a:spcAft>
        <a:spcPct val="0"/>
      </a:spcAft>
      <a:defRPr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1434801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721760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008720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295680" algn="l" defTabSz="28695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90" y="404665"/>
            <a:ext cx="7773293" cy="72008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88" y="1268762"/>
            <a:ext cx="8441554" cy="43703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0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4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1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95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92BB-8F20-42EC-9CD9-85DC465A803D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A788-6304-4773-A843-0DFCE1F77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8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1600647"/>
            <a:ext cx="8228707" cy="4525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0EB7-1322-472A-BC43-9D3ECF5A778B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8538-B364-41D7-B577-473369423E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275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8" y="274590"/>
            <a:ext cx="2057177" cy="58511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8" y="274590"/>
            <a:ext cx="6064374" cy="58511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85DFD-C80E-4204-B663-21A3588CC9B8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EF022-26FC-415F-AB2B-44B32C014E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2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8" y="1600647"/>
            <a:ext cx="8228707" cy="4525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3275-1BFF-41FC-81C3-C00FFA1F3757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80ABA-7810-454C-89CD-A0A6AD2162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0" y="4406802"/>
            <a:ext cx="7772177" cy="1361777"/>
          </a:xfrm>
          <a:prstGeom prst="rect">
            <a:avLst/>
          </a:prstGeo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0" y="2906614"/>
            <a:ext cx="7772177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2869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2pPr>
            <a:lvl3pPr marL="5739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609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4795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434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7219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00892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9591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6AE7B-9B7C-472E-ACAE-16F34FBADC5A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36A2-9BD9-4180-9D9C-39D82BE67D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0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600647"/>
            <a:ext cx="4060775" cy="45251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1" y="1600647"/>
            <a:ext cx="4060775" cy="452512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32733-41E5-4F56-8004-9AC099F49508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CEE5-E1B7-4019-9FBA-E81C2868A4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81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6" y="1534792"/>
            <a:ext cx="4039568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286990" indent="0">
              <a:buNone/>
              <a:defRPr sz="1300" b="1"/>
            </a:lvl2pPr>
            <a:lvl3pPr marL="573978" indent="0">
              <a:buNone/>
              <a:defRPr sz="1100" b="1"/>
            </a:lvl3pPr>
            <a:lvl4pPr marL="860969" indent="0">
              <a:buNone/>
              <a:defRPr sz="1000" b="1"/>
            </a:lvl4pPr>
            <a:lvl5pPr marL="1147958" indent="0">
              <a:buNone/>
              <a:defRPr sz="1000" b="1"/>
            </a:lvl5pPr>
            <a:lvl6pPr marL="1434947" indent="0">
              <a:buNone/>
              <a:defRPr sz="1000" b="1"/>
            </a:lvl6pPr>
            <a:lvl7pPr marL="1721936" indent="0">
              <a:buNone/>
              <a:defRPr sz="1000" b="1"/>
            </a:lvl7pPr>
            <a:lvl8pPr marL="2008926" indent="0">
              <a:buNone/>
              <a:defRPr sz="1000" b="1"/>
            </a:lvl8pPr>
            <a:lvl9pPr marL="2295914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6" y="2174380"/>
            <a:ext cx="4039568" cy="39513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2"/>
            <a:ext cx="4041800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286990" indent="0">
              <a:buNone/>
              <a:defRPr sz="1300" b="1"/>
            </a:lvl2pPr>
            <a:lvl3pPr marL="573978" indent="0">
              <a:buNone/>
              <a:defRPr sz="1100" b="1"/>
            </a:lvl3pPr>
            <a:lvl4pPr marL="860969" indent="0">
              <a:buNone/>
              <a:defRPr sz="1000" b="1"/>
            </a:lvl4pPr>
            <a:lvl5pPr marL="1147958" indent="0">
              <a:buNone/>
              <a:defRPr sz="1000" b="1"/>
            </a:lvl5pPr>
            <a:lvl6pPr marL="1434947" indent="0">
              <a:buNone/>
              <a:defRPr sz="1000" b="1"/>
            </a:lvl6pPr>
            <a:lvl7pPr marL="1721936" indent="0">
              <a:buNone/>
              <a:defRPr sz="1000" b="1"/>
            </a:lvl7pPr>
            <a:lvl8pPr marL="2008926" indent="0">
              <a:buNone/>
              <a:defRPr sz="1000" b="1"/>
            </a:lvl8pPr>
            <a:lvl9pPr marL="2295914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80"/>
            <a:ext cx="4041800" cy="395138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2226A-EE5D-4AA3-BA68-03AB5242D06F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5783E-1439-42BC-8210-E2B6702212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59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4589"/>
            <a:ext cx="822870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61ED4-DC5D-419E-A34E-EC43283E1F7E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CA648-2D76-4B30-BD16-D3B75416B7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52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FFE3-165D-466E-AD43-40299D6B6302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E4E17-9267-4087-8C55-01FFF81BDC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7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8" cy="1161975"/>
          </a:xfrm>
          <a:prstGeom prst="rect">
            <a:avLst/>
          </a:prstGeo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50"/>
            <a:ext cx="3008188" cy="46903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86990" indent="0">
              <a:buNone/>
              <a:defRPr sz="800"/>
            </a:lvl2pPr>
            <a:lvl3pPr marL="573978" indent="0">
              <a:buNone/>
              <a:defRPr sz="600"/>
            </a:lvl3pPr>
            <a:lvl4pPr marL="860969" indent="0">
              <a:buNone/>
              <a:defRPr sz="600"/>
            </a:lvl4pPr>
            <a:lvl5pPr marL="1147958" indent="0">
              <a:buNone/>
              <a:defRPr sz="600"/>
            </a:lvl5pPr>
            <a:lvl6pPr marL="1434947" indent="0">
              <a:buNone/>
              <a:defRPr sz="600"/>
            </a:lvl6pPr>
            <a:lvl7pPr marL="1721936" indent="0">
              <a:buNone/>
              <a:defRPr sz="600"/>
            </a:lvl7pPr>
            <a:lvl8pPr marL="2008926" indent="0">
              <a:buNone/>
              <a:defRPr sz="600"/>
            </a:lvl8pPr>
            <a:lvl9pPr marL="229591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E38A-AFC1-4B1D-B50A-AF88F683F3B0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E3FAA-9140-4F77-A182-D892147879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81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5"/>
            <a:ext cx="5486178" cy="567035"/>
          </a:xfrm>
          <a:prstGeom prst="rect">
            <a:avLst/>
          </a:prstGeo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1"/>
            <a:ext cx="5486178" cy="41143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286990" indent="0">
              <a:buNone/>
              <a:defRPr sz="1800"/>
            </a:lvl2pPr>
            <a:lvl3pPr marL="573978" indent="0">
              <a:buNone/>
              <a:defRPr sz="1600"/>
            </a:lvl3pPr>
            <a:lvl4pPr marL="860969" indent="0">
              <a:buNone/>
              <a:defRPr sz="1300"/>
            </a:lvl4pPr>
            <a:lvl5pPr marL="1147958" indent="0">
              <a:buNone/>
              <a:defRPr sz="1300"/>
            </a:lvl5pPr>
            <a:lvl6pPr marL="1434947" indent="0">
              <a:buNone/>
              <a:defRPr sz="1300"/>
            </a:lvl6pPr>
            <a:lvl7pPr marL="1721936" indent="0">
              <a:buNone/>
              <a:defRPr sz="1300"/>
            </a:lvl7pPr>
            <a:lvl8pPr marL="2008926" indent="0">
              <a:buNone/>
              <a:defRPr sz="1300"/>
            </a:lvl8pPr>
            <a:lvl9pPr marL="2295914" indent="0">
              <a:buNone/>
              <a:defRPr sz="1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8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86990" indent="0">
              <a:buNone/>
              <a:defRPr sz="800"/>
            </a:lvl2pPr>
            <a:lvl3pPr marL="573978" indent="0">
              <a:buNone/>
              <a:defRPr sz="600"/>
            </a:lvl3pPr>
            <a:lvl4pPr marL="860969" indent="0">
              <a:buNone/>
              <a:defRPr sz="600"/>
            </a:lvl4pPr>
            <a:lvl5pPr marL="1147958" indent="0">
              <a:buNone/>
              <a:defRPr sz="600"/>
            </a:lvl5pPr>
            <a:lvl6pPr marL="1434947" indent="0">
              <a:buNone/>
              <a:defRPr sz="600"/>
            </a:lvl6pPr>
            <a:lvl7pPr marL="1721936" indent="0">
              <a:buNone/>
              <a:defRPr sz="600"/>
            </a:lvl7pPr>
            <a:lvl8pPr marL="2008926" indent="0">
              <a:buNone/>
              <a:defRPr sz="600"/>
            </a:lvl8pPr>
            <a:lvl9pPr marL="229591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FD687-4C47-4B1D-B2B3-BBFDBFCA4297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F6D5A-D811-437A-A9A5-16AA329FBD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7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 vert="horz" lIns="57398" tIns="28699" rIns="57398" bIns="28699" rtlCol="0" anchor="ctr"/>
          <a:lstStyle>
            <a:lvl1pPr algn="l" defTabSz="366672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529C30-174B-4211-AAA5-ABF1DAF18909}" type="datetimeFigureOut">
              <a:rPr lang="en-GB"/>
              <a:pPr>
                <a:defRPr/>
              </a:pPr>
              <a:t>16/07/2025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57398" tIns="28699" rIns="57398" bIns="28699" rtlCol="0" anchor="ctr"/>
          <a:lstStyle>
            <a:lvl1pPr algn="ctr" defTabSz="366672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57398" tIns="28699" rIns="57398" bIns="28699" rtlCol="0" anchor="ctr"/>
          <a:lstStyle>
            <a:lvl1pPr algn="r" defTabSz="366672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71ED8B-D892-43A3-AF2E-06A7304FE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5954715"/>
            <a:ext cx="9144000" cy="917575"/>
          </a:xfrm>
          <a:prstGeom prst="rect">
            <a:avLst/>
          </a:prstGeom>
          <a:solidFill>
            <a:srgbClr val="47C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1952" tIns="28699" rIns="451952" bIns="28699" anchor="ctr"/>
          <a:lstStyle/>
          <a:p>
            <a:pPr defTabSz="366672">
              <a:defRPr/>
            </a:pPr>
            <a:endParaRPr lang="en-GB" sz="1300" b="1">
              <a:latin typeface="Source Sans Pro" panose="020B0503030403020204" pitchFamily="34" charset="0"/>
            </a:endParaRPr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320920" y="328614"/>
            <a:ext cx="84332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398" tIns="28699" rIns="57398" bIns="286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0920" y="1344613"/>
            <a:ext cx="8433288" cy="44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398" tIns="28699" rIns="57398" bIns="286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32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912" y="6128545"/>
            <a:ext cx="1567962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573598" rtl="0" fontAlgn="base">
        <a:spcBef>
          <a:spcPct val="0"/>
        </a:spcBef>
        <a:spcAft>
          <a:spcPct val="0"/>
        </a:spcAft>
        <a:defRPr sz="3400" b="1" kern="1200">
          <a:solidFill>
            <a:srgbClr val="47C3D2"/>
          </a:solidFill>
          <a:latin typeface="+mj-lt"/>
          <a:ea typeface="+mj-ea"/>
          <a:cs typeface="+mj-cs"/>
        </a:defRPr>
      </a:lvl1pPr>
      <a:lvl2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2pPr>
      <a:lvl3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3pPr>
      <a:lvl4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4pPr>
      <a:lvl5pPr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5pPr>
      <a:lvl6pPr marL="389613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6pPr>
      <a:lvl7pPr marL="779227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7pPr>
      <a:lvl8pPr marL="1168840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8pPr>
      <a:lvl9pPr marL="1558454" algn="l" defTabSz="573598" rtl="0" fontAlgn="base">
        <a:spcBef>
          <a:spcPct val="0"/>
        </a:spcBef>
        <a:spcAft>
          <a:spcPct val="0"/>
        </a:spcAft>
        <a:defRPr sz="3400" b="1">
          <a:solidFill>
            <a:srgbClr val="47C3D2"/>
          </a:solidFill>
          <a:latin typeface="Calibri" pitchFamily="34" charset="0"/>
        </a:defRPr>
      </a:lvl9pPr>
    </p:titleStyle>
    <p:bodyStyle>
      <a:lvl1pPr marL="215100" indent="-2151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465372" indent="-178573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16997" indent="-1434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796" indent="-1434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0595" indent="-143400" algn="l" defTabSz="573598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41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431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420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410" indent="-143495" algn="l" defTabSz="573978" rtl="0" eaLnBrk="1" latinLnBrk="0" hangingPunct="1">
        <a:spcBef>
          <a:spcPct val="2000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90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78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69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58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47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36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926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914" algn="l" defTabSz="573978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B68F-C186-EB38-1CB9-D757C490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73" y="1906670"/>
            <a:ext cx="7772177" cy="1361777"/>
          </a:xfrm>
        </p:spPr>
        <p:txBody>
          <a:bodyPr/>
          <a:lstStyle/>
          <a:p>
            <a:r>
              <a:rPr lang="en-US" dirty="0"/>
              <a:t>Strategic litigation from campaign point of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FABC4-19E4-AD4D-0150-9F079F18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5073" y="2223708"/>
            <a:ext cx="7772177" cy="1500188"/>
          </a:xfrm>
        </p:spPr>
        <p:txBody>
          <a:bodyPr/>
          <a:lstStyle/>
          <a:p>
            <a:r>
              <a:rPr lang="en-US" sz="1600" dirty="0"/>
              <a:t>Svetlana </a:t>
            </a:r>
            <a:r>
              <a:rPr lang="en-US" sz="1600" dirty="0" err="1"/>
              <a:t>Kotova</a:t>
            </a:r>
            <a:r>
              <a:rPr lang="en-US" sz="1600" dirty="0"/>
              <a:t>, Inclusion London</a:t>
            </a:r>
          </a:p>
        </p:txBody>
      </p:sp>
    </p:spTree>
    <p:extLst>
      <p:ext uri="{BB962C8B-B14F-4D97-AF65-F5344CB8AC3E}">
        <p14:creationId xmlns:p14="http://schemas.microsoft.com/office/powerpoint/2010/main" val="72248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8164-5416-FA07-2164-62F4AB99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Inclusion London</a:t>
            </a:r>
          </a:p>
        </p:txBody>
      </p:sp>
      <p:pic>
        <p:nvPicPr>
          <p:cNvPr id="4" name="Picture 2" descr="for accessible housing - Inclusion London">
            <a:extLst>
              <a:ext uri="{FF2B5EF4-FFF2-40B4-BE49-F238E27FC236}">
                <a16:creationId xmlns:a16="http://schemas.microsoft.com/office/drawing/2014/main" id="{CD2AE504-0265-C8F9-5B1D-72F6ACEC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26" y="175481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CAB51D-12FF-787D-A54D-8AA5181D9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328901" y="3539883"/>
            <a:ext cx="2510898" cy="188317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AAAE1D-0C62-22D3-B970-5C6A3617C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8" y="1600647"/>
            <a:ext cx="5387567" cy="4525120"/>
          </a:xfrm>
        </p:spPr>
        <p:txBody>
          <a:bodyPr/>
          <a:lstStyle/>
          <a:p>
            <a:r>
              <a:rPr lang="en-US" sz="3200" dirty="0"/>
              <a:t>Nothing about us without us</a:t>
            </a:r>
          </a:p>
          <a:p>
            <a:endParaRPr lang="en-US" sz="3200" dirty="0"/>
          </a:p>
          <a:p>
            <a:r>
              <a:rPr lang="en-US" sz="3200" dirty="0"/>
              <a:t>We are Deaf and Disabled people led organization campaigning for our rights</a:t>
            </a:r>
          </a:p>
        </p:txBody>
      </p:sp>
    </p:spTree>
    <p:extLst>
      <p:ext uri="{BB962C8B-B14F-4D97-AF65-F5344CB8AC3E}">
        <p14:creationId xmlns:p14="http://schemas.microsoft.com/office/powerpoint/2010/main" val="324573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CAA4-60CE-6E93-6473-11A403BCDF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we see strategic litigation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C22AD4-9D55-F370-FD0E-6E7A03DF2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872" y="1331088"/>
            <a:ext cx="8250256" cy="397234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One among many tools to achieve campaign goals</a:t>
            </a:r>
          </a:p>
          <a:p>
            <a:r>
              <a:rPr lang="en-US" dirty="0">
                <a:solidFill>
                  <a:schemeClr val="tx1"/>
                </a:solidFill>
              </a:rPr>
              <a:t>Can be useful when our voices are ignored</a:t>
            </a:r>
          </a:p>
          <a:p>
            <a:r>
              <a:rPr lang="en-US" dirty="0">
                <a:solidFill>
                  <a:schemeClr val="tx1"/>
                </a:solidFill>
              </a:rPr>
              <a:t>Can help to expose the problem</a:t>
            </a:r>
          </a:p>
          <a:p>
            <a:r>
              <a:rPr lang="en-US" dirty="0">
                <a:solidFill>
                  <a:schemeClr val="tx1"/>
                </a:solidFill>
              </a:rPr>
              <a:t>Can help to mitigate or reduce harmful impact of policies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 are mindful of using the law in other ways: highlighting the issues with  international human rights bodies and using human rights and international law to frame the arguments, disclosable advice notes, forcing compliance with PSED at consultation stage etc. </a:t>
            </a:r>
          </a:p>
        </p:txBody>
      </p:sp>
    </p:spTree>
    <p:extLst>
      <p:ext uri="{BB962C8B-B14F-4D97-AF65-F5344CB8AC3E}">
        <p14:creationId xmlns:p14="http://schemas.microsoft.com/office/powerpoint/2010/main" val="1427168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775FA-C807-83CB-1BCA-CF2E16978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do on strategic litigation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587E7-1C42-E554-0595-E846BBB32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Facilitating connections between lawyers and potential claimants</a:t>
            </a:r>
          </a:p>
          <a:p>
            <a:r>
              <a:rPr lang="en-US" dirty="0"/>
              <a:t>Highlighting the issues and persuading lawyers to take a cases</a:t>
            </a:r>
          </a:p>
          <a:p>
            <a:r>
              <a:rPr lang="en-US" dirty="0"/>
              <a:t>Develop tools to support people use the law and collect evidence</a:t>
            </a:r>
          </a:p>
          <a:p>
            <a:r>
              <a:rPr lang="en-US" dirty="0"/>
              <a:t>Providing witness statements</a:t>
            </a:r>
          </a:p>
          <a:p>
            <a:r>
              <a:rPr lang="en-US" dirty="0"/>
              <a:t>Funding initial advice</a:t>
            </a:r>
          </a:p>
          <a:p>
            <a:r>
              <a:rPr lang="en-US" dirty="0"/>
              <a:t>Interventions</a:t>
            </a:r>
          </a:p>
          <a:p>
            <a:r>
              <a:rPr lang="en-US" dirty="0"/>
              <a:t>Follow up after legal action</a:t>
            </a:r>
          </a:p>
        </p:txBody>
      </p:sp>
    </p:spTree>
    <p:extLst>
      <p:ext uri="{BB962C8B-B14F-4D97-AF65-F5344CB8AC3E}">
        <p14:creationId xmlns:p14="http://schemas.microsoft.com/office/powerpoint/2010/main" val="414167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0BED-B02F-2354-7457-764EA2F0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0FDC7-47AF-55B6-1C69-E3FD6E263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don’t always know what happens to them is unlawful and could be challenged. Resources into raising awareness, building communities</a:t>
            </a:r>
          </a:p>
          <a:p>
            <a:r>
              <a:rPr lang="en-US" dirty="0"/>
              <a:t>It is important to think about potential legal action well in advance and build evidence base.  </a:t>
            </a:r>
          </a:p>
          <a:p>
            <a:r>
              <a:rPr lang="en-US" dirty="0"/>
              <a:t>A case can change policy even if you don’t win, but the link to a wider campaign is important.</a:t>
            </a:r>
          </a:p>
          <a:p>
            <a:r>
              <a:rPr lang="en-US" dirty="0"/>
              <a:t>Claimants who bring cases need support.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4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4A83A-DC86-0B53-16EF-C7024EED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works for us when working with lawyers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EA9FC-8D27-1540-0393-4045DBDB6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648" y="1600647"/>
            <a:ext cx="7285815" cy="3665834"/>
          </a:xfrm>
        </p:spPr>
        <p:txBody>
          <a:bodyPr/>
          <a:lstStyle/>
          <a:p>
            <a:r>
              <a:rPr lang="en-US" dirty="0"/>
              <a:t>Honesty and openness to explore possibilities</a:t>
            </a:r>
          </a:p>
          <a:p>
            <a:r>
              <a:rPr lang="en-US" dirty="0"/>
              <a:t>Learning from one another</a:t>
            </a:r>
          </a:p>
          <a:p>
            <a:r>
              <a:rPr lang="en-US" dirty="0"/>
              <a:t>Collaborative approach, but appreciating each party could say no</a:t>
            </a:r>
          </a:p>
          <a:p>
            <a:r>
              <a:rPr lang="en-US" dirty="0"/>
              <a:t>Being involved early 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2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15D8-6562-7248-0F48-257B8FFE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of the issues where strategic litigation could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FA038-7344-C65A-B208-12E46E9C6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Inaccessible application processes and constant failures to make reasonable adjustments, combined with settlement and NDA </a:t>
            </a:r>
          </a:p>
          <a:p>
            <a:r>
              <a:rPr lang="en-US" dirty="0"/>
              <a:t>Benefits rates</a:t>
            </a:r>
          </a:p>
          <a:p>
            <a:r>
              <a:rPr lang="en-US" dirty="0"/>
              <a:t>Conditionality and potentially extending “kinder” conditionality to everyone</a:t>
            </a:r>
          </a:p>
          <a:p>
            <a:r>
              <a:rPr lang="en-US" dirty="0"/>
              <a:t>Severe conditions criteria</a:t>
            </a:r>
          </a:p>
          <a:p>
            <a:r>
              <a:rPr lang="en-US" dirty="0"/>
              <a:t>Reducing Health element in UC for new claimants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85079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ba2880c-aa49-4c08-ab41-124be6e9124e">FJQZQ7PKH67T-580059046-154520</_dlc_DocId>
    <_dlc_DocIdUrl xmlns="5ba2880c-aa49-4c08-ab41-124be6e9124e">
      <Url>https://inclusionlondon.sharepoint.com/sites/PUBLIC/_layouts/15/DocIdRedir.aspx?ID=FJQZQ7PKH67T-580059046-154520</Url>
      <Description>FJQZQ7PKH67T-580059046-154520</Description>
    </_dlc_DocIdUrl>
    <lcf76f155ced4ddcb4097134ff3c332f xmlns="e5ddbce6-0623-4d63-839b-c92159aae971">
      <Terms xmlns="http://schemas.microsoft.com/office/infopath/2007/PartnerControls"/>
    </lcf76f155ced4ddcb4097134ff3c332f>
    <TaxCatchAll xmlns="5ba2880c-aa49-4c08-ab41-124be6e9124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8D235354ADCF4481E8AF7053E44824" ma:contentTypeVersion="19" ma:contentTypeDescription="Create a new document." ma:contentTypeScope="" ma:versionID="afeede3644184a3212f24c040a56b791">
  <xsd:schema xmlns:xsd="http://www.w3.org/2001/XMLSchema" xmlns:xs="http://www.w3.org/2001/XMLSchema" xmlns:p="http://schemas.microsoft.com/office/2006/metadata/properties" xmlns:ns2="5ba2880c-aa49-4c08-ab41-124be6e9124e" xmlns:ns3="e5ddbce6-0623-4d63-839b-c92159aae971" targetNamespace="http://schemas.microsoft.com/office/2006/metadata/properties" ma:root="true" ma:fieldsID="cd35a04e050daa707db50227166a09f0" ns2:_="" ns3:_="">
    <xsd:import namespace="5ba2880c-aa49-4c08-ab41-124be6e9124e"/>
    <xsd:import namespace="e5ddbce6-0623-4d63-839b-c92159aae97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2880c-aa49-4c08-ab41-124be6e9124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b221b05c-f873-41e0-a756-f9ef2afade3b}" ma:internalName="TaxCatchAll" ma:showField="CatchAllData" ma:web="5ba2880c-aa49-4c08-ab41-124be6e912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ddbce6-0623-4d63-839b-c92159aae9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8bf7d99a-ea36-4619-98e6-5b59cc31b9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F1B09E-5AE0-4A09-92FE-17A59B4EEB60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e5ddbce6-0623-4d63-839b-c92159aae971"/>
    <ds:schemaRef ds:uri="http://purl.org/dc/terms/"/>
    <ds:schemaRef ds:uri="http://schemas.openxmlformats.org/package/2006/metadata/core-properties"/>
    <ds:schemaRef ds:uri="5ba2880c-aa49-4c08-ab41-124be6e9124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44458E3-28D9-4D86-8AE5-27062BC2E4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27E806-1873-4C57-93C5-2F239D21A99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B35F4890-D674-4975-B460-7615A3D388A7}">
  <ds:schemaRefs>
    <ds:schemaRef ds:uri="5ba2880c-aa49-4c08-ab41-124be6e9124e"/>
    <ds:schemaRef ds:uri="e5ddbce6-0623-4d63-839b-c92159aae97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308</Words>
  <Application>Microsoft Macintosh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</vt:lpstr>
      <vt:lpstr>Calibri</vt:lpstr>
      <vt:lpstr>Helvetica Light</vt:lpstr>
      <vt:lpstr>Source Sans Pro</vt:lpstr>
      <vt:lpstr>Custom Design</vt:lpstr>
      <vt:lpstr>Strategic litigation from campaign point of view</vt:lpstr>
      <vt:lpstr>Inclusion London</vt:lpstr>
      <vt:lpstr>How we see strategic litigation</vt:lpstr>
      <vt:lpstr>What we do on strategic litigation</vt:lpstr>
      <vt:lpstr>What we learnt</vt:lpstr>
      <vt:lpstr>What works for us when working with lawyers</vt:lpstr>
      <vt:lpstr>Some of the issues where strategic litigation could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Faryal Velmi</dc:creator>
  <cp:lastModifiedBy>Svetlana Kotova</cp:lastModifiedBy>
  <cp:revision>6</cp:revision>
  <cp:lastPrinted>2017-01-06T12:08:13Z</cp:lastPrinted>
  <dcterms:modified xsi:type="dcterms:W3CDTF">2025-07-16T16:10:32Z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7600</vt:r8>
  </property>
  <property fmtid="{D5CDD505-2E9C-101B-9397-08002B2CF9AE}" pid="3" name="_dlc_DocIdItemGuid">
    <vt:lpwstr>a8082323-82e6-44aa-aa84-58e0bee9a863</vt:lpwstr>
  </property>
  <property fmtid="{D5CDD505-2E9C-101B-9397-08002B2CF9AE}" pid="4" name="ContentTypeId">
    <vt:lpwstr>0x010100388D235354ADCF4481E8AF7053E44824</vt:lpwstr>
  </property>
  <property fmtid="{D5CDD505-2E9C-101B-9397-08002B2CF9AE}" pid="5" name="MediaServiceImageTags">
    <vt:lpwstr/>
  </property>
</Properties>
</file>