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7" r:id="rId2"/>
    <p:sldId id="745" r:id="rId3"/>
    <p:sldId id="279" r:id="rId4"/>
    <p:sldId id="746" r:id="rId5"/>
    <p:sldId id="739" r:id="rId6"/>
    <p:sldId id="740" r:id="rId7"/>
    <p:sldId id="741" r:id="rId8"/>
    <p:sldId id="742" r:id="rId9"/>
    <p:sldId id="743" r:id="rId10"/>
    <p:sldId id="744" r:id="rId11"/>
    <p:sldId id="747" r:id="rId12"/>
    <p:sldId id="264"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ABFF985-B8F6-4695-8061-FA5EBC794B2E}">
          <p14:sldIdLst>
            <p14:sldId id="257"/>
          </p14:sldIdLst>
        </p14:section>
        <p14:section name="Untitled Section" id="{2ABEA685-E9E0-4DEC-B010-122E8A0578FC}">
          <p14:sldIdLst>
            <p14:sldId id="745"/>
            <p14:sldId id="279"/>
            <p14:sldId id="746"/>
            <p14:sldId id="739"/>
            <p14:sldId id="740"/>
            <p14:sldId id="741"/>
            <p14:sldId id="742"/>
            <p14:sldId id="743"/>
            <p14:sldId id="744"/>
            <p14:sldId id="747"/>
            <p14:sldId id="26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5" autoAdjust="0"/>
    <p:restoredTop sz="94660"/>
  </p:normalViewPr>
  <p:slideViewPr>
    <p:cSldViewPr snapToGrid="0">
      <p:cViewPr varScale="1">
        <p:scale>
          <a:sx n="84" d="100"/>
          <a:sy n="84" d="100"/>
        </p:scale>
        <p:origin x="64" y="6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01FF55D-FFA4-4AEC-8924-FD0FF0E479C4}" type="datetimeFigureOut">
              <a:rPr lang="en-GB" smtClean="0"/>
              <a:t>02/07/2025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B35121C-49C6-478D-B42E-6CAA2831A4E4}" type="slidenum">
              <a:rPr lang="en-GB" smtClean="0"/>
              <a:t>‹#›</a:t>
            </a:fld>
            <a:endParaRPr lang="en-GB"/>
          </a:p>
        </p:txBody>
      </p:sp>
    </p:spTree>
    <p:extLst>
      <p:ext uri="{BB962C8B-B14F-4D97-AF65-F5344CB8AC3E}">
        <p14:creationId xmlns:p14="http://schemas.microsoft.com/office/powerpoint/2010/main" val="25796039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A3AE181F-FBEA-4B38-9797-D159A07F5E0E}" type="datetimeFigureOut">
              <a:rPr lang="en-GB" smtClean="0"/>
              <a:t>02/07/2025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24F5467-059D-4133-9843-AF4D1B194546}" type="slidenum">
              <a:rPr lang="en-GB" smtClean="0"/>
              <a:t>‹#›</a:t>
            </a:fld>
            <a:endParaRPr lang="en-GB"/>
          </a:p>
        </p:txBody>
      </p:sp>
    </p:spTree>
    <p:extLst>
      <p:ext uri="{BB962C8B-B14F-4D97-AF65-F5344CB8AC3E}">
        <p14:creationId xmlns:p14="http://schemas.microsoft.com/office/powerpoint/2010/main" val="1335600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3AE181F-FBEA-4B38-9797-D159A07F5E0E}" type="datetimeFigureOut">
              <a:rPr lang="en-GB" smtClean="0"/>
              <a:t>02/07/2025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24F5467-059D-4133-9843-AF4D1B194546}" type="slidenum">
              <a:rPr lang="en-GB" smtClean="0"/>
              <a:t>‹#›</a:t>
            </a:fld>
            <a:endParaRPr lang="en-GB"/>
          </a:p>
        </p:txBody>
      </p:sp>
    </p:spTree>
    <p:extLst>
      <p:ext uri="{BB962C8B-B14F-4D97-AF65-F5344CB8AC3E}">
        <p14:creationId xmlns:p14="http://schemas.microsoft.com/office/powerpoint/2010/main" val="23258279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3AE181F-FBEA-4B38-9797-D159A07F5E0E}" type="datetimeFigureOut">
              <a:rPr lang="en-GB" smtClean="0"/>
              <a:t>02/07/2025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24F5467-059D-4133-9843-AF4D1B194546}" type="slidenum">
              <a:rPr lang="en-GB" smtClean="0"/>
              <a:t>‹#›</a:t>
            </a:fld>
            <a:endParaRPr lang="en-GB"/>
          </a:p>
        </p:txBody>
      </p:sp>
    </p:spTree>
    <p:extLst>
      <p:ext uri="{BB962C8B-B14F-4D97-AF65-F5344CB8AC3E}">
        <p14:creationId xmlns:p14="http://schemas.microsoft.com/office/powerpoint/2010/main" val="12824055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Pale blue title">
    <p:spTree>
      <p:nvGrpSpPr>
        <p:cNvPr id="1" name=""/>
        <p:cNvGrpSpPr/>
        <p:nvPr/>
      </p:nvGrpSpPr>
      <p:grpSpPr>
        <a:xfrm>
          <a:off x="0" y="0"/>
          <a:ext cx="0" cy="0"/>
          <a:chOff x="0" y="0"/>
          <a:chExt cx="0" cy="0"/>
        </a:xfrm>
      </p:grpSpPr>
      <p:sp>
        <p:nvSpPr>
          <p:cNvPr id="10" name="Rectangle 9"/>
          <p:cNvSpPr/>
          <p:nvPr userDrawn="1"/>
        </p:nvSpPr>
        <p:spPr>
          <a:xfrm>
            <a:off x="0" y="0"/>
            <a:ext cx="12192000" cy="6858000"/>
          </a:xfrm>
          <a:prstGeom prst="rect">
            <a:avLst/>
          </a:prstGeom>
          <a:solidFill>
            <a:srgbClr val="C5D9E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07" tIns="60953" rIns="121907" bIns="60953" numCol="1" spcCol="0" rtlCol="0" fromWordArt="0" anchor="ctr" anchorCtr="0" forceAA="0" compatLnSpc="1">
            <a:prstTxWarp prst="textNoShape">
              <a:avLst/>
            </a:prstTxWarp>
            <a:noAutofit/>
          </a:bodyPr>
          <a:lstStyle/>
          <a:p>
            <a:pPr algn="ctr"/>
            <a:endParaRPr lang="en-US" sz="1867">
              <a:solidFill>
                <a:srgbClr val="E4E4E4"/>
              </a:solidFill>
            </a:endParaRPr>
          </a:p>
        </p:txBody>
      </p:sp>
      <p:cxnSp>
        <p:nvCxnSpPr>
          <p:cNvPr id="8" name="Straight Connector 7"/>
          <p:cNvCxnSpPr/>
          <p:nvPr userDrawn="1"/>
        </p:nvCxnSpPr>
        <p:spPr>
          <a:xfrm flipV="1">
            <a:off x="677817" y="6100666"/>
            <a:ext cx="10836388" cy="31295"/>
          </a:xfrm>
          <a:prstGeom prst="line">
            <a:avLst/>
          </a:prstGeom>
          <a:ln w="3175">
            <a:solidFill>
              <a:srgbClr val="1E416C"/>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1581" y="5812475"/>
            <a:ext cx="2315201" cy="322501"/>
          </a:xfrm>
          <a:prstGeom prst="rect">
            <a:avLst/>
          </a:prstGeom>
        </p:spPr>
      </p:pic>
      <p:sp>
        <p:nvSpPr>
          <p:cNvPr id="15" name="Text Placeholder 16"/>
          <p:cNvSpPr>
            <a:spLocks noGrp="1"/>
          </p:cNvSpPr>
          <p:nvPr>
            <p:ph type="body" sz="quarter" idx="11" hasCustomPrompt="1"/>
          </p:nvPr>
        </p:nvSpPr>
        <p:spPr>
          <a:xfrm>
            <a:off x="1365251" y="2956971"/>
            <a:ext cx="9461500" cy="742951"/>
          </a:xfrm>
          <a:prstGeom prst="rect">
            <a:avLst/>
          </a:prstGeom>
        </p:spPr>
        <p:txBody>
          <a:bodyPr lIns="91430" tIns="45715" rIns="91430" bIns="45715"/>
          <a:lstStyle>
            <a:lvl1pPr marL="0" indent="0" algn="ctr">
              <a:lnSpc>
                <a:spcPts val="4800"/>
              </a:lnSpc>
              <a:buFontTx/>
              <a:buNone/>
              <a:defRPr sz="4000">
                <a:solidFill>
                  <a:srgbClr val="1E416C"/>
                </a:solidFill>
                <a:latin typeface="Georgia" panose="02040502050405020303" pitchFamily="18" charset="0"/>
                <a:ea typeface="Adria Slab" charset="0"/>
                <a:cs typeface="Arial" panose="020B0604020202020204" pitchFamily="34" charset="0"/>
              </a:defRPr>
            </a:lvl1pPr>
            <a:lvl2pPr marL="457134" indent="0" algn="ctr">
              <a:buFontTx/>
              <a:buNone/>
              <a:defRPr>
                <a:solidFill>
                  <a:schemeClr val="bg1"/>
                </a:solidFill>
                <a:latin typeface="Adria Slab" charset="0"/>
                <a:ea typeface="Adria Slab" charset="0"/>
                <a:cs typeface="Adria Slab" charset="0"/>
              </a:defRPr>
            </a:lvl2pPr>
            <a:lvl3pPr marL="914268" indent="0" algn="ctr">
              <a:buFontTx/>
              <a:buNone/>
              <a:defRPr>
                <a:solidFill>
                  <a:schemeClr val="bg1"/>
                </a:solidFill>
                <a:latin typeface="Adria Slab" charset="0"/>
                <a:ea typeface="Adria Slab" charset="0"/>
                <a:cs typeface="Adria Slab" charset="0"/>
              </a:defRPr>
            </a:lvl3pPr>
            <a:lvl4pPr marL="1371402" indent="0" algn="ctr">
              <a:buFontTx/>
              <a:buNone/>
              <a:defRPr>
                <a:solidFill>
                  <a:schemeClr val="bg1"/>
                </a:solidFill>
                <a:latin typeface="Adria Slab" charset="0"/>
                <a:ea typeface="Adria Slab" charset="0"/>
                <a:cs typeface="Adria Slab" charset="0"/>
              </a:defRPr>
            </a:lvl4pPr>
            <a:lvl5pPr marL="1828536" indent="0" algn="ctr">
              <a:buFontTx/>
              <a:buNone/>
              <a:defRPr>
                <a:solidFill>
                  <a:schemeClr val="bg1"/>
                </a:solidFill>
                <a:latin typeface="Adria Slab" charset="0"/>
                <a:ea typeface="Adria Slab" charset="0"/>
                <a:cs typeface="Adria Slab" charset="0"/>
              </a:defRPr>
            </a:lvl5pPr>
          </a:lstStyle>
          <a:p>
            <a:pPr lvl="0"/>
            <a:r>
              <a:rPr lang="en-US" dirty="0"/>
              <a:t>Section Title</a:t>
            </a:r>
          </a:p>
        </p:txBody>
      </p:sp>
      <p:sp>
        <p:nvSpPr>
          <p:cNvPr id="11" name="TextBox 10"/>
          <p:cNvSpPr txBox="1"/>
          <p:nvPr userDrawn="1"/>
        </p:nvSpPr>
        <p:spPr>
          <a:xfrm>
            <a:off x="9500524" y="6235485"/>
            <a:ext cx="2302201" cy="338554"/>
          </a:xfrm>
          <a:prstGeom prst="rect">
            <a:avLst/>
          </a:prstGeom>
          <a:noFill/>
        </p:spPr>
        <p:txBody>
          <a:bodyPr wrap="square" rtlCol="0">
            <a:spAutoFit/>
          </a:bodyPr>
          <a:lstStyle/>
          <a:p>
            <a:r>
              <a:rPr lang="fi-FI" sz="1600" dirty="0">
                <a:solidFill>
                  <a:srgbClr val="1E416C"/>
                </a:solidFill>
                <a:latin typeface="Georgia" panose="02040502050405020303" pitchFamily="18" charset="0"/>
                <a:ea typeface="Adria Slab" panose="00000500000000000000" pitchFamily="50" charset="0"/>
                <a:cs typeface="Arial" panose="020B0604020202020204" pitchFamily="34" charset="0"/>
              </a:rPr>
              <a:t>@gardencourtlaw</a:t>
            </a:r>
            <a:endParaRPr lang="en-GB" sz="1600" dirty="0">
              <a:solidFill>
                <a:srgbClr val="1E416C"/>
              </a:solidFill>
              <a:latin typeface="Georgia" panose="02040502050405020303" pitchFamily="18" charset="0"/>
              <a:ea typeface="Adria Slab" panose="00000500000000000000" pitchFamily="50" charset="0"/>
              <a:cs typeface="Arial" panose="020B0604020202020204" pitchFamily="34" charset="0"/>
            </a:endParaRPr>
          </a:p>
        </p:txBody>
      </p:sp>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685364" y="5132585"/>
            <a:ext cx="567769" cy="819828"/>
          </a:xfrm>
          <a:prstGeom prst="rect">
            <a:avLst/>
          </a:prstGeom>
        </p:spPr>
      </p:pic>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375962" y="5193140"/>
            <a:ext cx="1029244" cy="710275"/>
          </a:xfrm>
          <a:prstGeom prst="rect">
            <a:avLst/>
          </a:prstGeom>
        </p:spPr>
      </p:pic>
      <p:pic>
        <p:nvPicPr>
          <p:cNvPr id="12" name="Picture 11"/>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9219334" y="6329211"/>
            <a:ext cx="299045" cy="243291"/>
          </a:xfrm>
          <a:prstGeom prst="rect">
            <a:avLst/>
          </a:prstGeom>
        </p:spPr>
      </p:pic>
    </p:spTree>
    <p:extLst>
      <p:ext uri="{BB962C8B-B14F-4D97-AF65-F5344CB8AC3E}">
        <p14:creationId xmlns:p14="http://schemas.microsoft.com/office/powerpoint/2010/main" val="6827341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Grey content">
    <p:spTree>
      <p:nvGrpSpPr>
        <p:cNvPr id="1" name=""/>
        <p:cNvGrpSpPr/>
        <p:nvPr/>
      </p:nvGrpSpPr>
      <p:grpSpPr>
        <a:xfrm>
          <a:off x="0" y="0"/>
          <a:ext cx="0" cy="0"/>
          <a:chOff x="0" y="0"/>
          <a:chExt cx="0" cy="0"/>
        </a:xfrm>
      </p:grpSpPr>
      <p:sp>
        <p:nvSpPr>
          <p:cNvPr id="22" name="Rectangle 21"/>
          <p:cNvSpPr/>
          <p:nvPr userDrawn="1"/>
        </p:nvSpPr>
        <p:spPr>
          <a:xfrm>
            <a:off x="0" y="0"/>
            <a:ext cx="12192000" cy="6858000"/>
          </a:xfrm>
          <a:prstGeom prst="rect">
            <a:avLst/>
          </a:prstGeom>
          <a:solidFill>
            <a:srgbClr val="F0F0F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07" tIns="60953" rIns="121907" bIns="60953" numCol="1" spcCol="0" rtlCol="0" fromWordArt="0" anchor="ctr" anchorCtr="0" forceAA="0" compatLnSpc="1">
            <a:prstTxWarp prst="textNoShape">
              <a:avLst/>
            </a:prstTxWarp>
            <a:noAutofit/>
          </a:bodyPr>
          <a:lstStyle/>
          <a:p>
            <a:pPr algn="ctr"/>
            <a:endParaRPr lang="en-US" sz="1867" dirty="0"/>
          </a:p>
        </p:txBody>
      </p:sp>
      <p:cxnSp>
        <p:nvCxnSpPr>
          <p:cNvPr id="14" name="Straight Connector 13"/>
          <p:cNvCxnSpPr/>
          <p:nvPr userDrawn="1"/>
        </p:nvCxnSpPr>
        <p:spPr>
          <a:xfrm flipV="1">
            <a:off x="677815" y="1062153"/>
            <a:ext cx="10836388" cy="34424"/>
          </a:xfrm>
          <a:prstGeom prst="line">
            <a:avLst/>
          </a:prstGeom>
          <a:ln>
            <a:solidFill>
              <a:srgbClr val="1E416C"/>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sz="quarter" idx="10"/>
          </p:nvPr>
        </p:nvSpPr>
        <p:spPr>
          <a:xfrm>
            <a:off x="552078" y="501016"/>
            <a:ext cx="6971895" cy="400051"/>
          </a:xfrm>
          <a:prstGeom prst="rect">
            <a:avLst/>
          </a:prstGeom>
        </p:spPr>
        <p:txBody>
          <a:bodyPr lIns="91430" tIns="45715" rIns="91430" bIns="45715"/>
          <a:lstStyle>
            <a:lvl1pPr marL="0" indent="0">
              <a:buFontTx/>
              <a:buNone/>
              <a:defRPr sz="2667">
                <a:solidFill>
                  <a:srgbClr val="1E416C"/>
                </a:solidFill>
                <a:latin typeface="Adria Slab" charset="0"/>
                <a:ea typeface="Adria Slab" charset="0"/>
                <a:cs typeface="Adria Slab" charset="0"/>
              </a:defRPr>
            </a:lvl1pPr>
            <a:lvl2pPr marL="457134" indent="0">
              <a:buFontTx/>
              <a:buNone/>
              <a:defRPr sz="1867">
                <a:latin typeface="Adria Slab" charset="0"/>
                <a:ea typeface="Adria Slab" charset="0"/>
                <a:cs typeface="Adria Slab" charset="0"/>
              </a:defRPr>
            </a:lvl2pPr>
            <a:lvl3pPr marL="914268" indent="0">
              <a:buFontTx/>
              <a:buNone/>
              <a:defRPr sz="1867">
                <a:latin typeface="Adria Slab" charset="0"/>
                <a:ea typeface="Adria Slab" charset="0"/>
                <a:cs typeface="Adria Slab" charset="0"/>
              </a:defRPr>
            </a:lvl3pPr>
            <a:lvl4pPr marL="1371402" indent="0">
              <a:buFontTx/>
              <a:buNone/>
              <a:defRPr sz="1867">
                <a:latin typeface="Adria Slab" charset="0"/>
                <a:ea typeface="Adria Slab" charset="0"/>
                <a:cs typeface="Adria Slab" charset="0"/>
              </a:defRPr>
            </a:lvl4pPr>
            <a:lvl5pPr marL="1828536" indent="0">
              <a:buFontTx/>
              <a:buNone/>
              <a:defRPr sz="1867">
                <a:latin typeface="Adria Slab" charset="0"/>
                <a:ea typeface="Adria Slab" charset="0"/>
                <a:cs typeface="Adria Slab" charset="0"/>
              </a:defRPr>
            </a:lvl5pPr>
          </a:lstStyle>
          <a:p>
            <a:pPr lvl="0"/>
            <a:endParaRPr lang="en-US" dirty="0"/>
          </a:p>
        </p:txBody>
      </p:sp>
      <p:sp>
        <p:nvSpPr>
          <p:cNvPr id="5" name="Text Placeholder 4"/>
          <p:cNvSpPr>
            <a:spLocks noGrp="1"/>
          </p:cNvSpPr>
          <p:nvPr>
            <p:ph type="body" sz="quarter" idx="11"/>
          </p:nvPr>
        </p:nvSpPr>
        <p:spPr>
          <a:xfrm>
            <a:off x="574485" y="1747104"/>
            <a:ext cx="8210435" cy="3415901"/>
          </a:xfrm>
          <a:prstGeom prst="rect">
            <a:avLst/>
          </a:prstGeom>
        </p:spPr>
        <p:txBody>
          <a:bodyPr lIns="91430" tIns="45715" rIns="91430" bIns="45715" anchor="ctr"/>
          <a:lstStyle>
            <a:lvl1pPr marL="0" indent="0">
              <a:lnSpc>
                <a:spcPts val="4267"/>
              </a:lnSpc>
              <a:buNone/>
              <a:defRPr sz="2400" b="0" i="0">
                <a:solidFill>
                  <a:srgbClr val="1E416C"/>
                </a:solidFill>
                <a:latin typeface="Adria Slab Light" charset="0"/>
                <a:ea typeface="Adria Slab Light" charset="0"/>
                <a:cs typeface="Adria Slab Light" charset="0"/>
              </a:defRPr>
            </a:lvl1pPr>
            <a:lvl2pPr marL="457134" indent="0">
              <a:buNone/>
              <a:defRPr sz="2400" b="0" i="0">
                <a:solidFill>
                  <a:srgbClr val="1E416C"/>
                </a:solidFill>
                <a:latin typeface="Adria Slab Light" charset="0"/>
                <a:ea typeface="Adria Slab Light" charset="0"/>
                <a:cs typeface="Adria Slab Light" charset="0"/>
              </a:defRPr>
            </a:lvl2pPr>
            <a:lvl3pPr marL="914268" indent="0">
              <a:buNone/>
              <a:defRPr sz="2400" b="0" i="0">
                <a:solidFill>
                  <a:srgbClr val="1E416C"/>
                </a:solidFill>
                <a:latin typeface="Adria Slab Light" charset="0"/>
                <a:ea typeface="Adria Slab Light" charset="0"/>
                <a:cs typeface="Adria Slab Light" charset="0"/>
              </a:defRPr>
            </a:lvl3pPr>
            <a:lvl4pPr marL="1371402" indent="0">
              <a:buNone/>
              <a:defRPr sz="2400" b="0" i="0">
                <a:solidFill>
                  <a:srgbClr val="1E416C"/>
                </a:solidFill>
                <a:latin typeface="Adria Slab Light" charset="0"/>
                <a:ea typeface="Adria Slab Light" charset="0"/>
                <a:cs typeface="Adria Slab Light" charset="0"/>
              </a:defRPr>
            </a:lvl4pPr>
            <a:lvl5pPr marL="1828536" indent="0">
              <a:buNone/>
              <a:defRPr sz="2400" b="0" i="0">
                <a:solidFill>
                  <a:srgbClr val="1E416C"/>
                </a:solidFill>
                <a:latin typeface="Adria Slab Light" charset="0"/>
                <a:ea typeface="Adria Slab Light" charset="0"/>
                <a:cs typeface="Adria Slab Light" charset="0"/>
              </a:defRPr>
            </a:lvl5pPr>
          </a:lstStyle>
          <a:p>
            <a:pPr lvl="0"/>
            <a:endParaRPr lang="en-US" dirty="0"/>
          </a:p>
        </p:txBody>
      </p:sp>
      <p:cxnSp>
        <p:nvCxnSpPr>
          <p:cNvPr id="23" name="Straight Connector 22"/>
          <p:cNvCxnSpPr/>
          <p:nvPr userDrawn="1"/>
        </p:nvCxnSpPr>
        <p:spPr>
          <a:xfrm flipV="1">
            <a:off x="677817" y="6100666"/>
            <a:ext cx="10836388" cy="31295"/>
          </a:xfrm>
          <a:prstGeom prst="line">
            <a:avLst/>
          </a:prstGeom>
          <a:ln w="3175">
            <a:solidFill>
              <a:srgbClr val="1E416C"/>
            </a:solidFill>
          </a:ln>
        </p:spPr>
        <p:style>
          <a:lnRef idx="1">
            <a:schemeClr val="accent1"/>
          </a:lnRef>
          <a:fillRef idx="0">
            <a:schemeClr val="accent1"/>
          </a:fillRef>
          <a:effectRef idx="0">
            <a:schemeClr val="accent1"/>
          </a:effectRef>
          <a:fontRef idx="minor">
            <a:schemeClr val="tx1"/>
          </a:fontRef>
        </p:style>
      </p:cxnSp>
      <p:pic>
        <p:nvPicPr>
          <p:cNvPr id="24" name="Picture 2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1581" y="5812475"/>
            <a:ext cx="2315201" cy="322503"/>
          </a:xfrm>
          <a:prstGeom prst="rect">
            <a:avLst/>
          </a:prstGeom>
        </p:spPr>
      </p:pic>
      <p:sp>
        <p:nvSpPr>
          <p:cNvPr id="2" name="TextBox 1"/>
          <p:cNvSpPr txBox="1"/>
          <p:nvPr userDrawn="1"/>
        </p:nvSpPr>
        <p:spPr>
          <a:xfrm>
            <a:off x="9689993" y="6235484"/>
            <a:ext cx="2302201" cy="338554"/>
          </a:xfrm>
          <a:prstGeom prst="rect">
            <a:avLst/>
          </a:prstGeom>
          <a:noFill/>
        </p:spPr>
        <p:txBody>
          <a:bodyPr wrap="square" rtlCol="0">
            <a:spAutoFit/>
          </a:bodyPr>
          <a:lstStyle/>
          <a:p>
            <a:r>
              <a:rPr lang="fi-FI" sz="1600" dirty="0">
                <a:solidFill>
                  <a:srgbClr val="1E416C"/>
                </a:solidFill>
                <a:latin typeface="Adria Slab" panose="00000500000000000000" pitchFamily="50" charset="0"/>
                <a:ea typeface="Adria Slab" panose="00000500000000000000" pitchFamily="50" charset="0"/>
              </a:rPr>
              <a:t>@gardencourtlaw</a:t>
            </a:r>
            <a:endParaRPr lang="en-GB" sz="1600" dirty="0">
              <a:solidFill>
                <a:srgbClr val="1E416C"/>
              </a:solidFill>
              <a:latin typeface="Adria Slab" panose="00000500000000000000" pitchFamily="50" charset="0"/>
              <a:ea typeface="Adria Slab" panose="00000500000000000000" pitchFamily="50" charset="0"/>
            </a:endParaRPr>
          </a:p>
        </p:txBody>
      </p:sp>
    </p:spTree>
    <p:extLst>
      <p:ext uri="{BB962C8B-B14F-4D97-AF65-F5344CB8AC3E}">
        <p14:creationId xmlns:p14="http://schemas.microsoft.com/office/powerpoint/2010/main" val="17118117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Back cover">
    <p:spTree>
      <p:nvGrpSpPr>
        <p:cNvPr id="1" name=""/>
        <p:cNvGrpSpPr/>
        <p:nvPr/>
      </p:nvGrpSpPr>
      <p:grpSpPr>
        <a:xfrm>
          <a:off x="0" y="0"/>
          <a:ext cx="0" cy="0"/>
          <a:chOff x="0" y="0"/>
          <a:chExt cx="0" cy="0"/>
        </a:xfrm>
      </p:grpSpPr>
      <p:sp>
        <p:nvSpPr>
          <p:cNvPr id="10" name="Rectangle 9"/>
          <p:cNvSpPr/>
          <p:nvPr userDrawn="1"/>
        </p:nvSpPr>
        <p:spPr>
          <a:xfrm>
            <a:off x="0" y="0"/>
            <a:ext cx="12192000" cy="6858000"/>
          </a:xfrm>
          <a:prstGeom prst="rect">
            <a:avLst/>
          </a:prstGeom>
          <a:solidFill>
            <a:srgbClr val="1F416C"/>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07" tIns="60953" rIns="121907" bIns="60953" numCol="1" spcCol="0" rtlCol="0" fromWordArt="0" anchor="ctr" anchorCtr="0" forceAA="0" compatLnSpc="1">
            <a:prstTxWarp prst="textNoShape">
              <a:avLst/>
            </a:prstTxWarp>
            <a:noAutofit/>
          </a:bodyPr>
          <a:lstStyle/>
          <a:p>
            <a:pPr algn="ctr"/>
            <a:endParaRPr lang="en-US" sz="1867"/>
          </a:p>
        </p:txBody>
      </p:sp>
      <p:sp>
        <p:nvSpPr>
          <p:cNvPr id="13" name="Text Placeholder 16"/>
          <p:cNvSpPr>
            <a:spLocks noGrp="1"/>
          </p:cNvSpPr>
          <p:nvPr>
            <p:ph type="body" sz="quarter" idx="11" hasCustomPrompt="1"/>
          </p:nvPr>
        </p:nvSpPr>
        <p:spPr>
          <a:xfrm>
            <a:off x="1365251" y="2447933"/>
            <a:ext cx="9461500" cy="742951"/>
          </a:xfrm>
          <a:prstGeom prst="rect">
            <a:avLst/>
          </a:prstGeom>
        </p:spPr>
        <p:txBody>
          <a:bodyPr lIns="91430" tIns="45715" rIns="91430" bIns="45715"/>
          <a:lstStyle>
            <a:lvl1pPr marL="0" indent="0" algn="ctr">
              <a:lnSpc>
                <a:spcPts val="4800"/>
              </a:lnSpc>
              <a:buFontTx/>
              <a:buNone/>
              <a:defRPr sz="4000">
                <a:solidFill>
                  <a:schemeClr val="bg1"/>
                </a:solidFill>
                <a:latin typeface="Georgia" panose="02040502050405020303" pitchFamily="18" charset="0"/>
                <a:ea typeface="Adria Slab" charset="0"/>
                <a:cs typeface="Georgia" panose="02040502050405020303" pitchFamily="18" charset="0"/>
              </a:defRPr>
            </a:lvl1pPr>
            <a:lvl2pPr marL="457134" indent="0" algn="ctr">
              <a:buFontTx/>
              <a:buNone/>
              <a:defRPr>
                <a:solidFill>
                  <a:schemeClr val="bg1"/>
                </a:solidFill>
                <a:latin typeface="Adria Slab" charset="0"/>
                <a:ea typeface="Adria Slab" charset="0"/>
                <a:cs typeface="Adria Slab" charset="0"/>
              </a:defRPr>
            </a:lvl2pPr>
            <a:lvl3pPr marL="914268" indent="0" algn="ctr">
              <a:buFontTx/>
              <a:buNone/>
              <a:defRPr>
                <a:solidFill>
                  <a:schemeClr val="bg1"/>
                </a:solidFill>
                <a:latin typeface="Adria Slab" charset="0"/>
                <a:ea typeface="Adria Slab" charset="0"/>
                <a:cs typeface="Adria Slab" charset="0"/>
              </a:defRPr>
            </a:lvl3pPr>
            <a:lvl4pPr marL="1371402" indent="0" algn="ctr">
              <a:buFontTx/>
              <a:buNone/>
              <a:defRPr>
                <a:solidFill>
                  <a:schemeClr val="bg1"/>
                </a:solidFill>
                <a:latin typeface="Adria Slab" charset="0"/>
                <a:ea typeface="Adria Slab" charset="0"/>
                <a:cs typeface="Adria Slab" charset="0"/>
              </a:defRPr>
            </a:lvl4pPr>
            <a:lvl5pPr marL="1828536" indent="0" algn="ctr">
              <a:buFontTx/>
              <a:buNone/>
              <a:defRPr>
                <a:solidFill>
                  <a:schemeClr val="bg1"/>
                </a:solidFill>
                <a:latin typeface="Adria Slab" charset="0"/>
                <a:ea typeface="Adria Slab" charset="0"/>
                <a:cs typeface="Adria Slab" charset="0"/>
              </a:defRPr>
            </a:lvl5pPr>
          </a:lstStyle>
          <a:p>
            <a:pPr lvl="0"/>
            <a:r>
              <a:rPr lang="en-US" dirty="0"/>
              <a:t>Thank you</a:t>
            </a:r>
          </a:p>
        </p:txBody>
      </p:sp>
      <p:sp>
        <p:nvSpPr>
          <p:cNvPr id="3" name="Text Placeholder 2"/>
          <p:cNvSpPr>
            <a:spLocks noGrp="1"/>
          </p:cNvSpPr>
          <p:nvPr>
            <p:ph type="body" sz="quarter" idx="12" hasCustomPrompt="1"/>
          </p:nvPr>
        </p:nvSpPr>
        <p:spPr>
          <a:xfrm>
            <a:off x="2183340" y="3954941"/>
            <a:ext cx="7825317" cy="1039283"/>
          </a:xfrm>
          <a:prstGeom prst="rect">
            <a:avLst/>
          </a:prstGeom>
        </p:spPr>
        <p:txBody>
          <a:bodyPr lIns="91430" tIns="45715" rIns="91430" bIns="45715"/>
          <a:lstStyle>
            <a:lvl1pPr marL="0" indent="0" algn="ctr">
              <a:buNone/>
              <a:defRPr sz="1867" b="0" i="0" baseline="0">
                <a:solidFill>
                  <a:srgbClr val="8FB0C2"/>
                </a:solidFill>
                <a:latin typeface="Georgia" panose="02040502050405020303" pitchFamily="18" charset="0"/>
                <a:ea typeface="Adria Slab Light" charset="0"/>
                <a:cs typeface="Arial" panose="020B0604020202020204" pitchFamily="34" charset="0"/>
              </a:defRPr>
            </a:lvl1pPr>
            <a:lvl2pPr marL="457134" indent="0" algn="ctr">
              <a:buNone/>
              <a:defRPr>
                <a:solidFill>
                  <a:srgbClr val="C5D9E4"/>
                </a:solidFill>
                <a:latin typeface="Adria Slab" charset="0"/>
                <a:ea typeface="Adria Slab" charset="0"/>
                <a:cs typeface="Adria Slab" charset="0"/>
              </a:defRPr>
            </a:lvl2pPr>
            <a:lvl3pPr marL="914268" indent="0" algn="ctr">
              <a:buNone/>
              <a:defRPr>
                <a:solidFill>
                  <a:srgbClr val="C5D9E4"/>
                </a:solidFill>
                <a:latin typeface="Adria Slab" charset="0"/>
                <a:ea typeface="Adria Slab" charset="0"/>
                <a:cs typeface="Adria Slab" charset="0"/>
              </a:defRPr>
            </a:lvl3pPr>
            <a:lvl4pPr marL="1371402" indent="0" algn="ctr">
              <a:buNone/>
              <a:defRPr>
                <a:solidFill>
                  <a:srgbClr val="C5D9E4"/>
                </a:solidFill>
                <a:latin typeface="Adria Slab" charset="0"/>
                <a:ea typeface="Adria Slab" charset="0"/>
                <a:cs typeface="Adria Slab" charset="0"/>
              </a:defRPr>
            </a:lvl4pPr>
            <a:lvl5pPr marL="1828536" indent="0" algn="ctr">
              <a:buNone/>
              <a:defRPr>
                <a:solidFill>
                  <a:srgbClr val="C5D9E4"/>
                </a:solidFill>
                <a:latin typeface="Adria Slab" charset="0"/>
                <a:ea typeface="Adria Slab" charset="0"/>
                <a:cs typeface="Adria Slab" charset="0"/>
              </a:defRPr>
            </a:lvl5pPr>
          </a:lstStyle>
          <a:p>
            <a:pPr lvl="0"/>
            <a:r>
              <a:rPr lang="fi-FI" dirty="0"/>
              <a:t>020 7993 7600         </a:t>
            </a:r>
            <a:r>
              <a:rPr lang="fi-FI" dirty="0" err="1"/>
              <a:t>info@gclaw.co.uk</a:t>
            </a:r>
            <a:r>
              <a:rPr lang="fi-FI" dirty="0"/>
              <a:t>         @</a:t>
            </a:r>
            <a:r>
              <a:rPr lang="fi-FI" dirty="0" err="1"/>
              <a:t>gardencourtlaw</a:t>
            </a:r>
            <a:endParaRPr lang="en-US" dirty="0"/>
          </a:p>
        </p:txBody>
      </p:sp>
      <p:cxnSp>
        <p:nvCxnSpPr>
          <p:cNvPr id="15" name="Straight Connector 14"/>
          <p:cNvCxnSpPr/>
          <p:nvPr userDrawn="1"/>
        </p:nvCxnSpPr>
        <p:spPr>
          <a:xfrm flipV="1">
            <a:off x="677817" y="6100666"/>
            <a:ext cx="10836388" cy="31295"/>
          </a:xfrm>
          <a:prstGeom prst="line">
            <a:avLst/>
          </a:prstGeom>
          <a:ln w="3175">
            <a:solidFill>
              <a:srgbClr val="C5D9E4"/>
            </a:solidFill>
          </a:ln>
        </p:spPr>
        <p:style>
          <a:lnRef idx="1">
            <a:schemeClr val="accent1"/>
          </a:lnRef>
          <a:fillRef idx="0">
            <a:schemeClr val="accent1"/>
          </a:fillRef>
          <a:effectRef idx="0">
            <a:schemeClr val="accent1"/>
          </a:effectRef>
          <a:fontRef idx="minor">
            <a:schemeClr val="tx1"/>
          </a:fontRef>
        </p:style>
      </p:cxnSp>
      <p:pic>
        <p:nvPicPr>
          <p:cNvPr id="16" name="Pictur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1581" y="5812475"/>
            <a:ext cx="2315201" cy="322501"/>
          </a:xfrm>
          <a:prstGeom prst="rect">
            <a:avLst/>
          </a:prstGeom>
        </p:spPr>
      </p:pic>
    </p:spTree>
    <p:extLst>
      <p:ext uri="{BB962C8B-B14F-4D97-AF65-F5344CB8AC3E}">
        <p14:creationId xmlns:p14="http://schemas.microsoft.com/office/powerpoint/2010/main" val="4181672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3AE181F-FBEA-4B38-9797-D159A07F5E0E}" type="datetimeFigureOut">
              <a:rPr lang="en-GB" smtClean="0"/>
              <a:t>02/07/2025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24F5467-059D-4133-9843-AF4D1B194546}" type="slidenum">
              <a:rPr lang="en-GB" smtClean="0"/>
              <a:t>‹#›</a:t>
            </a:fld>
            <a:endParaRPr lang="en-GB"/>
          </a:p>
        </p:txBody>
      </p:sp>
    </p:spTree>
    <p:extLst>
      <p:ext uri="{BB962C8B-B14F-4D97-AF65-F5344CB8AC3E}">
        <p14:creationId xmlns:p14="http://schemas.microsoft.com/office/powerpoint/2010/main" val="25808905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3AE181F-FBEA-4B38-9797-D159A07F5E0E}" type="datetimeFigureOut">
              <a:rPr lang="en-GB" smtClean="0"/>
              <a:t>02/07/2025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24F5467-059D-4133-9843-AF4D1B194546}" type="slidenum">
              <a:rPr lang="en-GB" smtClean="0"/>
              <a:t>‹#›</a:t>
            </a:fld>
            <a:endParaRPr lang="en-GB"/>
          </a:p>
        </p:txBody>
      </p:sp>
    </p:spTree>
    <p:extLst>
      <p:ext uri="{BB962C8B-B14F-4D97-AF65-F5344CB8AC3E}">
        <p14:creationId xmlns:p14="http://schemas.microsoft.com/office/powerpoint/2010/main" val="14521326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A3AE181F-FBEA-4B38-9797-D159A07F5E0E}" type="datetimeFigureOut">
              <a:rPr lang="en-GB" smtClean="0"/>
              <a:t>02/07/2025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24F5467-059D-4133-9843-AF4D1B194546}" type="slidenum">
              <a:rPr lang="en-GB" smtClean="0"/>
              <a:t>‹#›</a:t>
            </a:fld>
            <a:endParaRPr lang="en-GB"/>
          </a:p>
        </p:txBody>
      </p:sp>
    </p:spTree>
    <p:extLst>
      <p:ext uri="{BB962C8B-B14F-4D97-AF65-F5344CB8AC3E}">
        <p14:creationId xmlns:p14="http://schemas.microsoft.com/office/powerpoint/2010/main" val="16436406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A3AE181F-FBEA-4B38-9797-D159A07F5E0E}" type="datetimeFigureOut">
              <a:rPr lang="en-GB" smtClean="0"/>
              <a:t>02/07/2025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24F5467-059D-4133-9843-AF4D1B194546}" type="slidenum">
              <a:rPr lang="en-GB" smtClean="0"/>
              <a:t>‹#›</a:t>
            </a:fld>
            <a:endParaRPr lang="en-GB"/>
          </a:p>
        </p:txBody>
      </p:sp>
    </p:spTree>
    <p:extLst>
      <p:ext uri="{BB962C8B-B14F-4D97-AF65-F5344CB8AC3E}">
        <p14:creationId xmlns:p14="http://schemas.microsoft.com/office/powerpoint/2010/main" val="33689304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A3AE181F-FBEA-4B38-9797-D159A07F5E0E}" type="datetimeFigureOut">
              <a:rPr lang="en-GB" smtClean="0"/>
              <a:t>02/07/2025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24F5467-059D-4133-9843-AF4D1B194546}" type="slidenum">
              <a:rPr lang="en-GB" smtClean="0"/>
              <a:t>‹#›</a:t>
            </a:fld>
            <a:endParaRPr lang="en-GB"/>
          </a:p>
        </p:txBody>
      </p:sp>
    </p:spTree>
    <p:extLst>
      <p:ext uri="{BB962C8B-B14F-4D97-AF65-F5344CB8AC3E}">
        <p14:creationId xmlns:p14="http://schemas.microsoft.com/office/powerpoint/2010/main" val="9783069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AE181F-FBEA-4B38-9797-D159A07F5E0E}" type="datetimeFigureOut">
              <a:rPr lang="en-GB" smtClean="0"/>
              <a:t>02/07/2025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24F5467-059D-4133-9843-AF4D1B194546}" type="slidenum">
              <a:rPr lang="en-GB" smtClean="0"/>
              <a:t>‹#›</a:t>
            </a:fld>
            <a:endParaRPr lang="en-GB"/>
          </a:p>
        </p:txBody>
      </p:sp>
    </p:spTree>
    <p:extLst>
      <p:ext uri="{BB962C8B-B14F-4D97-AF65-F5344CB8AC3E}">
        <p14:creationId xmlns:p14="http://schemas.microsoft.com/office/powerpoint/2010/main" val="37183953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3AE181F-FBEA-4B38-9797-D159A07F5E0E}" type="datetimeFigureOut">
              <a:rPr lang="en-GB" smtClean="0"/>
              <a:t>02/07/2025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24F5467-059D-4133-9843-AF4D1B194546}" type="slidenum">
              <a:rPr lang="en-GB" smtClean="0"/>
              <a:t>‹#›</a:t>
            </a:fld>
            <a:endParaRPr lang="en-GB"/>
          </a:p>
        </p:txBody>
      </p:sp>
    </p:spTree>
    <p:extLst>
      <p:ext uri="{BB962C8B-B14F-4D97-AF65-F5344CB8AC3E}">
        <p14:creationId xmlns:p14="http://schemas.microsoft.com/office/powerpoint/2010/main" val="19688763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3AE181F-FBEA-4B38-9797-D159A07F5E0E}" type="datetimeFigureOut">
              <a:rPr lang="en-GB" smtClean="0"/>
              <a:t>02/07/2025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24F5467-059D-4133-9843-AF4D1B194546}" type="slidenum">
              <a:rPr lang="en-GB" smtClean="0"/>
              <a:t>‹#›</a:t>
            </a:fld>
            <a:endParaRPr lang="en-GB"/>
          </a:p>
        </p:txBody>
      </p:sp>
    </p:spTree>
    <p:extLst>
      <p:ext uri="{BB962C8B-B14F-4D97-AF65-F5344CB8AC3E}">
        <p14:creationId xmlns:p14="http://schemas.microsoft.com/office/powerpoint/2010/main" val="11590469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AE181F-FBEA-4B38-9797-D159A07F5E0E}" type="datetimeFigureOut">
              <a:rPr lang="en-GB" smtClean="0"/>
              <a:t>02/07/2025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4F5467-059D-4133-9843-AF4D1B194546}" type="slidenum">
              <a:rPr lang="en-GB" smtClean="0"/>
              <a:t>‹#›</a:t>
            </a:fld>
            <a:endParaRPr lang="en-GB"/>
          </a:p>
        </p:txBody>
      </p:sp>
    </p:spTree>
    <p:extLst>
      <p:ext uri="{BB962C8B-B14F-4D97-AF65-F5344CB8AC3E}">
        <p14:creationId xmlns:p14="http://schemas.microsoft.com/office/powerpoint/2010/main" val="18554196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hyperlink" Target="https://www.judiciary.uk/wp-content/uploads/2025/04/Practice-Direction-F-tT-HESC-Bundles-in-SEND.pdf" TargetMode="Externa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hyperlink" Target="https://www.bailii.org/ew/cases/EWHC/Admin/2025/703.html" TargetMode="Externa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a:xfrm>
            <a:off x="1497574" y="1780059"/>
            <a:ext cx="9461500" cy="1316183"/>
          </a:xfrm>
        </p:spPr>
        <p:txBody>
          <a:bodyPr>
            <a:noAutofit/>
          </a:bodyPr>
          <a:lstStyle/>
          <a:p>
            <a:r>
              <a:rPr lang="en-US" sz="3000" dirty="0"/>
              <a:t>The basics of tribunal representation </a:t>
            </a:r>
          </a:p>
          <a:p>
            <a:r>
              <a:rPr lang="en-US" sz="3000" dirty="0"/>
              <a:t>- The SEND Tribunal </a:t>
            </a:r>
          </a:p>
          <a:p>
            <a:endParaRPr lang="en-US" sz="3000" dirty="0"/>
          </a:p>
        </p:txBody>
      </p:sp>
      <p:sp>
        <p:nvSpPr>
          <p:cNvPr id="3" name="Text Placeholder 1"/>
          <p:cNvSpPr txBox="1">
            <a:spLocks/>
          </p:cNvSpPr>
          <p:nvPr/>
        </p:nvSpPr>
        <p:spPr>
          <a:xfrm>
            <a:off x="1613905" y="3096242"/>
            <a:ext cx="9461500" cy="2157721"/>
          </a:xfrm>
          <a:prstGeom prst="rect">
            <a:avLst/>
          </a:prstGeom>
        </p:spPr>
        <p:txBody>
          <a:bodyPr lIns="121907" tIns="60953" rIns="121907" bIns="60953"/>
          <a:lstStyle>
            <a:lvl1pPr marL="0" indent="0" algn="ctr" defTabSz="685718" rtl="0" eaLnBrk="1" latinLnBrk="0" hangingPunct="1">
              <a:lnSpc>
                <a:spcPts val="3600"/>
              </a:lnSpc>
              <a:spcBef>
                <a:spcPts val="750"/>
              </a:spcBef>
              <a:buFontTx/>
              <a:buNone/>
              <a:defRPr sz="3000" kern="1200">
                <a:solidFill>
                  <a:srgbClr val="1E416C"/>
                </a:solidFill>
                <a:latin typeface="Adria Slab" charset="0"/>
                <a:ea typeface="Adria Slab" charset="0"/>
                <a:cs typeface="Adria Slab" charset="0"/>
              </a:defRPr>
            </a:lvl1pPr>
            <a:lvl2pPr marL="342859" indent="0" algn="ctr" defTabSz="685718" rtl="0" eaLnBrk="1" latinLnBrk="0" hangingPunct="1">
              <a:lnSpc>
                <a:spcPct val="90000"/>
              </a:lnSpc>
              <a:spcBef>
                <a:spcPts val="375"/>
              </a:spcBef>
              <a:buFontTx/>
              <a:buNone/>
              <a:defRPr sz="1800" kern="1200">
                <a:solidFill>
                  <a:schemeClr val="bg1"/>
                </a:solidFill>
                <a:latin typeface="Adria Slab" charset="0"/>
                <a:ea typeface="Adria Slab" charset="0"/>
                <a:cs typeface="Adria Slab" charset="0"/>
              </a:defRPr>
            </a:lvl2pPr>
            <a:lvl3pPr marL="685718" indent="0" algn="ctr" defTabSz="685718" rtl="0" eaLnBrk="1" latinLnBrk="0" hangingPunct="1">
              <a:lnSpc>
                <a:spcPct val="90000"/>
              </a:lnSpc>
              <a:spcBef>
                <a:spcPts val="375"/>
              </a:spcBef>
              <a:buFontTx/>
              <a:buNone/>
              <a:defRPr sz="1500" kern="1200">
                <a:solidFill>
                  <a:schemeClr val="bg1"/>
                </a:solidFill>
                <a:latin typeface="Adria Slab" charset="0"/>
                <a:ea typeface="Adria Slab" charset="0"/>
                <a:cs typeface="Adria Slab" charset="0"/>
              </a:defRPr>
            </a:lvl3pPr>
            <a:lvl4pPr marL="1028577" indent="0" algn="ctr" defTabSz="685718" rtl="0" eaLnBrk="1" latinLnBrk="0" hangingPunct="1">
              <a:lnSpc>
                <a:spcPct val="90000"/>
              </a:lnSpc>
              <a:spcBef>
                <a:spcPts val="375"/>
              </a:spcBef>
              <a:buFontTx/>
              <a:buNone/>
              <a:defRPr sz="1400" kern="1200">
                <a:solidFill>
                  <a:schemeClr val="bg1"/>
                </a:solidFill>
                <a:latin typeface="Adria Slab" charset="0"/>
                <a:ea typeface="Adria Slab" charset="0"/>
                <a:cs typeface="Adria Slab" charset="0"/>
              </a:defRPr>
            </a:lvl4pPr>
            <a:lvl5pPr marL="1371436" indent="0" algn="ctr" defTabSz="685718" rtl="0" eaLnBrk="1" latinLnBrk="0" hangingPunct="1">
              <a:lnSpc>
                <a:spcPct val="90000"/>
              </a:lnSpc>
              <a:spcBef>
                <a:spcPts val="375"/>
              </a:spcBef>
              <a:buFontTx/>
              <a:buNone/>
              <a:defRPr sz="1400" kern="1200">
                <a:solidFill>
                  <a:schemeClr val="bg1"/>
                </a:solidFill>
                <a:latin typeface="Adria Slab" charset="0"/>
                <a:ea typeface="Adria Slab" charset="0"/>
                <a:cs typeface="Adria Slab" charset="0"/>
              </a:defRPr>
            </a:lvl5pPr>
            <a:lvl6pPr marL="1885724" indent="-171429" algn="l" defTabSz="685718"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583" indent="-171429" algn="l" defTabSz="685718"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443" indent="-171429" algn="l" defTabSz="685718"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302" indent="-171429" algn="l" defTabSz="685718"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a:lstStyle>
          <a:p>
            <a:r>
              <a:rPr lang="en-GB" sz="3200" dirty="0">
                <a:latin typeface="Georgia" panose="02040502050405020303" pitchFamily="18" charset="0"/>
                <a:cs typeface="Arial" panose="020B0604020202020204" pitchFamily="34" charset="0"/>
              </a:rPr>
              <a:t>Ollie Persey, Garden Court Chambers</a:t>
            </a:r>
          </a:p>
          <a:p>
            <a:endParaRPr lang="en-GB" sz="3200" dirty="0">
              <a:latin typeface="Georgia" panose="02040502050405020303" pitchFamily="18" charset="0"/>
              <a:cs typeface="Arial" panose="020B0604020202020204" pitchFamily="34" charset="0"/>
            </a:endParaRPr>
          </a:p>
          <a:p>
            <a:endParaRPr lang="en-US" sz="4000" dirty="0"/>
          </a:p>
        </p:txBody>
      </p:sp>
    </p:spTree>
    <p:extLst>
      <p:ext uri="{BB962C8B-B14F-4D97-AF65-F5344CB8AC3E}">
        <p14:creationId xmlns:p14="http://schemas.microsoft.com/office/powerpoint/2010/main" val="3443188331"/>
      </p:ext>
    </p:extLst>
  </p:cSld>
  <p:clrMapOvr>
    <a:masterClrMapping/>
  </p:clrMapOvr>
  <mc:AlternateContent xmlns:mc="http://schemas.openxmlformats.org/markup-compatibility/2006" xmlns:p14="http://schemas.microsoft.com/office/powerpoint/2010/main">
    <mc:Choice Requires="p14">
      <p:transition p14:dur="450">
        <p:fade/>
      </p:transition>
    </mc:Choice>
    <mc:Fallback xmlns="">
      <p:transition>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5709811-A257-860B-8D37-FC530F442E03}"/>
              </a:ext>
            </a:extLst>
          </p:cNvPr>
          <p:cNvSpPr>
            <a:spLocks noGrp="1"/>
          </p:cNvSpPr>
          <p:nvPr>
            <p:ph type="body" sz="quarter" idx="10"/>
          </p:nvPr>
        </p:nvSpPr>
        <p:spPr>
          <a:xfrm>
            <a:off x="949120" y="254369"/>
            <a:ext cx="6489349" cy="359876"/>
          </a:xfrm>
        </p:spPr>
        <p:txBody>
          <a:bodyPr>
            <a:normAutofit fontScale="85000" lnSpcReduction="20000"/>
          </a:bodyPr>
          <a:lstStyle/>
          <a:p>
            <a:r>
              <a:rPr lang="en-GB" dirty="0">
                <a:latin typeface="Georgia" panose="02040502050405020303" pitchFamily="18" charset="0"/>
              </a:rPr>
              <a:t>Track allocation: Standard track</a:t>
            </a:r>
          </a:p>
        </p:txBody>
      </p:sp>
      <p:graphicFrame>
        <p:nvGraphicFramePr>
          <p:cNvPr id="4" name="Content Placeholder 3">
            <a:extLst>
              <a:ext uri="{FF2B5EF4-FFF2-40B4-BE49-F238E27FC236}">
                <a16:creationId xmlns:a16="http://schemas.microsoft.com/office/drawing/2014/main" id="{7A4CF2B6-1154-C998-985C-660EA901290A}"/>
              </a:ext>
            </a:extLst>
          </p:cNvPr>
          <p:cNvGraphicFramePr>
            <a:graphicFrameLocks/>
          </p:cNvGraphicFramePr>
          <p:nvPr>
            <p:extLst>
              <p:ext uri="{D42A27DB-BD31-4B8C-83A1-F6EECF244321}">
                <p14:modId xmlns:p14="http://schemas.microsoft.com/office/powerpoint/2010/main" val="3998256892"/>
              </p:ext>
            </p:extLst>
          </p:nvPr>
        </p:nvGraphicFramePr>
        <p:xfrm>
          <a:off x="1159041" y="1124953"/>
          <a:ext cx="9434764" cy="4659982"/>
        </p:xfrm>
        <a:graphic>
          <a:graphicData uri="http://schemas.openxmlformats.org/drawingml/2006/table">
            <a:tbl>
              <a:tblPr firstRow="1" firstCol="1" lastRow="1" lastCol="1" bandRow="1" bandCol="1"/>
              <a:tblGrid>
                <a:gridCol w="5569291">
                  <a:extLst>
                    <a:ext uri="{9D8B030D-6E8A-4147-A177-3AD203B41FA5}">
                      <a16:colId xmlns:a16="http://schemas.microsoft.com/office/drawing/2014/main" val="2211856018"/>
                    </a:ext>
                  </a:extLst>
                </a:gridCol>
                <a:gridCol w="3865473">
                  <a:extLst>
                    <a:ext uri="{9D8B030D-6E8A-4147-A177-3AD203B41FA5}">
                      <a16:colId xmlns:a16="http://schemas.microsoft.com/office/drawing/2014/main" val="3512934483"/>
                    </a:ext>
                  </a:extLst>
                </a:gridCol>
              </a:tblGrid>
              <a:tr h="780234">
                <a:tc>
                  <a:txBody>
                    <a:bodyPr/>
                    <a:lstStyle/>
                    <a:p>
                      <a:pPr algn="l" fontAlgn="t" hangingPunct="0"/>
                      <a:r>
                        <a:rPr lang="en-GB" sz="2200" b="0" i="0" u="none" strike="noStrike">
                          <a:effectLst/>
                          <a:latin typeface="Arial" panose="020B0604020202020204" pitchFamily="34" charset="0"/>
                          <a:ea typeface="Times New Roman" panose="02020603050405020304" pitchFamily="18" charset="0"/>
                          <a:cs typeface="Arial" panose="020B0604020202020204" pitchFamily="34" charset="0"/>
                        </a:rPr>
                        <a:t>RB’s response, documents and attendance form to be received by</a:t>
                      </a:r>
                      <a:endParaRPr lang="en-GB" sz="3300" b="0" i="0" u="none" strike="noStrike">
                        <a:effectLst/>
                        <a:latin typeface="Arial" panose="020B0604020202020204" pitchFamily="34" charset="0"/>
                      </a:endParaRPr>
                    </a:p>
                  </a:txBody>
                  <a:tcPr marL="127449" marR="127449" marT="1770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hangingPunct="0"/>
                      <a:r>
                        <a:rPr lang="en-GB" sz="2200" b="0" i="0" u="none" strike="noStrike" dirty="0">
                          <a:effectLst/>
                          <a:latin typeface="Arial" panose="020B0604020202020204" pitchFamily="34" charset="0"/>
                          <a:ea typeface="Times New Roman" panose="02020603050405020304" pitchFamily="18" charset="0"/>
                          <a:cs typeface="Arial" panose="020B0604020202020204" pitchFamily="34" charset="0"/>
                        </a:rPr>
                        <a:t>6 weeks from receipt of claim</a:t>
                      </a:r>
                      <a:endParaRPr lang="en-GB" sz="3300" b="0" i="0" u="none" strike="noStrike" dirty="0">
                        <a:effectLst/>
                        <a:latin typeface="Arial" panose="020B0604020202020204" pitchFamily="34" charset="0"/>
                      </a:endParaRPr>
                    </a:p>
                  </a:txBody>
                  <a:tcPr marL="127449" marR="127449" marT="1770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02121972"/>
                  </a:ext>
                </a:extLst>
              </a:tr>
              <a:tr h="756041">
                <a:tc>
                  <a:txBody>
                    <a:bodyPr/>
                    <a:lstStyle/>
                    <a:p>
                      <a:pPr algn="l" fontAlgn="t" hangingPunct="0"/>
                      <a:r>
                        <a:rPr lang="en-GB" sz="2200" b="0" i="0" u="none" strike="noStrike" dirty="0">
                          <a:effectLst/>
                          <a:latin typeface="Arial" panose="020B0604020202020204" pitchFamily="34" charset="0"/>
                          <a:ea typeface="Times New Roman" panose="02020603050405020304" pitchFamily="18" charset="0"/>
                          <a:cs typeface="Arial" panose="020B0604020202020204" pitchFamily="34" charset="0"/>
                        </a:rPr>
                        <a:t>Latest date for applying to vary the timetable or registration directions</a:t>
                      </a:r>
                      <a:endParaRPr lang="en-GB" sz="3300" b="0" i="0" u="none" strike="noStrike" dirty="0">
                        <a:effectLst/>
                        <a:latin typeface="Arial" panose="020B0604020202020204" pitchFamily="34" charset="0"/>
                      </a:endParaRPr>
                    </a:p>
                  </a:txBody>
                  <a:tcPr marL="127449" marR="127449" marT="1770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hangingPunct="0"/>
                      <a:r>
                        <a:rPr lang="en-GB" sz="2200" b="0" i="0" u="none" strike="noStrike" dirty="0">
                          <a:effectLst/>
                          <a:latin typeface="Arial" panose="020B0604020202020204" pitchFamily="34" charset="0"/>
                          <a:ea typeface="Times New Roman" panose="02020603050405020304" pitchFamily="18" charset="0"/>
                          <a:cs typeface="Arial" panose="020B0604020202020204" pitchFamily="34" charset="0"/>
                        </a:rPr>
                        <a:t>6 weeks from receipt of claim</a:t>
                      </a:r>
                      <a:endParaRPr lang="en-GB" sz="3300" b="0" i="0" u="none" strike="noStrike" dirty="0">
                        <a:effectLst/>
                        <a:latin typeface="Arial" panose="020B0604020202020204" pitchFamily="34" charset="0"/>
                      </a:endParaRPr>
                    </a:p>
                  </a:txBody>
                  <a:tcPr marL="127449" marR="127449" marT="1770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22715740"/>
                  </a:ext>
                </a:extLst>
              </a:tr>
              <a:tr h="777884">
                <a:tc>
                  <a:txBody>
                    <a:bodyPr/>
                    <a:lstStyle/>
                    <a:p>
                      <a:pPr algn="l" fontAlgn="t" hangingPunct="0"/>
                      <a:r>
                        <a:rPr lang="en-GB" sz="2200" b="0" i="0" u="none" strike="noStrike" dirty="0">
                          <a:effectLst/>
                          <a:latin typeface="Arial" panose="020B0604020202020204" pitchFamily="34" charset="0"/>
                          <a:ea typeface="Times New Roman" panose="02020603050405020304" pitchFamily="18" charset="0"/>
                          <a:cs typeface="Arial" panose="020B0604020202020204" pitchFamily="34" charset="0"/>
                        </a:rPr>
                        <a:t>Claimants’ attendance form and additional documents to be received by</a:t>
                      </a:r>
                      <a:endParaRPr lang="en-GB" sz="3300" b="0" i="0" u="none" strike="noStrike" dirty="0">
                        <a:effectLst/>
                        <a:latin typeface="Arial" panose="020B0604020202020204" pitchFamily="34" charset="0"/>
                      </a:endParaRPr>
                    </a:p>
                  </a:txBody>
                  <a:tcPr marL="127449" marR="127449" marT="1770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hangingPunct="0"/>
                      <a:r>
                        <a:rPr lang="en-GB" sz="2200" b="0" i="0" u="none" strike="noStrike" dirty="0">
                          <a:effectLst/>
                          <a:latin typeface="Arial" panose="020B0604020202020204" pitchFamily="34" charset="0"/>
                          <a:ea typeface="Times New Roman" panose="02020603050405020304" pitchFamily="18" charset="0"/>
                          <a:cs typeface="Arial" panose="020B0604020202020204" pitchFamily="34" charset="0"/>
                        </a:rPr>
                        <a:t>9 weeks from receipt of claim</a:t>
                      </a:r>
                      <a:endParaRPr lang="en-GB" sz="3300" b="0" i="0" u="none" strike="noStrike" dirty="0">
                        <a:effectLst/>
                        <a:latin typeface="Arial" panose="020B0604020202020204" pitchFamily="34" charset="0"/>
                      </a:endParaRPr>
                    </a:p>
                  </a:txBody>
                  <a:tcPr marL="127449" marR="127449" marT="1770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69144246"/>
                  </a:ext>
                </a:extLst>
              </a:tr>
              <a:tr h="666453">
                <a:tc>
                  <a:txBody>
                    <a:bodyPr/>
                    <a:lstStyle/>
                    <a:p>
                      <a:pPr algn="l" fontAlgn="t" hangingPunct="0"/>
                      <a:r>
                        <a:rPr lang="en-GB" sz="2200" b="0" i="0" u="none" strike="noStrike" dirty="0">
                          <a:effectLst/>
                          <a:latin typeface="Arial" panose="020B0604020202020204" pitchFamily="34" charset="0"/>
                        </a:rPr>
                        <a:t>Final evidence deadline</a:t>
                      </a:r>
                    </a:p>
                  </a:txBody>
                  <a:tcPr marL="127449" marR="127449" marT="1770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hangingPunct="0"/>
                      <a:r>
                        <a:rPr lang="en-GB" sz="2200" b="0" i="0" u="none" strike="noStrike" dirty="0">
                          <a:effectLst/>
                          <a:latin typeface="Arial" panose="020B0604020202020204" pitchFamily="34" charset="0"/>
                        </a:rPr>
                        <a:t>2 weeks prior to bundle deadline</a:t>
                      </a:r>
                    </a:p>
                  </a:txBody>
                  <a:tcPr marL="127449" marR="127449" marT="1770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33189281"/>
                  </a:ext>
                </a:extLst>
              </a:tr>
              <a:tr h="666453">
                <a:tc>
                  <a:txBody>
                    <a:bodyPr/>
                    <a:lstStyle/>
                    <a:p>
                      <a:pPr algn="l" fontAlgn="t" hangingPunct="0"/>
                      <a:r>
                        <a:rPr lang="en-GB" sz="2200" b="0" i="0" u="none" strike="noStrike" dirty="0">
                          <a:effectLst/>
                          <a:latin typeface="Arial" panose="020B0604020202020204" pitchFamily="34" charset="0"/>
                          <a:ea typeface="Times New Roman" panose="02020603050405020304" pitchFamily="18" charset="0"/>
                          <a:cs typeface="Arial" panose="020B0604020202020204" pitchFamily="34" charset="0"/>
                        </a:rPr>
                        <a:t>Hearing bundles to be received by</a:t>
                      </a:r>
                      <a:endParaRPr lang="en-GB" sz="3300" b="0" i="0" u="none" strike="noStrike" dirty="0">
                        <a:effectLst/>
                        <a:latin typeface="Arial" panose="020B0604020202020204" pitchFamily="34" charset="0"/>
                      </a:endParaRPr>
                    </a:p>
                  </a:txBody>
                  <a:tcPr marL="127449" marR="127449" marT="1770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hangingPunct="0"/>
                      <a:r>
                        <a:rPr lang="en-GB" sz="2200" b="0" i="0" u="none" strike="noStrike" dirty="0">
                          <a:effectLst/>
                          <a:latin typeface="Arial" panose="020B0604020202020204" pitchFamily="34" charset="0"/>
                          <a:cs typeface="Arial" panose="020B0604020202020204" pitchFamily="34" charset="0"/>
                        </a:rPr>
                        <a:t>3 weeks prior to hearing date</a:t>
                      </a:r>
                      <a:endParaRPr lang="en-GB" sz="3300" b="0" i="0" u="none" strike="noStrike" dirty="0">
                        <a:effectLst/>
                        <a:latin typeface="Arial" panose="020B0604020202020204" pitchFamily="34" charset="0"/>
                      </a:endParaRPr>
                    </a:p>
                  </a:txBody>
                  <a:tcPr marL="127449" marR="127449" marT="1770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76892522"/>
                  </a:ext>
                </a:extLst>
              </a:tr>
              <a:tr h="991109">
                <a:tc>
                  <a:txBody>
                    <a:bodyPr/>
                    <a:lstStyle/>
                    <a:p>
                      <a:pPr algn="l" fontAlgn="t" hangingPunct="0"/>
                      <a:r>
                        <a:rPr lang="en-GB" sz="2200" b="0" i="0" u="none" strike="noStrike" dirty="0">
                          <a:effectLst/>
                          <a:latin typeface="Arial" panose="020B0604020202020204" pitchFamily="34" charset="0"/>
                          <a:ea typeface="Times New Roman" panose="02020603050405020304" pitchFamily="18" charset="0"/>
                          <a:cs typeface="Arial" panose="020B0604020202020204" pitchFamily="34" charset="0"/>
                        </a:rPr>
                        <a:t>Hearing date (10 am start)</a:t>
                      </a:r>
                      <a:endParaRPr lang="en-GB" sz="3300" b="0" i="0" u="none" strike="noStrike" dirty="0">
                        <a:effectLst/>
                        <a:latin typeface="Arial" panose="020B0604020202020204" pitchFamily="34" charset="0"/>
                      </a:endParaRPr>
                    </a:p>
                  </a:txBody>
                  <a:tcPr marL="127449" marR="127449" marT="1770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hangingPunct="0"/>
                      <a:r>
                        <a:rPr lang="en-GB" sz="2200" b="0" i="0" u="none" strike="noStrike" dirty="0">
                          <a:effectLst/>
                          <a:latin typeface="Arial" panose="020B0604020202020204" pitchFamily="34" charset="0"/>
                          <a:cs typeface="Arial" panose="020B0604020202020204" pitchFamily="34" charset="0"/>
                        </a:rPr>
                        <a:t>Currently listing about a year from receipt of claim</a:t>
                      </a:r>
                      <a:endParaRPr lang="en-GB" sz="3300" b="0" i="0" u="none" strike="noStrike" dirty="0">
                        <a:effectLst/>
                        <a:latin typeface="Arial" panose="020B0604020202020204" pitchFamily="34" charset="0"/>
                      </a:endParaRPr>
                    </a:p>
                  </a:txBody>
                  <a:tcPr marL="127449" marR="127449" marT="1770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40095865"/>
                  </a:ext>
                </a:extLst>
              </a:tr>
            </a:tbl>
          </a:graphicData>
        </a:graphic>
      </p:graphicFrame>
    </p:spTree>
    <p:extLst>
      <p:ext uri="{BB962C8B-B14F-4D97-AF65-F5344CB8AC3E}">
        <p14:creationId xmlns:p14="http://schemas.microsoft.com/office/powerpoint/2010/main" val="8021911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E2FE47E-5AC8-1EF2-003B-50BEC5504E76}"/>
              </a:ext>
            </a:extLst>
          </p:cNvPr>
          <p:cNvSpPr>
            <a:spLocks noGrp="1"/>
          </p:cNvSpPr>
          <p:nvPr>
            <p:ph type="body" sz="quarter" idx="10"/>
          </p:nvPr>
        </p:nvSpPr>
        <p:spPr/>
        <p:txBody>
          <a:bodyPr>
            <a:normAutofit fontScale="92500" lnSpcReduction="10000"/>
          </a:bodyPr>
          <a:lstStyle/>
          <a:p>
            <a:r>
              <a:rPr lang="en-GB" dirty="0">
                <a:latin typeface="Georgia" panose="02040502050405020303" pitchFamily="18" charset="0"/>
              </a:rPr>
              <a:t>Fast track </a:t>
            </a:r>
          </a:p>
        </p:txBody>
      </p:sp>
      <p:pic>
        <p:nvPicPr>
          <p:cNvPr id="5" name="table">
            <a:extLst>
              <a:ext uri="{FF2B5EF4-FFF2-40B4-BE49-F238E27FC236}">
                <a16:creationId xmlns:a16="http://schemas.microsoft.com/office/drawing/2014/main" id="{A0C5798B-016A-4D46-B87B-CC4481A2C17E}"/>
              </a:ext>
            </a:extLst>
          </p:cNvPr>
          <p:cNvPicPr>
            <a:picLocks noChangeAspect="1"/>
          </p:cNvPicPr>
          <p:nvPr/>
        </p:nvPicPr>
        <p:blipFill>
          <a:blip r:embed="rId2"/>
          <a:stretch>
            <a:fillRect/>
          </a:stretch>
        </p:blipFill>
        <p:spPr>
          <a:xfrm>
            <a:off x="1423203" y="1136250"/>
            <a:ext cx="9345593" cy="4585500"/>
          </a:xfrm>
          <a:prstGeom prst="rect">
            <a:avLst/>
          </a:prstGeom>
        </p:spPr>
      </p:pic>
    </p:spTree>
    <p:extLst>
      <p:ext uri="{BB962C8B-B14F-4D97-AF65-F5344CB8AC3E}">
        <p14:creationId xmlns:p14="http://schemas.microsoft.com/office/powerpoint/2010/main" val="7485355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p:txBody>
          <a:bodyPr/>
          <a:lstStyle/>
          <a:p>
            <a:pPr lvl="0"/>
            <a:r>
              <a:rPr lang="en-US" dirty="0"/>
              <a:t>Thank you</a:t>
            </a:r>
          </a:p>
          <a:p>
            <a:endParaRPr lang="en-US" dirty="0"/>
          </a:p>
        </p:txBody>
      </p:sp>
      <p:sp>
        <p:nvSpPr>
          <p:cNvPr id="4" name="Text Placeholder 3"/>
          <p:cNvSpPr>
            <a:spLocks noGrp="1"/>
          </p:cNvSpPr>
          <p:nvPr>
            <p:ph type="body" sz="quarter" idx="12"/>
          </p:nvPr>
        </p:nvSpPr>
        <p:spPr/>
        <p:txBody>
          <a:bodyPr/>
          <a:lstStyle/>
          <a:p>
            <a:pPr lvl="0"/>
            <a:r>
              <a:rPr lang="fi-FI" dirty="0"/>
              <a:t>020 7993 7600       </a:t>
            </a:r>
            <a:r>
              <a:rPr lang="fi-FI" dirty="0" err="1"/>
              <a:t>info@gclaw.co.uk</a:t>
            </a:r>
            <a:r>
              <a:rPr lang="fi-FI" dirty="0"/>
              <a:t>      @</a:t>
            </a:r>
            <a:r>
              <a:rPr lang="fi-FI" dirty="0" err="1"/>
              <a:t>gardencourtlaw</a:t>
            </a:r>
            <a:endParaRPr lang="en-US" dirty="0"/>
          </a:p>
          <a:p>
            <a:endParaRPr lang="en-US" dirty="0"/>
          </a:p>
        </p:txBody>
      </p:sp>
      <p:cxnSp>
        <p:nvCxnSpPr>
          <p:cNvPr id="8" name="Straight Connector 7"/>
          <p:cNvCxnSpPr/>
          <p:nvPr/>
        </p:nvCxnSpPr>
        <p:spPr>
          <a:xfrm>
            <a:off x="4854497" y="3954944"/>
            <a:ext cx="0" cy="364297"/>
          </a:xfrm>
          <a:prstGeom prst="line">
            <a:avLst/>
          </a:prstGeom>
          <a:ln>
            <a:solidFill>
              <a:srgbClr val="476B98"/>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7139257" y="3972286"/>
            <a:ext cx="0" cy="364297"/>
          </a:xfrm>
          <a:prstGeom prst="line">
            <a:avLst/>
          </a:prstGeom>
          <a:ln>
            <a:solidFill>
              <a:srgbClr val="476B98"/>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47876125"/>
      </p:ext>
    </p:extLst>
  </p:cSld>
  <p:clrMapOvr>
    <a:masterClrMapping/>
  </p:clrMapOvr>
  <mc:AlternateContent xmlns:mc="http://schemas.openxmlformats.org/markup-compatibility/2006" xmlns:p14="http://schemas.microsoft.com/office/powerpoint/2010/main">
    <mc:Choice Requires="p14">
      <p:transition p14:dur="450">
        <p:fade/>
      </p:transition>
    </mc:Choice>
    <mc:Fallback xmlns="">
      <p:transition>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FC5C8B9-EDD6-C810-5ED7-5834137BE51C}"/>
              </a:ext>
            </a:extLst>
          </p:cNvPr>
          <p:cNvSpPr>
            <a:spLocks noGrp="1"/>
          </p:cNvSpPr>
          <p:nvPr>
            <p:ph type="body" sz="quarter" idx="10"/>
          </p:nvPr>
        </p:nvSpPr>
        <p:spPr/>
        <p:txBody>
          <a:bodyPr>
            <a:normAutofit fontScale="92500" lnSpcReduction="10000"/>
          </a:bodyPr>
          <a:lstStyle/>
          <a:p>
            <a:r>
              <a:rPr lang="en-GB" dirty="0">
                <a:latin typeface="Georgia" panose="02040502050405020303" pitchFamily="18" charset="0"/>
              </a:rPr>
              <a:t>BUNDLES! New practice direction</a:t>
            </a:r>
          </a:p>
        </p:txBody>
      </p:sp>
      <p:sp>
        <p:nvSpPr>
          <p:cNvPr id="3" name="Text Placeholder 2">
            <a:extLst>
              <a:ext uri="{FF2B5EF4-FFF2-40B4-BE49-F238E27FC236}">
                <a16:creationId xmlns:a16="http://schemas.microsoft.com/office/drawing/2014/main" id="{66DB7742-4BFF-721F-067C-F7A029E197C7}"/>
              </a:ext>
            </a:extLst>
          </p:cNvPr>
          <p:cNvSpPr>
            <a:spLocks noGrp="1"/>
          </p:cNvSpPr>
          <p:nvPr>
            <p:ph type="body" sz="quarter" idx="11"/>
          </p:nvPr>
        </p:nvSpPr>
        <p:spPr/>
        <p:txBody>
          <a:bodyPr>
            <a:normAutofit fontScale="62500" lnSpcReduction="20000"/>
          </a:bodyPr>
          <a:lstStyle/>
          <a:p>
            <a:r>
              <a:rPr lang="en-US" dirty="0">
                <a:latin typeface="Georgia" panose="02040502050405020303" pitchFamily="18" charset="0"/>
                <a:hlinkClick r:id="rId2"/>
              </a:rPr>
              <a:t>Microsoft Word - HESC SPT BUNDLE PRACTICE DIRECTION 2025 for publication</a:t>
            </a:r>
            <a:endParaRPr lang="en-US" dirty="0">
              <a:latin typeface="Georgia" panose="02040502050405020303" pitchFamily="18" charset="0"/>
            </a:endParaRPr>
          </a:p>
          <a:p>
            <a:pPr marL="342900" indent="-342900">
              <a:buFontTx/>
              <a:buChar char="-"/>
            </a:pPr>
            <a:r>
              <a:rPr lang="en-US" dirty="0">
                <a:latin typeface="Georgia" panose="02040502050405020303" pitchFamily="18" charset="0"/>
              </a:rPr>
              <a:t>Page limits</a:t>
            </a:r>
          </a:p>
          <a:p>
            <a:pPr marL="342900" indent="-342900">
              <a:buFontTx/>
              <a:buChar char="-"/>
            </a:pPr>
            <a:r>
              <a:rPr lang="en-US" dirty="0">
                <a:latin typeface="Georgia" panose="02040502050405020303" pitchFamily="18" charset="0"/>
              </a:rPr>
              <a:t>Format</a:t>
            </a:r>
          </a:p>
          <a:p>
            <a:pPr marL="342900" indent="-342900">
              <a:buFontTx/>
              <a:buChar char="-"/>
            </a:pPr>
            <a:r>
              <a:rPr lang="en-US" dirty="0">
                <a:latin typeface="Georgia" panose="02040502050405020303" pitchFamily="18" charset="0"/>
              </a:rPr>
              <a:t>What to include/not include</a:t>
            </a:r>
          </a:p>
          <a:p>
            <a:pPr marL="342900" indent="-342900">
              <a:buFontTx/>
              <a:buChar char="-"/>
            </a:pPr>
            <a:r>
              <a:rPr lang="en-US" dirty="0">
                <a:latin typeface="Georgia" panose="02040502050405020303" pitchFamily="18" charset="0"/>
              </a:rPr>
              <a:t>Late evidence </a:t>
            </a:r>
          </a:p>
        </p:txBody>
      </p:sp>
    </p:spTree>
    <p:extLst>
      <p:ext uri="{BB962C8B-B14F-4D97-AF65-F5344CB8AC3E}">
        <p14:creationId xmlns:p14="http://schemas.microsoft.com/office/powerpoint/2010/main" val="30363764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normAutofit fontScale="92500" lnSpcReduction="10000"/>
          </a:bodyPr>
          <a:lstStyle/>
          <a:p>
            <a:r>
              <a:rPr lang="en-GB" dirty="0">
                <a:latin typeface="Georgia" panose="02040502050405020303" pitchFamily="18" charset="0"/>
              </a:rPr>
              <a:t>Tips for preparing an EHCP appeal </a:t>
            </a:r>
          </a:p>
        </p:txBody>
      </p:sp>
      <p:sp>
        <p:nvSpPr>
          <p:cNvPr id="3" name="Text Placeholder 2"/>
          <p:cNvSpPr>
            <a:spLocks noGrp="1"/>
          </p:cNvSpPr>
          <p:nvPr>
            <p:ph type="body" sz="quarter" idx="11"/>
          </p:nvPr>
        </p:nvSpPr>
        <p:spPr>
          <a:xfrm>
            <a:off x="641160" y="1402189"/>
            <a:ext cx="11617515" cy="4053621"/>
          </a:xfrm>
        </p:spPr>
        <p:txBody>
          <a:bodyPr>
            <a:normAutofit fontScale="62500" lnSpcReduction="20000"/>
          </a:bodyPr>
          <a:lstStyle/>
          <a:p>
            <a:pPr marL="457200" indent="-457200">
              <a:lnSpc>
                <a:spcPct val="120000"/>
              </a:lnSpc>
              <a:buFont typeface="+mj-lt"/>
              <a:buAutoNum type="arabicPeriod"/>
            </a:pPr>
            <a:r>
              <a:rPr lang="en-GB" dirty="0">
                <a:latin typeface="Georgia" panose="02040502050405020303" pitchFamily="18" charset="0"/>
              </a:rPr>
              <a:t>Read the working document- it should have footnote references to the evidence. </a:t>
            </a:r>
          </a:p>
          <a:p>
            <a:pPr marL="457200" indent="-457200">
              <a:lnSpc>
                <a:spcPct val="120000"/>
              </a:lnSpc>
              <a:buFont typeface="+mj-lt"/>
              <a:buAutoNum type="arabicPeriod"/>
            </a:pPr>
            <a:r>
              <a:rPr lang="en-GB" dirty="0">
                <a:latin typeface="Georgia" panose="02040502050405020303" pitchFamily="18" charset="0"/>
              </a:rPr>
              <a:t>Most hearings are a battle of experts – who are yours and what do you need from them? </a:t>
            </a:r>
          </a:p>
          <a:p>
            <a:pPr marL="457200" indent="-457200">
              <a:lnSpc>
                <a:spcPct val="120000"/>
              </a:lnSpc>
              <a:buFont typeface="+mj-lt"/>
              <a:buAutoNum type="arabicPeriod"/>
            </a:pPr>
            <a:r>
              <a:rPr lang="en-GB" dirty="0">
                <a:latin typeface="Georgia" panose="02040502050405020303" pitchFamily="18" charset="0"/>
              </a:rPr>
              <a:t>Establish where your evidence is weak(</a:t>
            </a:r>
            <a:r>
              <a:rPr lang="en-GB" dirty="0" err="1">
                <a:latin typeface="Georgia" panose="02040502050405020303" pitchFamily="18" charset="0"/>
              </a:rPr>
              <a:t>est</a:t>
            </a:r>
            <a:r>
              <a:rPr lang="en-GB" dirty="0">
                <a:latin typeface="Georgia" panose="02040502050405020303" pitchFamily="18" charset="0"/>
              </a:rPr>
              <a:t>). Can the weaknesses be addressed ahead of the hearing?</a:t>
            </a:r>
          </a:p>
          <a:p>
            <a:pPr marL="457200" indent="-457200">
              <a:lnSpc>
                <a:spcPct val="120000"/>
              </a:lnSpc>
              <a:buFont typeface="+mj-lt"/>
              <a:buAutoNum type="arabicPeriod"/>
            </a:pPr>
            <a:r>
              <a:rPr lang="en-GB" dirty="0">
                <a:latin typeface="Georgia" panose="02040502050405020303" pitchFamily="18" charset="0"/>
              </a:rPr>
              <a:t>What does your client actually care about? </a:t>
            </a:r>
          </a:p>
          <a:p>
            <a:pPr marL="457200" indent="-457200">
              <a:lnSpc>
                <a:spcPct val="120000"/>
              </a:lnSpc>
              <a:buFont typeface="+mj-lt"/>
              <a:buAutoNum type="arabicPeriod"/>
            </a:pPr>
            <a:r>
              <a:rPr lang="en-GB" dirty="0">
                <a:latin typeface="Georgia" panose="02040502050405020303" pitchFamily="18" charset="0"/>
              </a:rPr>
              <a:t>Placement costs (don’t forget transport and social care)?</a:t>
            </a:r>
          </a:p>
          <a:p>
            <a:pPr marL="457200" indent="-457200">
              <a:lnSpc>
                <a:spcPct val="120000"/>
              </a:lnSpc>
              <a:buFont typeface="+mj-lt"/>
              <a:buAutoNum type="arabicPeriod"/>
            </a:pPr>
            <a:r>
              <a:rPr lang="en-GB" dirty="0">
                <a:latin typeface="Georgia" panose="02040502050405020303" pitchFamily="18" charset="0"/>
              </a:rPr>
              <a:t>What is your route to victory? </a:t>
            </a:r>
            <a:r>
              <a:rPr lang="en-GB">
                <a:latin typeface="Georgia" panose="02040502050405020303" pitchFamily="18" charset="0"/>
              </a:rPr>
              <a:t>Remember section B </a:t>
            </a:r>
            <a:r>
              <a:rPr lang="en-GB" dirty="0">
                <a:latin typeface="Georgia" panose="02040502050405020303" pitchFamily="18" charset="0"/>
              </a:rPr>
              <a:t>feeds into F which feeds into I</a:t>
            </a:r>
          </a:p>
          <a:p>
            <a:pPr marL="457200" indent="-457200">
              <a:lnSpc>
                <a:spcPct val="120000"/>
              </a:lnSpc>
              <a:buFont typeface="+mj-lt"/>
              <a:buAutoNum type="arabicPeriod"/>
            </a:pPr>
            <a:r>
              <a:rPr lang="en-GB" dirty="0">
                <a:latin typeface="Georgia" panose="02040502050405020303" pitchFamily="18" charset="0"/>
              </a:rPr>
              <a:t>Are there relevant factors to section I that are not on the face of the plan? E.g. breakdown of relationship between parent and school, child’s stress etc.</a:t>
            </a:r>
          </a:p>
          <a:p>
            <a:pPr marL="457200" indent="-457200">
              <a:lnSpc>
                <a:spcPct val="120000"/>
              </a:lnSpc>
              <a:buFont typeface="+mj-lt"/>
              <a:buAutoNum type="arabicPeriod"/>
            </a:pPr>
            <a:r>
              <a:rPr lang="en-GB" dirty="0">
                <a:latin typeface="Georgia" panose="02040502050405020303" pitchFamily="18" charset="0"/>
              </a:rPr>
              <a:t>Remember that the Tribunal is an inquisitorial jurisdiction and informal- do not prepare cross-examinations etc. </a:t>
            </a:r>
          </a:p>
          <a:p>
            <a:pPr marL="457200" indent="-457200">
              <a:lnSpc>
                <a:spcPct val="120000"/>
              </a:lnSpc>
              <a:buFont typeface="+mj-lt"/>
              <a:buAutoNum type="arabicPeriod"/>
            </a:pPr>
            <a:r>
              <a:rPr lang="en-GB" dirty="0">
                <a:latin typeface="Georgia" panose="02040502050405020303" pitchFamily="18" charset="0"/>
              </a:rPr>
              <a:t>Promoting participation of client: pre-hearing conference and communication during the hearing </a:t>
            </a:r>
          </a:p>
          <a:p>
            <a:pPr marL="457200" indent="-457200">
              <a:lnSpc>
                <a:spcPct val="120000"/>
              </a:lnSpc>
              <a:buFont typeface="+mj-lt"/>
              <a:buAutoNum type="arabicPeriod"/>
            </a:pPr>
            <a:r>
              <a:rPr lang="en-GB" dirty="0">
                <a:latin typeface="Georgia" panose="02040502050405020303" pitchFamily="18" charset="0"/>
              </a:rPr>
              <a:t>Don’t forget health and social care…</a:t>
            </a:r>
          </a:p>
        </p:txBody>
      </p:sp>
    </p:spTree>
    <p:extLst>
      <p:ext uri="{BB962C8B-B14F-4D97-AF65-F5344CB8AC3E}">
        <p14:creationId xmlns:p14="http://schemas.microsoft.com/office/powerpoint/2010/main" val="39097327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F2D2A31-D85A-B702-2145-BC4B2DFE99BB}"/>
              </a:ext>
            </a:extLst>
          </p:cNvPr>
          <p:cNvSpPr>
            <a:spLocks noGrp="1"/>
          </p:cNvSpPr>
          <p:nvPr>
            <p:ph type="body" sz="quarter" idx="10"/>
          </p:nvPr>
        </p:nvSpPr>
        <p:spPr/>
        <p:txBody>
          <a:bodyPr>
            <a:normAutofit fontScale="92500" lnSpcReduction="10000"/>
          </a:bodyPr>
          <a:lstStyle/>
          <a:p>
            <a:r>
              <a:rPr lang="en-GB" dirty="0">
                <a:latin typeface="Georgia" panose="02040502050405020303" pitchFamily="18" charset="0"/>
              </a:rPr>
              <a:t>Delays in the Tribunal- EHCP appeals</a:t>
            </a:r>
          </a:p>
        </p:txBody>
      </p:sp>
      <p:sp>
        <p:nvSpPr>
          <p:cNvPr id="3" name="Text Placeholder 2">
            <a:extLst>
              <a:ext uri="{FF2B5EF4-FFF2-40B4-BE49-F238E27FC236}">
                <a16:creationId xmlns:a16="http://schemas.microsoft.com/office/drawing/2014/main" id="{6C6BF0B9-6443-3A29-51F4-F73EBEF4880D}"/>
              </a:ext>
            </a:extLst>
          </p:cNvPr>
          <p:cNvSpPr>
            <a:spLocks noGrp="1"/>
          </p:cNvSpPr>
          <p:nvPr>
            <p:ph type="body" sz="quarter" idx="11"/>
          </p:nvPr>
        </p:nvSpPr>
        <p:spPr>
          <a:xfrm>
            <a:off x="574485" y="1747104"/>
            <a:ext cx="11054036" cy="3415901"/>
          </a:xfrm>
        </p:spPr>
        <p:txBody>
          <a:bodyPr>
            <a:normAutofit/>
          </a:bodyPr>
          <a:lstStyle/>
          <a:p>
            <a:r>
              <a:rPr lang="en-GB" dirty="0">
                <a:latin typeface="Georgia" panose="02040502050405020303" pitchFamily="18" charset="0"/>
              </a:rPr>
              <a:t>1-year long delays</a:t>
            </a:r>
          </a:p>
          <a:p>
            <a:r>
              <a:rPr lang="en-GB" dirty="0">
                <a:latin typeface="Georgia" panose="02040502050405020303" pitchFamily="18" charset="0"/>
              </a:rPr>
              <a:t>Expedition? Limited, largely for phase transfer cases and child out of school</a:t>
            </a:r>
          </a:p>
          <a:p>
            <a:r>
              <a:rPr lang="en-GB" dirty="0">
                <a:latin typeface="Georgia" panose="02040502050405020303" pitchFamily="18" charset="0"/>
              </a:rPr>
              <a:t>Judicial review as alternative remedy? NB caution: </a:t>
            </a:r>
            <a:r>
              <a:rPr lang="en-US" dirty="0">
                <a:latin typeface="Georgia" panose="02040502050405020303" pitchFamily="18" charset="0"/>
                <a:hlinkClick r:id="rId2"/>
              </a:rPr>
              <a:t>LW, R (On the Application Of) v London Borough of Islington [2025] EWHC 703 (Admin) (24 March 2025)</a:t>
            </a:r>
            <a:r>
              <a:rPr lang="en-GB" dirty="0">
                <a:latin typeface="Georgia" panose="02040502050405020303" pitchFamily="18" charset="0"/>
              </a:rPr>
              <a:t> </a:t>
            </a:r>
          </a:p>
          <a:p>
            <a:endParaRPr lang="en-GB" dirty="0">
              <a:latin typeface="Georgia" panose="02040502050405020303" pitchFamily="18" charset="0"/>
            </a:endParaRPr>
          </a:p>
        </p:txBody>
      </p:sp>
    </p:spTree>
    <p:extLst>
      <p:ext uri="{BB962C8B-B14F-4D97-AF65-F5344CB8AC3E}">
        <p14:creationId xmlns:p14="http://schemas.microsoft.com/office/powerpoint/2010/main" val="19668336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74E9518-685A-F1F3-5694-4B5A4F649D3D}"/>
              </a:ext>
            </a:extLst>
          </p:cNvPr>
          <p:cNvSpPr>
            <a:spLocks noGrp="1"/>
          </p:cNvSpPr>
          <p:nvPr>
            <p:ph type="body" sz="quarter" idx="10"/>
          </p:nvPr>
        </p:nvSpPr>
        <p:spPr/>
        <p:txBody>
          <a:bodyPr>
            <a:normAutofit fontScale="92500" lnSpcReduction="10000"/>
          </a:bodyPr>
          <a:lstStyle/>
          <a:p>
            <a:r>
              <a:rPr lang="en-GB" dirty="0">
                <a:latin typeface="Georgia" panose="02040502050405020303" pitchFamily="18" charset="0"/>
              </a:rPr>
              <a:t>DISABILITY DISCRIMINATION </a:t>
            </a:r>
          </a:p>
        </p:txBody>
      </p:sp>
      <p:sp>
        <p:nvSpPr>
          <p:cNvPr id="4" name="Content Placeholder 2">
            <a:extLst>
              <a:ext uri="{FF2B5EF4-FFF2-40B4-BE49-F238E27FC236}">
                <a16:creationId xmlns:a16="http://schemas.microsoft.com/office/drawing/2014/main" id="{163A3D60-85E2-0154-A794-A4D77BFBE7EC}"/>
              </a:ext>
            </a:extLst>
          </p:cNvPr>
          <p:cNvSpPr txBox="1">
            <a:spLocks/>
          </p:cNvSpPr>
          <p:nvPr/>
        </p:nvSpPr>
        <p:spPr>
          <a:xfrm>
            <a:off x="730624" y="1042147"/>
            <a:ext cx="10515600" cy="5694828"/>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sz="1800" dirty="0">
              <a:solidFill>
                <a:srgbClr val="002060"/>
              </a:solidFill>
              <a:latin typeface="Georgia" panose="02040502050405020303" pitchFamily="18" charset="0"/>
              <a:cs typeface="Arial" panose="020B0604020202020204" pitchFamily="34" charset="0"/>
            </a:endParaRPr>
          </a:p>
          <a:p>
            <a:pPr marL="0" indent="0" algn="just">
              <a:lnSpc>
                <a:spcPct val="150000"/>
              </a:lnSpc>
              <a:buFont typeface="Arial" panose="020B0604020202020204" pitchFamily="34" charset="0"/>
              <a:buNone/>
            </a:pPr>
            <a:r>
              <a:rPr lang="en-GB" sz="1800" dirty="0">
                <a:solidFill>
                  <a:srgbClr val="002060"/>
                </a:solidFill>
                <a:latin typeface="Georgia" panose="02040502050405020303" pitchFamily="18" charset="0"/>
              </a:rPr>
              <a:t>HESC Practice Direction paras 7 to 8</a:t>
            </a:r>
            <a:br>
              <a:rPr lang="en-GB" sz="1800" dirty="0">
                <a:solidFill>
                  <a:srgbClr val="002060"/>
                </a:solidFill>
                <a:latin typeface="Georgia" panose="02040502050405020303" pitchFamily="18" charset="0"/>
              </a:rPr>
            </a:br>
            <a:endParaRPr lang="en-GB" sz="1800" dirty="0">
              <a:solidFill>
                <a:srgbClr val="002060"/>
              </a:solidFill>
              <a:latin typeface="Georgia" panose="02040502050405020303" pitchFamily="18" charset="0"/>
            </a:endParaRPr>
          </a:p>
          <a:p>
            <a:pPr marL="0" indent="0" algn="just">
              <a:lnSpc>
                <a:spcPct val="150000"/>
              </a:lnSpc>
              <a:buFont typeface="Arial" panose="020B0604020202020204" pitchFamily="34" charset="0"/>
              <a:buNone/>
            </a:pPr>
            <a:r>
              <a:rPr lang="en-GB" sz="1800" dirty="0">
                <a:solidFill>
                  <a:srgbClr val="002060"/>
                </a:solidFill>
                <a:latin typeface="Georgia" panose="02040502050405020303" pitchFamily="18" charset="0"/>
              </a:rPr>
              <a:t>“7. In a disability discrimination in schools case: </a:t>
            </a:r>
          </a:p>
          <a:p>
            <a:pPr marL="0" indent="0">
              <a:lnSpc>
                <a:spcPct val="150000"/>
              </a:lnSpc>
              <a:buFont typeface="Arial" panose="020B0604020202020204" pitchFamily="34" charset="0"/>
              <a:buNone/>
            </a:pPr>
            <a:r>
              <a:rPr lang="en-GB" sz="1800" dirty="0">
                <a:solidFill>
                  <a:srgbClr val="002060"/>
                </a:solidFill>
                <a:latin typeface="Georgia" panose="02040502050405020303" pitchFamily="18" charset="0"/>
              </a:rPr>
              <a:t>a. Every claim is considered by the Tribunal on receipt to determine whether the application meets with the requirements of Rule 20 and this Practice Direction.”</a:t>
            </a:r>
          </a:p>
          <a:p>
            <a:pPr marL="0" indent="0">
              <a:lnSpc>
                <a:spcPct val="150000"/>
              </a:lnSpc>
              <a:buFont typeface="Arial" panose="020B0604020202020204" pitchFamily="34" charset="0"/>
              <a:buNone/>
            </a:pPr>
            <a:r>
              <a:rPr lang="en-GB" sz="1800" dirty="0">
                <a:solidFill>
                  <a:srgbClr val="002060"/>
                </a:solidFill>
                <a:latin typeface="Georgia" panose="02040502050405020303" pitchFamily="18" charset="0"/>
              </a:rPr>
              <a:t>b. Since the Tribunal’s form does not require the claimant to set out numbered grounds of claim nor require them to identify with precision how each act complained of amounts to discrimination, the Tribunal will identify from the information provided by the claimant the general grounds of claim to which the Respondent must respond. </a:t>
            </a:r>
          </a:p>
          <a:p>
            <a:endParaRPr lang="en-GB" sz="1800" dirty="0">
              <a:solidFill>
                <a:srgbClr val="002060"/>
              </a:solidFill>
              <a:latin typeface="Georgia" panose="02040502050405020303" pitchFamily="18" charset="0"/>
              <a:cs typeface="Arial" panose="020B0604020202020204" pitchFamily="34" charset="0"/>
            </a:endParaRPr>
          </a:p>
        </p:txBody>
      </p:sp>
    </p:spTree>
    <p:extLst>
      <p:ext uri="{BB962C8B-B14F-4D97-AF65-F5344CB8AC3E}">
        <p14:creationId xmlns:p14="http://schemas.microsoft.com/office/powerpoint/2010/main" val="27947480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AC7865B-BC66-BC9B-09EB-F298D822139E}"/>
              </a:ext>
            </a:extLst>
          </p:cNvPr>
          <p:cNvSpPr>
            <a:spLocks noGrp="1"/>
          </p:cNvSpPr>
          <p:nvPr>
            <p:ph type="body" sz="quarter" idx="10"/>
          </p:nvPr>
        </p:nvSpPr>
        <p:spPr/>
        <p:txBody>
          <a:bodyPr>
            <a:normAutofit fontScale="92500" lnSpcReduction="10000"/>
          </a:bodyPr>
          <a:lstStyle/>
          <a:p>
            <a:r>
              <a:rPr lang="en-GB" dirty="0">
                <a:latin typeface="Georgia" panose="02040502050405020303" pitchFamily="18" charset="0"/>
              </a:rPr>
              <a:t>Disability discrimination</a:t>
            </a:r>
          </a:p>
        </p:txBody>
      </p:sp>
      <p:sp>
        <p:nvSpPr>
          <p:cNvPr id="3" name="Text Placeholder 2">
            <a:extLst>
              <a:ext uri="{FF2B5EF4-FFF2-40B4-BE49-F238E27FC236}">
                <a16:creationId xmlns:a16="http://schemas.microsoft.com/office/drawing/2014/main" id="{CA4748F2-4744-CE8C-3383-95DC96C47F02}"/>
              </a:ext>
            </a:extLst>
          </p:cNvPr>
          <p:cNvSpPr>
            <a:spLocks noGrp="1"/>
          </p:cNvSpPr>
          <p:nvPr>
            <p:ph type="body" sz="quarter" idx="11"/>
          </p:nvPr>
        </p:nvSpPr>
        <p:spPr/>
        <p:txBody>
          <a:bodyPr>
            <a:normAutofit fontScale="62500" lnSpcReduction="20000"/>
          </a:bodyPr>
          <a:lstStyle/>
          <a:p>
            <a:pPr lvl="0">
              <a:lnSpc>
                <a:spcPct val="150000"/>
              </a:lnSpc>
              <a:defRPr/>
            </a:pPr>
            <a:r>
              <a:rPr lang="en-GB" dirty="0">
                <a:solidFill>
                  <a:srgbClr val="002060"/>
                </a:solidFill>
                <a:latin typeface="Georgia" panose="02040502050405020303" pitchFamily="18" charset="0"/>
              </a:rPr>
              <a:t>c. If the Tribunal forms the provisional view, based on the information provided with the claim form that there is no reasonable prospect of the claimant’s case, or part of it, succeeding, then the Tribunal may, in its discretion under Rule 8(4)(c), warn that the claim, or part of it, may be struck out and require the claimant to provide additional information before deciding whether to strike out the claim, or part of it. </a:t>
            </a:r>
          </a:p>
          <a:p>
            <a:pPr lvl="0">
              <a:lnSpc>
                <a:spcPct val="150000"/>
              </a:lnSpc>
              <a:defRPr/>
            </a:pPr>
            <a:r>
              <a:rPr lang="en-GB" dirty="0">
                <a:solidFill>
                  <a:srgbClr val="002060"/>
                </a:solidFill>
                <a:latin typeface="Georgia" panose="02040502050405020303" pitchFamily="18" charset="0"/>
              </a:rPr>
              <a:t>d. If the claimant avers that the grounds admitted by the Tribunal do not adequately reflect their complaint, they may apply to the Tribunal for a variation of the Registration Directions Order in accordance with the timetable set out in the Order, setting out reasons why the allegations should be admitted.”</a:t>
            </a:r>
          </a:p>
          <a:p>
            <a:endParaRPr lang="en-GB" dirty="0">
              <a:solidFill>
                <a:srgbClr val="002060"/>
              </a:solidFill>
              <a:latin typeface="Georgia" panose="02040502050405020303" pitchFamily="18" charset="0"/>
            </a:endParaRPr>
          </a:p>
        </p:txBody>
      </p:sp>
    </p:spTree>
    <p:extLst>
      <p:ext uri="{BB962C8B-B14F-4D97-AF65-F5344CB8AC3E}">
        <p14:creationId xmlns:p14="http://schemas.microsoft.com/office/powerpoint/2010/main" val="29390847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EF9FD38-0BC4-C3F0-E9DD-B4AA90CEEEC3}"/>
              </a:ext>
            </a:extLst>
          </p:cNvPr>
          <p:cNvSpPr>
            <a:spLocks noGrp="1"/>
          </p:cNvSpPr>
          <p:nvPr>
            <p:ph type="body" sz="quarter" idx="10"/>
          </p:nvPr>
        </p:nvSpPr>
        <p:spPr/>
        <p:txBody>
          <a:bodyPr>
            <a:normAutofit fontScale="92500" lnSpcReduction="20000"/>
          </a:bodyPr>
          <a:lstStyle/>
          <a:p>
            <a:endParaRPr lang="en-GB"/>
          </a:p>
        </p:txBody>
      </p:sp>
      <p:sp>
        <p:nvSpPr>
          <p:cNvPr id="4" name="Content Placeholder 2">
            <a:extLst>
              <a:ext uri="{FF2B5EF4-FFF2-40B4-BE49-F238E27FC236}">
                <a16:creationId xmlns:a16="http://schemas.microsoft.com/office/drawing/2014/main" id="{F3A5DD55-7E9E-83FE-AD65-C54492B5854B}"/>
              </a:ext>
            </a:extLst>
          </p:cNvPr>
          <p:cNvSpPr txBox="1">
            <a:spLocks/>
          </p:cNvSpPr>
          <p:nvPr/>
        </p:nvSpPr>
        <p:spPr>
          <a:xfrm>
            <a:off x="643218" y="1163172"/>
            <a:ext cx="10515600" cy="5694828"/>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1750" indent="0" algn="just">
              <a:lnSpc>
                <a:spcPct val="150000"/>
              </a:lnSpc>
              <a:buFont typeface="Arial" panose="020B0604020202020204" pitchFamily="34" charset="0"/>
              <a:buNone/>
            </a:pPr>
            <a:r>
              <a:rPr lang="en-GB" sz="1800" dirty="0">
                <a:solidFill>
                  <a:srgbClr val="002060"/>
                </a:solidFill>
                <a:latin typeface="Georgia" panose="02040502050405020303" pitchFamily="18" charset="0"/>
              </a:rPr>
              <a:t>8. If the Tribunal forms the provisional view that a claim (or part of it) does not form part of a course of conduct extending over a period which ends within the time limit, or is otherwise made out of time, they may either: </a:t>
            </a:r>
          </a:p>
          <a:p>
            <a:pPr marL="0" marR="1750" indent="0" algn="just">
              <a:lnSpc>
                <a:spcPct val="150000"/>
              </a:lnSpc>
              <a:buFont typeface="Arial" panose="020B0604020202020204" pitchFamily="34" charset="0"/>
              <a:buNone/>
            </a:pPr>
            <a:endParaRPr lang="en-GB" sz="1800" dirty="0">
              <a:solidFill>
                <a:srgbClr val="002060"/>
              </a:solidFill>
              <a:latin typeface="Georgia" panose="02040502050405020303" pitchFamily="18" charset="0"/>
            </a:endParaRPr>
          </a:p>
          <a:p>
            <a:pPr marL="0" indent="0">
              <a:lnSpc>
                <a:spcPct val="150000"/>
              </a:lnSpc>
              <a:buFont typeface="Arial" panose="020B0604020202020204" pitchFamily="34" charset="0"/>
              <a:buNone/>
            </a:pPr>
            <a:r>
              <a:rPr lang="en-GB" sz="1800" dirty="0">
                <a:solidFill>
                  <a:srgbClr val="002060"/>
                </a:solidFill>
                <a:latin typeface="Georgia" panose="02040502050405020303" pitchFamily="18" charset="0"/>
              </a:rPr>
              <a:t>a. Exercise discretion to admit the parts of the claim that are made out of time. In such cases, questions of timeliness will be a matter for the Tribunal determining the claim, having heard all the evidence; or </a:t>
            </a:r>
          </a:p>
        </p:txBody>
      </p:sp>
    </p:spTree>
    <p:extLst>
      <p:ext uri="{BB962C8B-B14F-4D97-AF65-F5344CB8AC3E}">
        <p14:creationId xmlns:p14="http://schemas.microsoft.com/office/powerpoint/2010/main" val="26373202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40B830C-D6D8-61B8-1AA8-0FF006CA7706}"/>
              </a:ext>
            </a:extLst>
          </p:cNvPr>
          <p:cNvSpPr>
            <a:spLocks noGrp="1"/>
          </p:cNvSpPr>
          <p:nvPr>
            <p:ph type="body" sz="quarter" idx="10"/>
          </p:nvPr>
        </p:nvSpPr>
        <p:spPr/>
        <p:txBody>
          <a:bodyPr>
            <a:normAutofit fontScale="92500" lnSpcReduction="20000"/>
          </a:bodyPr>
          <a:lstStyle/>
          <a:p>
            <a:endParaRPr lang="en-GB"/>
          </a:p>
        </p:txBody>
      </p:sp>
      <p:sp>
        <p:nvSpPr>
          <p:cNvPr id="3" name="Text Placeholder 2">
            <a:extLst>
              <a:ext uri="{FF2B5EF4-FFF2-40B4-BE49-F238E27FC236}">
                <a16:creationId xmlns:a16="http://schemas.microsoft.com/office/drawing/2014/main" id="{38D8E4FC-1ECC-DC6C-D8A2-25D7A2548244}"/>
              </a:ext>
            </a:extLst>
          </p:cNvPr>
          <p:cNvSpPr>
            <a:spLocks noGrp="1"/>
          </p:cNvSpPr>
          <p:nvPr>
            <p:ph type="body" sz="quarter" idx="11"/>
          </p:nvPr>
        </p:nvSpPr>
        <p:spPr/>
        <p:txBody>
          <a:bodyPr>
            <a:normAutofit fontScale="62500" lnSpcReduction="20000"/>
          </a:bodyPr>
          <a:lstStyle/>
          <a:p>
            <a:pPr>
              <a:lnSpc>
                <a:spcPct val="170000"/>
              </a:lnSpc>
            </a:pPr>
            <a:r>
              <a:rPr lang="en-US" dirty="0">
                <a:latin typeface="Georgia" panose="02040502050405020303" pitchFamily="18" charset="0"/>
              </a:rPr>
              <a:t>b. Refuse to admit those parts of the claim which are, in their provisional view, out of time, and direct the parties to participate in a preliminary hearing to determine whether those parts of the claim should be admitted. </a:t>
            </a:r>
          </a:p>
          <a:p>
            <a:pPr>
              <a:lnSpc>
                <a:spcPct val="170000"/>
              </a:lnSpc>
            </a:pPr>
            <a:endParaRPr lang="en-US" dirty="0">
              <a:latin typeface="Georgia" panose="02040502050405020303" pitchFamily="18" charset="0"/>
            </a:endParaRPr>
          </a:p>
          <a:p>
            <a:pPr>
              <a:lnSpc>
                <a:spcPct val="170000"/>
              </a:lnSpc>
            </a:pPr>
            <a:r>
              <a:rPr lang="en-US" dirty="0">
                <a:latin typeface="Georgia" panose="02040502050405020303" pitchFamily="18" charset="0"/>
              </a:rPr>
              <a:t>In a disability discrimination in schools case, the Tribunal’s provisional views about timeliness when considering the claim on receipt shall not be a ‘decision’ of the Tribunal within the meaning of Paragraph 4(4) of Schedule 17 of the Equality Act 2010. </a:t>
            </a:r>
          </a:p>
          <a:p>
            <a:pPr>
              <a:lnSpc>
                <a:spcPct val="170000"/>
              </a:lnSpc>
            </a:pPr>
            <a:endParaRPr lang="en-US" dirty="0">
              <a:latin typeface="Georgia" panose="02040502050405020303" pitchFamily="18" charset="0"/>
            </a:endParaRPr>
          </a:p>
          <a:p>
            <a:pPr>
              <a:lnSpc>
                <a:spcPct val="170000"/>
              </a:lnSpc>
            </a:pPr>
            <a:endParaRPr lang="en-GB" dirty="0">
              <a:latin typeface="Georgia" panose="02040502050405020303" pitchFamily="18" charset="0"/>
            </a:endParaRPr>
          </a:p>
        </p:txBody>
      </p:sp>
    </p:spTree>
    <p:extLst>
      <p:ext uri="{BB962C8B-B14F-4D97-AF65-F5344CB8AC3E}">
        <p14:creationId xmlns:p14="http://schemas.microsoft.com/office/powerpoint/2010/main" val="6957612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E631996-17DF-56F2-368A-F79CD12C1E90}"/>
              </a:ext>
            </a:extLst>
          </p:cNvPr>
          <p:cNvSpPr>
            <a:spLocks noGrp="1"/>
          </p:cNvSpPr>
          <p:nvPr>
            <p:ph type="body" sz="quarter" idx="10"/>
          </p:nvPr>
        </p:nvSpPr>
        <p:spPr/>
        <p:txBody>
          <a:bodyPr>
            <a:normAutofit fontScale="92500" lnSpcReduction="10000"/>
          </a:bodyPr>
          <a:lstStyle/>
          <a:p>
            <a:r>
              <a:rPr lang="en-GB" dirty="0">
                <a:latin typeface="Georgia" panose="02040502050405020303" pitchFamily="18" charset="0"/>
                <a:ea typeface="Ebrima" panose="02000000000000000000" pitchFamily="2" charset="0"/>
                <a:cs typeface="Ebrima" panose="02000000000000000000" pitchFamily="2" charset="0"/>
              </a:rPr>
              <a:t>Processes in disability discrimination claims</a:t>
            </a:r>
          </a:p>
        </p:txBody>
      </p:sp>
      <p:sp>
        <p:nvSpPr>
          <p:cNvPr id="3" name="Text Placeholder 2">
            <a:extLst>
              <a:ext uri="{FF2B5EF4-FFF2-40B4-BE49-F238E27FC236}">
                <a16:creationId xmlns:a16="http://schemas.microsoft.com/office/drawing/2014/main" id="{A7205122-F041-596C-93A9-0588602EFF5A}"/>
              </a:ext>
            </a:extLst>
          </p:cNvPr>
          <p:cNvSpPr>
            <a:spLocks noGrp="1"/>
          </p:cNvSpPr>
          <p:nvPr>
            <p:ph type="body" sz="quarter" idx="11"/>
          </p:nvPr>
        </p:nvSpPr>
        <p:spPr/>
        <p:txBody>
          <a:bodyPr>
            <a:normAutofit fontScale="85000" lnSpcReduction="10000"/>
          </a:bodyPr>
          <a:lstStyle/>
          <a:p>
            <a:pPr>
              <a:lnSpc>
                <a:spcPct val="150000"/>
              </a:lnSpc>
            </a:pPr>
            <a:r>
              <a:rPr lang="en-GB" sz="1800" dirty="0">
                <a:latin typeface="Georgia" panose="02040502050405020303" pitchFamily="18" charset="0"/>
                <a:cs typeface="Arial" panose="020B0604020202020204" pitchFamily="34" charset="0"/>
              </a:rPr>
              <a:t>All claims now triaged by salaried judge on receipt (ideally within one week)</a:t>
            </a:r>
          </a:p>
          <a:p>
            <a:pPr>
              <a:lnSpc>
                <a:spcPct val="150000"/>
              </a:lnSpc>
            </a:pPr>
            <a:r>
              <a:rPr lang="en-GB" sz="1800" dirty="0">
                <a:latin typeface="Georgia" panose="02040502050405020303" pitchFamily="18" charset="0"/>
                <a:cs typeface="Arial" panose="020B0604020202020204" pitchFamily="34" charset="0"/>
              </a:rPr>
              <a:t>Straightforward cases (in time exclusions/suspensions and obvious reasonable adjustments) sent out with standard directions</a:t>
            </a:r>
          </a:p>
          <a:p>
            <a:pPr>
              <a:lnSpc>
                <a:spcPct val="150000"/>
              </a:lnSpc>
            </a:pPr>
            <a:r>
              <a:rPr lang="en-US" sz="1800" dirty="0">
                <a:latin typeface="Georgia" panose="02040502050405020303" pitchFamily="18" charset="0"/>
                <a:cs typeface="Arial" panose="020B0604020202020204" pitchFamily="34" charset="0"/>
              </a:rPr>
              <a:t>Fast track claims dealt with immediately (but stayed if pending IRP application)</a:t>
            </a:r>
          </a:p>
          <a:p>
            <a:pPr>
              <a:lnSpc>
                <a:spcPct val="150000"/>
              </a:lnSpc>
            </a:pPr>
            <a:r>
              <a:rPr lang="en-US" sz="1800" dirty="0">
                <a:latin typeface="Georgia" panose="02040502050405020303" pitchFamily="18" charset="0"/>
                <a:cs typeface="Arial" panose="020B0604020202020204" pitchFamily="34" charset="0"/>
              </a:rPr>
              <a:t>Other claims considered by salaried judge (ideally within a month)</a:t>
            </a:r>
          </a:p>
          <a:p>
            <a:pPr>
              <a:lnSpc>
                <a:spcPct val="150000"/>
              </a:lnSpc>
            </a:pPr>
            <a:r>
              <a:rPr lang="en-US" sz="1800" dirty="0">
                <a:latin typeface="Georgia" panose="02040502050405020303" pitchFamily="18" charset="0"/>
                <a:cs typeface="Arial" panose="020B0604020202020204" pitchFamily="34" charset="0"/>
              </a:rPr>
              <a:t>Updated template order and directions but form and content a decision for individual judge</a:t>
            </a:r>
          </a:p>
          <a:p>
            <a:pPr>
              <a:lnSpc>
                <a:spcPct val="150000"/>
              </a:lnSpc>
            </a:pPr>
            <a:r>
              <a:rPr lang="en-US" sz="1800" dirty="0">
                <a:latin typeface="Georgia" panose="02040502050405020303" pitchFamily="18" charset="0"/>
                <a:cs typeface="Arial" panose="020B0604020202020204" pitchFamily="34" charset="0"/>
              </a:rPr>
              <a:t>Telephone or video case management where needed </a:t>
            </a:r>
          </a:p>
          <a:p>
            <a:pPr>
              <a:lnSpc>
                <a:spcPct val="150000"/>
              </a:lnSpc>
            </a:pPr>
            <a:endParaRPr lang="en-US" sz="1800" dirty="0">
              <a:latin typeface="Georgia" panose="02040502050405020303" pitchFamily="18" charset="0"/>
              <a:cs typeface="Arial" panose="020B0604020202020204" pitchFamily="34" charset="0"/>
            </a:endParaRPr>
          </a:p>
          <a:p>
            <a:pPr>
              <a:lnSpc>
                <a:spcPct val="150000"/>
              </a:lnSpc>
            </a:pPr>
            <a:endParaRPr lang="en-GB" sz="1800" dirty="0">
              <a:latin typeface="Georgia" panose="02040502050405020303" pitchFamily="18" charset="0"/>
              <a:cs typeface="Arial" panose="020B0604020202020204" pitchFamily="34" charset="0"/>
            </a:endParaRPr>
          </a:p>
          <a:p>
            <a:endParaRPr lang="en-GB" sz="1800" dirty="0">
              <a:latin typeface="Georgia" panose="02040502050405020303" pitchFamily="18" charset="0"/>
            </a:endParaRPr>
          </a:p>
        </p:txBody>
      </p:sp>
    </p:spTree>
    <p:extLst>
      <p:ext uri="{BB962C8B-B14F-4D97-AF65-F5344CB8AC3E}">
        <p14:creationId xmlns:p14="http://schemas.microsoft.com/office/powerpoint/2010/main" val="33901483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1822</TotalTime>
  <Words>888</Words>
  <Application>Microsoft Office PowerPoint</Application>
  <PresentationFormat>Widescreen</PresentationFormat>
  <Paragraphs>63</Paragraphs>
  <Slides>12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Adria Slab</vt:lpstr>
      <vt:lpstr>Adria Slab Light</vt: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Oliver Persey</dc:creator>
  <cp:lastModifiedBy>Oliver Persey</cp:lastModifiedBy>
  <cp:revision>22</cp:revision>
  <dcterms:created xsi:type="dcterms:W3CDTF">2021-02-22T11:18:54Z</dcterms:created>
  <dcterms:modified xsi:type="dcterms:W3CDTF">2025-07-02T20:55:10Z</dcterms:modified>
</cp:coreProperties>
</file>