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4"/>
  </p:sldMasterIdLst>
  <p:notesMasterIdLst>
    <p:notesMasterId r:id="rId16"/>
  </p:notesMasterIdLst>
  <p:handoutMasterIdLst>
    <p:handoutMasterId r:id="rId17"/>
  </p:handoutMasterIdLst>
  <p:sldIdLst>
    <p:sldId id="256" r:id="rId5"/>
    <p:sldId id="263" r:id="rId6"/>
    <p:sldId id="331" r:id="rId7"/>
    <p:sldId id="332" r:id="rId8"/>
    <p:sldId id="337" r:id="rId9"/>
    <p:sldId id="338" r:id="rId10"/>
    <p:sldId id="333" r:id="rId11"/>
    <p:sldId id="334" r:id="rId12"/>
    <p:sldId id="335" r:id="rId13"/>
    <p:sldId id="336" r:id="rId14"/>
    <p:sldId id="291" r:id="rId15"/>
  </p:sldIdLst>
  <p:sldSz cx="9144000" cy="5143500" type="screen16x9"/>
  <p:notesSz cx="6858000" cy="9144000"/>
  <p:defaultTextStyle>
    <a:defPPr>
      <a:defRPr lang="en-US"/>
    </a:defPPr>
    <a:lvl1pPr marL="0" algn="l" defTabSz="685410" rtl="0" eaLnBrk="1" latinLnBrk="0" hangingPunct="1">
      <a:defRPr sz="1400" kern="1200">
        <a:solidFill>
          <a:schemeClr val="tx1"/>
        </a:solidFill>
        <a:latin typeface="+mn-lt"/>
        <a:ea typeface="+mn-ea"/>
        <a:cs typeface="+mn-cs"/>
      </a:defRPr>
    </a:lvl1pPr>
    <a:lvl2pPr marL="342705" algn="l" defTabSz="685410" rtl="0" eaLnBrk="1" latinLnBrk="0" hangingPunct="1">
      <a:defRPr sz="1400" kern="1200">
        <a:solidFill>
          <a:schemeClr val="tx1"/>
        </a:solidFill>
        <a:latin typeface="+mn-lt"/>
        <a:ea typeface="+mn-ea"/>
        <a:cs typeface="+mn-cs"/>
      </a:defRPr>
    </a:lvl2pPr>
    <a:lvl3pPr marL="685410" algn="l" defTabSz="685410" rtl="0" eaLnBrk="1" latinLnBrk="0" hangingPunct="1">
      <a:defRPr sz="1400" kern="1200">
        <a:solidFill>
          <a:schemeClr val="tx1"/>
        </a:solidFill>
        <a:latin typeface="+mn-lt"/>
        <a:ea typeface="+mn-ea"/>
        <a:cs typeface="+mn-cs"/>
      </a:defRPr>
    </a:lvl3pPr>
    <a:lvl4pPr marL="1028115" algn="l" defTabSz="685410" rtl="0" eaLnBrk="1" latinLnBrk="0" hangingPunct="1">
      <a:defRPr sz="1400" kern="1200">
        <a:solidFill>
          <a:schemeClr val="tx1"/>
        </a:solidFill>
        <a:latin typeface="+mn-lt"/>
        <a:ea typeface="+mn-ea"/>
        <a:cs typeface="+mn-cs"/>
      </a:defRPr>
    </a:lvl4pPr>
    <a:lvl5pPr marL="1370820" algn="l" defTabSz="685410" rtl="0" eaLnBrk="1" latinLnBrk="0" hangingPunct="1">
      <a:defRPr sz="1400" kern="1200">
        <a:solidFill>
          <a:schemeClr val="tx1"/>
        </a:solidFill>
        <a:latin typeface="+mn-lt"/>
        <a:ea typeface="+mn-ea"/>
        <a:cs typeface="+mn-cs"/>
      </a:defRPr>
    </a:lvl5pPr>
    <a:lvl6pPr marL="1713525" algn="l" defTabSz="685410" rtl="0" eaLnBrk="1" latinLnBrk="0" hangingPunct="1">
      <a:defRPr sz="1400" kern="1200">
        <a:solidFill>
          <a:schemeClr val="tx1"/>
        </a:solidFill>
        <a:latin typeface="+mn-lt"/>
        <a:ea typeface="+mn-ea"/>
        <a:cs typeface="+mn-cs"/>
      </a:defRPr>
    </a:lvl6pPr>
    <a:lvl7pPr marL="2056230" algn="l" defTabSz="685410" rtl="0" eaLnBrk="1" latinLnBrk="0" hangingPunct="1">
      <a:defRPr sz="1400" kern="1200">
        <a:solidFill>
          <a:schemeClr val="tx1"/>
        </a:solidFill>
        <a:latin typeface="+mn-lt"/>
        <a:ea typeface="+mn-ea"/>
        <a:cs typeface="+mn-cs"/>
      </a:defRPr>
    </a:lvl7pPr>
    <a:lvl8pPr marL="2398935" algn="l" defTabSz="685410" rtl="0" eaLnBrk="1" latinLnBrk="0" hangingPunct="1">
      <a:defRPr sz="1400" kern="1200">
        <a:solidFill>
          <a:schemeClr val="tx1"/>
        </a:solidFill>
        <a:latin typeface="+mn-lt"/>
        <a:ea typeface="+mn-ea"/>
        <a:cs typeface="+mn-cs"/>
      </a:defRPr>
    </a:lvl8pPr>
    <a:lvl9pPr marL="2741640" algn="l" defTabSz="685410" rtl="0" eaLnBrk="1" latinLnBrk="0" hangingPunct="1">
      <a:defRPr sz="1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16C"/>
    <a:srgbClr val="C5D9E4"/>
    <a:srgbClr val="476B98"/>
    <a:srgbClr val="8FB0C2"/>
    <a:srgbClr val="5F5E5E"/>
    <a:srgbClr val="E1BF4F"/>
    <a:srgbClr val="F0F0F0"/>
    <a:srgbClr val="C5C5C4"/>
    <a:srgbClr val="A5A5A4"/>
    <a:srgbClr val="0F2C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C23C62-CCD5-439C-932A-78C52752EB21}" v="7" dt="2025-04-09T17:24:48.0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52" autoAdjust="0"/>
    <p:restoredTop sz="94681"/>
  </p:normalViewPr>
  <p:slideViewPr>
    <p:cSldViewPr snapToGrid="0" snapToObjects="1">
      <p:cViewPr>
        <p:scale>
          <a:sx n="105" d="100"/>
          <a:sy n="105" d="100"/>
        </p:scale>
        <p:origin x="1816" y="976"/>
      </p:cViewPr>
      <p:guideLst>
        <p:guide orient="horz" pos="1620"/>
        <p:guide pos="2880"/>
      </p:guideLst>
    </p:cSldViewPr>
  </p:slideViewPr>
  <p:notesTextViewPr>
    <p:cViewPr>
      <p:scale>
        <a:sx n="1" d="1"/>
        <a:sy n="1" d="1"/>
      </p:scale>
      <p:origin x="0" y="0"/>
    </p:cViewPr>
  </p:notesTextViewPr>
  <p:notesViewPr>
    <p:cSldViewPr snapToGrid="0" snapToObjects="1">
      <p:cViewPr varScale="1">
        <p:scale>
          <a:sx n="88" d="100"/>
          <a:sy n="88" d="100"/>
        </p:scale>
        <p:origin x="3822"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7C9126-91B4-9349-AB53-92A937C820E3}" type="datetimeFigureOut">
              <a:rPr lang="en-US" smtClean="0"/>
              <a:t>7/3/25</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273D4A-DADE-384E-B82B-B7CFFE4CA772}" type="slidenum">
              <a:rPr lang="en-US" smtClean="0"/>
              <a:t>‹#›</a:t>
            </a:fld>
            <a:endParaRPr lang="en-US"/>
          </a:p>
        </p:txBody>
      </p:sp>
    </p:spTree>
    <p:extLst>
      <p:ext uri="{BB962C8B-B14F-4D97-AF65-F5344CB8AC3E}">
        <p14:creationId xmlns:p14="http://schemas.microsoft.com/office/powerpoint/2010/main" val="14236815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7E42124-436D-394E-A7EC-B637D995F67B}" type="datetimeFigureOut">
              <a:rPr lang="en-US" smtClean="0"/>
              <a:t>7/3/25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45FEE54-8CBD-734F-95F3-810624B78272}" type="slidenum">
              <a:rPr lang="en-US" smtClean="0"/>
              <a:t>‹#›</a:t>
            </a:fld>
            <a:endParaRPr lang="en-US"/>
          </a:p>
        </p:txBody>
      </p:sp>
    </p:spTree>
    <p:extLst>
      <p:ext uri="{BB962C8B-B14F-4D97-AF65-F5344CB8AC3E}">
        <p14:creationId xmlns:p14="http://schemas.microsoft.com/office/powerpoint/2010/main" val="233640663"/>
      </p:ext>
    </p:extLst>
  </p:cSld>
  <p:clrMap bg1="lt1" tx1="dk1" bg2="lt2" tx2="dk2" accent1="accent1" accent2="accent2" accent3="accent3" accent4="accent4" accent5="accent5" accent6="accent6" hlink="hlink" folHlink="folHlink"/>
  <p:notesStyle>
    <a:lvl1pPr marL="0" algn="l" defTabSz="685410" rtl="0" eaLnBrk="1" latinLnBrk="0" hangingPunct="1">
      <a:defRPr sz="900" kern="1200">
        <a:solidFill>
          <a:schemeClr val="tx1"/>
        </a:solidFill>
        <a:latin typeface="+mn-lt"/>
        <a:ea typeface="+mn-ea"/>
        <a:cs typeface="+mn-cs"/>
      </a:defRPr>
    </a:lvl1pPr>
    <a:lvl2pPr marL="342705" algn="l" defTabSz="685410" rtl="0" eaLnBrk="1" latinLnBrk="0" hangingPunct="1">
      <a:defRPr sz="900" kern="1200">
        <a:solidFill>
          <a:schemeClr val="tx1"/>
        </a:solidFill>
        <a:latin typeface="+mn-lt"/>
        <a:ea typeface="+mn-ea"/>
        <a:cs typeface="+mn-cs"/>
      </a:defRPr>
    </a:lvl2pPr>
    <a:lvl3pPr marL="685410" algn="l" defTabSz="685410" rtl="0" eaLnBrk="1" latinLnBrk="0" hangingPunct="1">
      <a:defRPr sz="900" kern="1200">
        <a:solidFill>
          <a:schemeClr val="tx1"/>
        </a:solidFill>
        <a:latin typeface="+mn-lt"/>
        <a:ea typeface="+mn-ea"/>
        <a:cs typeface="+mn-cs"/>
      </a:defRPr>
    </a:lvl3pPr>
    <a:lvl4pPr marL="1028115" algn="l" defTabSz="685410" rtl="0" eaLnBrk="1" latinLnBrk="0" hangingPunct="1">
      <a:defRPr sz="900" kern="1200">
        <a:solidFill>
          <a:schemeClr val="tx1"/>
        </a:solidFill>
        <a:latin typeface="+mn-lt"/>
        <a:ea typeface="+mn-ea"/>
        <a:cs typeface="+mn-cs"/>
      </a:defRPr>
    </a:lvl4pPr>
    <a:lvl5pPr marL="1370820" algn="l" defTabSz="685410" rtl="0" eaLnBrk="1" latinLnBrk="0" hangingPunct="1">
      <a:defRPr sz="900" kern="1200">
        <a:solidFill>
          <a:schemeClr val="tx1"/>
        </a:solidFill>
        <a:latin typeface="+mn-lt"/>
        <a:ea typeface="+mn-ea"/>
        <a:cs typeface="+mn-cs"/>
      </a:defRPr>
    </a:lvl5pPr>
    <a:lvl6pPr marL="1713525" algn="l" defTabSz="685410" rtl="0" eaLnBrk="1" latinLnBrk="0" hangingPunct="1">
      <a:defRPr sz="900" kern="1200">
        <a:solidFill>
          <a:schemeClr val="tx1"/>
        </a:solidFill>
        <a:latin typeface="+mn-lt"/>
        <a:ea typeface="+mn-ea"/>
        <a:cs typeface="+mn-cs"/>
      </a:defRPr>
    </a:lvl6pPr>
    <a:lvl7pPr marL="2056230" algn="l" defTabSz="685410" rtl="0" eaLnBrk="1" latinLnBrk="0" hangingPunct="1">
      <a:defRPr sz="900" kern="1200">
        <a:solidFill>
          <a:schemeClr val="tx1"/>
        </a:solidFill>
        <a:latin typeface="+mn-lt"/>
        <a:ea typeface="+mn-ea"/>
        <a:cs typeface="+mn-cs"/>
      </a:defRPr>
    </a:lvl7pPr>
    <a:lvl8pPr marL="2398935" algn="l" defTabSz="685410" rtl="0" eaLnBrk="1" latinLnBrk="0" hangingPunct="1">
      <a:defRPr sz="900" kern="1200">
        <a:solidFill>
          <a:schemeClr val="tx1"/>
        </a:solidFill>
        <a:latin typeface="+mn-lt"/>
        <a:ea typeface="+mn-ea"/>
        <a:cs typeface="+mn-cs"/>
      </a:defRPr>
    </a:lvl8pPr>
    <a:lvl9pPr marL="2741640" algn="l" defTabSz="68541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45FEE54-8CBD-734F-95F3-810624B78272}" type="slidenum">
              <a:rPr lang="en-US" smtClean="0"/>
              <a:t>1</a:t>
            </a:fld>
            <a:endParaRPr lang="en-US"/>
          </a:p>
        </p:txBody>
      </p:sp>
    </p:spTree>
    <p:extLst>
      <p:ext uri="{BB962C8B-B14F-4D97-AF65-F5344CB8AC3E}">
        <p14:creationId xmlns:p14="http://schemas.microsoft.com/office/powerpoint/2010/main" val="11985163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5FEE54-8CBD-734F-95F3-810624B78272}" type="slidenum">
              <a:rPr lang="en-US" smtClean="0"/>
              <a:t>3</a:t>
            </a:fld>
            <a:endParaRPr lang="en-US"/>
          </a:p>
        </p:txBody>
      </p:sp>
    </p:spTree>
    <p:extLst>
      <p:ext uri="{BB962C8B-B14F-4D97-AF65-F5344CB8AC3E}">
        <p14:creationId xmlns:p14="http://schemas.microsoft.com/office/powerpoint/2010/main" val="469504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5FEE54-8CBD-734F-95F3-810624B78272}" type="slidenum">
              <a:rPr lang="en-US" smtClean="0"/>
              <a:t>4</a:t>
            </a:fld>
            <a:endParaRPr lang="en-US"/>
          </a:p>
        </p:txBody>
      </p:sp>
    </p:spTree>
    <p:extLst>
      <p:ext uri="{BB962C8B-B14F-4D97-AF65-F5344CB8AC3E}">
        <p14:creationId xmlns:p14="http://schemas.microsoft.com/office/powerpoint/2010/main" val="40350124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155F90-1B4F-03F2-160E-D819313442A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251CED9-1213-B47B-A7D2-AAE5399CAC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500C9F5-4678-D9CB-BDD5-E4456AD5DB13}"/>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96FAF143-78AA-D691-4450-8492ADEC132E}"/>
              </a:ext>
            </a:extLst>
          </p:cNvPr>
          <p:cNvSpPr>
            <a:spLocks noGrp="1"/>
          </p:cNvSpPr>
          <p:nvPr>
            <p:ph type="sldNum" sz="quarter" idx="5"/>
          </p:nvPr>
        </p:nvSpPr>
        <p:spPr/>
        <p:txBody>
          <a:bodyPr/>
          <a:lstStyle/>
          <a:p>
            <a:fld id="{445FEE54-8CBD-734F-95F3-810624B78272}" type="slidenum">
              <a:rPr lang="en-US" smtClean="0"/>
              <a:t>5</a:t>
            </a:fld>
            <a:endParaRPr lang="en-US"/>
          </a:p>
        </p:txBody>
      </p:sp>
    </p:spTree>
    <p:extLst>
      <p:ext uri="{BB962C8B-B14F-4D97-AF65-F5344CB8AC3E}">
        <p14:creationId xmlns:p14="http://schemas.microsoft.com/office/powerpoint/2010/main" val="3108209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D7DECA-6D6E-075A-8A37-53E2A589972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2B52633-394F-203E-88FC-E614433BF63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6E58263-068D-7922-B6B0-AFBE64EDD07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63ECD154-DFB6-AA88-75E7-ADA44342B5D4}"/>
              </a:ext>
            </a:extLst>
          </p:cNvPr>
          <p:cNvSpPr>
            <a:spLocks noGrp="1"/>
          </p:cNvSpPr>
          <p:nvPr>
            <p:ph type="sldNum" sz="quarter" idx="5"/>
          </p:nvPr>
        </p:nvSpPr>
        <p:spPr/>
        <p:txBody>
          <a:bodyPr/>
          <a:lstStyle/>
          <a:p>
            <a:fld id="{445FEE54-8CBD-734F-95F3-810624B78272}" type="slidenum">
              <a:rPr lang="en-US" smtClean="0"/>
              <a:t>6</a:t>
            </a:fld>
            <a:endParaRPr lang="en-US"/>
          </a:p>
        </p:txBody>
      </p:sp>
    </p:spTree>
    <p:extLst>
      <p:ext uri="{BB962C8B-B14F-4D97-AF65-F5344CB8AC3E}">
        <p14:creationId xmlns:p14="http://schemas.microsoft.com/office/powerpoint/2010/main" val="3403475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5FEE54-8CBD-734F-95F3-810624B78272}" type="slidenum">
              <a:rPr lang="en-US" smtClean="0"/>
              <a:t>7</a:t>
            </a:fld>
            <a:endParaRPr lang="en-US"/>
          </a:p>
        </p:txBody>
      </p:sp>
    </p:spTree>
    <p:extLst>
      <p:ext uri="{BB962C8B-B14F-4D97-AF65-F5344CB8AC3E}">
        <p14:creationId xmlns:p14="http://schemas.microsoft.com/office/powerpoint/2010/main" val="1996174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5FEE54-8CBD-734F-95F3-810624B78272}" type="slidenum">
              <a:rPr lang="en-US" smtClean="0"/>
              <a:t>8</a:t>
            </a:fld>
            <a:endParaRPr lang="en-US"/>
          </a:p>
        </p:txBody>
      </p:sp>
    </p:spTree>
    <p:extLst>
      <p:ext uri="{BB962C8B-B14F-4D97-AF65-F5344CB8AC3E}">
        <p14:creationId xmlns:p14="http://schemas.microsoft.com/office/powerpoint/2010/main" val="30656314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5FEE54-8CBD-734F-95F3-810624B78272}" type="slidenum">
              <a:rPr lang="en-US" smtClean="0"/>
              <a:t>9</a:t>
            </a:fld>
            <a:endParaRPr lang="en-US"/>
          </a:p>
        </p:txBody>
      </p:sp>
    </p:spTree>
    <p:extLst>
      <p:ext uri="{BB962C8B-B14F-4D97-AF65-F5344CB8AC3E}">
        <p14:creationId xmlns:p14="http://schemas.microsoft.com/office/powerpoint/2010/main" val="4705880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445FEE54-8CBD-734F-95F3-810624B78272}" type="slidenum">
              <a:rPr lang="en-US" smtClean="0"/>
              <a:t>10</a:t>
            </a:fld>
            <a:endParaRPr lang="en-US"/>
          </a:p>
        </p:txBody>
      </p:sp>
    </p:spTree>
    <p:extLst>
      <p:ext uri="{BB962C8B-B14F-4D97-AF65-F5344CB8AC3E}">
        <p14:creationId xmlns:p14="http://schemas.microsoft.com/office/powerpoint/2010/main" val="25090148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emf"/><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1F41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41513" y="1612997"/>
            <a:ext cx="1860972" cy="1917508"/>
          </a:xfrm>
          <a:prstGeom prst="rect">
            <a:avLst/>
          </a:prstGeom>
        </p:spPr>
      </p:pic>
    </p:spTree>
    <p:extLst>
      <p:ext uri="{BB962C8B-B14F-4D97-AF65-F5344CB8AC3E}">
        <p14:creationId xmlns:p14="http://schemas.microsoft.com/office/powerpoint/2010/main" val="1987515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le blue title">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C5D9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solidFill>
                <a:srgbClr val="E4E4E4"/>
              </a:solidFill>
            </a:endParaRPr>
          </a:p>
        </p:txBody>
      </p:sp>
      <p:cxnSp>
        <p:nvCxnSpPr>
          <p:cNvPr id="8" name="Straight Connector 7"/>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6"/>
          </a:xfrm>
          <a:prstGeom prst="rect">
            <a:avLst/>
          </a:prstGeom>
        </p:spPr>
      </p:pic>
      <p:sp>
        <p:nvSpPr>
          <p:cNvPr id="15"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rgbClr val="1E416C"/>
                </a:solidFill>
                <a:latin typeface="Georgia" panose="02040502050405020303" pitchFamily="18" charset="0"/>
                <a:ea typeface="Adria Slab" charset="0"/>
                <a:cs typeface="Arial" panose="020B0604020202020204" pitchFamily="34"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pic>
        <p:nvPicPr>
          <p:cNvPr id="2" name="Picture 1" descr="A close up of a logo&#10;&#10;Description automatically generated">
            <a:extLst>
              <a:ext uri="{FF2B5EF4-FFF2-40B4-BE49-F238E27FC236}">
                <a16:creationId xmlns:a16="http://schemas.microsoft.com/office/drawing/2014/main" id="{2CC340D2-A96A-C402-0185-9FA910D4D16C}"/>
              </a:ext>
            </a:extLst>
          </p:cNvPr>
          <p:cNvPicPr>
            <a:picLocks noChangeAspect="1"/>
          </p:cNvPicPr>
          <p:nvPr userDrawn="1"/>
        </p:nvPicPr>
        <p:blipFill>
          <a:blip r:embed="rId3"/>
          <a:stretch>
            <a:fillRect/>
          </a:stretch>
        </p:blipFill>
        <p:spPr>
          <a:xfrm>
            <a:off x="6409138" y="3378960"/>
            <a:ext cx="2626773" cy="1518275"/>
          </a:xfrm>
          <a:prstGeom prst="rect">
            <a:avLst/>
          </a:prstGeom>
        </p:spPr>
      </p:pic>
      <p:sp>
        <p:nvSpPr>
          <p:cNvPr id="3" name="TextBox 2">
            <a:extLst>
              <a:ext uri="{FF2B5EF4-FFF2-40B4-BE49-F238E27FC236}">
                <a16:creationId xmlns:a16="http://schemas.microsoft.com/office/drawing/2014/main" id="{58E167C6-148F-589E-D8B9-D44C892A6988}"/>
              </a:ext>
            </a:extLst>
          </p:cNvPr>
          <p:cNvSpPr txBox="1"/>
          <p:nvPr userDrawn="1"/>
        </p:nvSpPr>
        <p:spPr>
          <a:xfrm>
            <a:off x="6698325" y="4648043"/>
            <a:ext cx="2513637" cy="261610"/>
          </a:xfrm>
          <a:prstGeom prst="rect">
            <a:avLst/>
          </a:prstGeom>
          <a:noFill/>
        </p:spPr>
        <p:txBody>
          <a:bodyPr wrap="square" rtlCol="0">
            <a:spAutoFit/>
          </a:bodyPr>
          <a:lstStyle/>
          <a:p>
            <a:r>
              <a:rPr lang="en-GB" sz="1100" b="0" i="0" u="none" strike="noStrike" dirty="0">
                <a:solidFill>
                  <a:srgbClr val="1E416C"/>
                </a:solidFill>
                <a:effectLst/>
                <a:latin typeface="Georgia" panose="02040502050405020303" pitchFamily="18" charset="0"/>
              </a:rPr>
              <a:t>@gardencourtlaw.bsky.social</a:t>
            </a:r>
            <a:endParaRPr lang="en-GB" sz="1100" dirty="0">
              <a:solidFill>
                <a:srgbClr val="1E416C"/>
              </a:solidFill>
              <a:latin typeface="Georgia" panose="02040502050405020303" pitchFamily="18" charset="0"/>
              <a:ea typeface="Adria Slab" panose="00000500000000000000" pitchFamily="50" charset="0"/>
              <a:cs typeface="Arial" panose="020B0604020202020204" pitchFamily="34" charset="0"/>
            </a:endParaRPr>
          </a:p>
        </p:txBody>
      </p:sp>
      <p:pic>
        <p:nvPicPr>
          <p:cNvPr id="4" name="Picture 3" descr="A blue butterfly on a black background&#10;&#10;AI-generated content may be incorrect.">
            <a:extLst>
              <a:ext uri="{FF2B5EF4-FFF2-40B4-BE49-F238E27FC236}">
                <a16:creationId xmlns:a16="http://schemas.microsoft.com/office/drawing/2014/main" id="{3399DFF6-6AE5-E889-B7CF-46D55087E8EA}"/>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44643" y="4699486"/>
            <a:ext cx="200748" cy="177461"/>
          </a:xfrm>
          <a:prstGeom prst="rect">
            <a:avLst/>
          </a:prstGeom>
        </p:spPr>
      </p:pic>
    </p:spTree>
    <p:extLst>
      <p:ext uri="{BB962C8B-B14F-4D97-AF65-F5344CB8AC3E}">
        <p14:creationId xmlns:p14="http://schemas.microsoft.com/office/powerpoint/2010/main" val="128482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Grey title">
    <p:spTree>
      <p:nvGrpSpPr>
        <p:cNvPr id="1" name=""/>
        <p:cNvGrpSpPr/>
        <p:nvPr/>
      </p:nvGrpSpPr>
      <p:grpSpPr>
        <a:xfrm>
          <a:off x="0" y="0"/>
          <a:ext cx="0" cy="0"/>
          <a:chOff x="0" y="0"/>
          <a:chExt cx="0" cy="0"/>
        </a:xfrm>
      </p:grpSpPr>
      <p:sp>
        <p:nvSpPr>
          <p:cNvPr id="17" name="Rectangle 16"/>
          <p:cNvSpPr/>
          <p:nvPr userDrawn="1"/>
        </p:nvSpPr>
        <p:spPr>
          <a:xfrm>
            <a:off x="0" y="0"/>
            <a:ext cx="9144000" cy="51435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sp>
        <p:nvSpPr>
          <p:cNvPr id="15"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rgbClr val="1E416C"/>
                </a:solidFill>
                <a:latin typeface="Georgia" panose="02040502050405020303" pitchFamily="18" charset="0"/>
                <a:ea typeface="Adria Slab" charset="0"/>
                <a:cs typeface="Georgia" panose="02040502050405020303" pitchFamily="18"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cxnSp>
        <p:nvCxnSpPr>
          <p:cNvPr id="12" name="Straight Connector 11"/>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735856"/>
            <a:ext cx="1736401" cy="241877"/>
          </a:xfrm>
          <a:prstGeom prst="rect">
            <a:avLst/>
          </a:prstGeom>
        </p:spPr>
      </p:pic>
      <p:sp>
        <p:nvSpPr>
          <p:cNvPr id="16"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endParaRPr lang="en-US" dirty="0">
              <a:solidFill>
                <a:srgbClr val="1E416C"/>
              </a:solidFill>
            </a:endParaRPr>
          </a:p>
        </p:txBody>
      </p:sp>
      <p:sp>
        <p:nvSpPr>
          <p:cNvPr id="2" name="TextBox 1">
            <a:extLst>
              <a:ext uri="{FF2B5EF4-FFF2-40B4-BE49-F238E27FC236}">
                <a16:creationId xmlns:a16="http://schemas.microsoft.com/office/drawing/2014/main" id="{090D511E-CBFD-877B-ED00-17850D5F06FA}"/>
              </a:ext>
            </a:extLst>
          </p:cNvPr>
          <p:cNvSpPr txBox="1"/>
          <p:nvPr userDrawn="1"/>
        </p:nvSpPr>
        <p:spPr>
          <a:xfrm>
            <a:off x="6698325" y="4648043"/>
            <a:ext cx="2513637" cy="261610"/>
          </a:xfrm>
          <a:prstGeom prst="rect">
            <a:avLst/>
          </a:prstGeom>
          <a:noFill/>
        </p:spPr>
        <p:txBody>
          <a:bodyPr wrap="square" rtlCol="0">
            <a:spAutoFit/>
          </a:bodyPr>
          <a:lstStyle/>
          <a:p>
            <a:r>
              <a:rPr lang="en-GB" sz="1100" b="0" i="0" u="none" strike="noStrike" dirty="0">
                <a:solidFill>
                  <a:srgbClr val="1E416C"/>
                </a:solidFill>
                <a:effectLst/>
                <a:latin typeface="Georgia" panose="02040502050405020303" pitchFamily="18" charset="0"/>
              </a:rPr>
              <a:t>@gardencourtlaw.bsky.social</a:t>
            </a:r>
            <a:endParaRPr lang="en-GB" sz="1100" dirty="0">
              <a:solidFill>
                <a:srgbClr val="1E416C"/>
              </a:solidFill>
              <a:latin typeface="Georgia" panose="02040502050405020303" pitchFamily="18" charset="0"/>
              <a:ea typeface="Adria Slab" panose="00000500000000000000" pitchFamily="50" charset="0"/>
              <a:cs typeface="Arial" panose="020B0604020202020204" pitchFamily="34" charset="0"/>
            </a:endParaRPr>
          </a:p>
        </p:txBody>
      </p:sp>
      <p:pic>
        <p:nvPicPr>
          <p:cNvPr id="3" name="Picture 2" descr="A blue butterfly on a black background&#10;&#10;AI-generated content may be incorrect.">
            <a:extLst>
              <a:ext uri="{FF2B5EF4-FFF2-40B4-BE49-F238E27FC236}">
                <a16:creationId xmlns:a16="http://schemas.microsoft.com/office/drawing/2014/main" id="{337E2B35-157D-FE9C-53CD-89A2DA40755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44643" y="4699486"/>
            <a:ext cx="200748" cy="177461"/>
          </a:xfrm>
          <a:prstGeom prst="rect">
            <a:avLst/>
          </a:prstGeom>
        </p:spPr>
      </p:pic>
    </p:spTree>
    <p:extLst>
      <p:ext uri="{BB962C8B-B14F-4D97-AF65-F5344CB8AC3E}">
        <p14:creationId xmlns:p14="http://schemas.microsoft.com/office/powerpoint/2010/main" val="988450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ilding titl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3"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chemeClr val="bg1"/>
                </a:solidFill>
              </a:rPr>
              <a:pPr/>
              <a:t>‹#›</a:t>
            </a:fld>
            <a:endParaRPr lang="en-US" dirty="0">
              <a:solidFill>
                <a:schemeClr val="bg1"/>
              </a:solidFill>
            </a:endParaRPr>
          </a:p>
        </p:txBody>
      </p:sp>
      <p:cxnSp>
        <p:nvCxnSpPr>
          <p:cNvPr id="14" name="Straight Connector 13"/>
          <p:cNvCxnSpPr/>
          <p:nvPr userDrawn="1"/>
        </p:nvCxnSpPr>
        <p:spPr>
          <a:xfrm flipV="1">
            <a:off x="508362" y="4575499"/>
            <a:ext cx="8127291" cy="23471"/>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pic>
        <p:nvPicPr>
          <p:cNvPr id="15" name="Picture 1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01187" y="4359356"/>
            <a:ext cx="1736394" cy="241875"/>
          </a:xfrm>
          <a:prstGeom prst="rect">
            <a:avLst/>
          </a:prstGeom>
        </p:spPr>
      </p:pic>
      <p:sp>
        <p:nvSpPr>
          <p:cNvPr id="17"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chemeClr val="bg1"/>
                </a:solidFill>
                <a:latin typeface="Adria Slab" charset="0"/>
                <a:ea typeface="Adria Slab" charset="0"/>
                <a:cs typeface="Adria Slab"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spTree>
    <p:extLst>
      <p:ext uri="{BB962C8B-B14F-4D97-AF65-F5344CB8AC3E}">
        <p14:creationId xmlns:p14="http://schemas.microsoft.com/office/powerpoint/2010/main" val="717820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ark blue titl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1F41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sp>
        <p:nvSpPr>
          <p:cNvPr id="4"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rgbClr val="C5D9E4"/>
                </a:solidFill>
              </a:rPr>
              <a:pPr/>
              <a:t>‹#›</a:t>
            </a:fld>
            <a:endParaRPr lang="en-US" dirty="0">
              <a:solidFill>
                <a:srgbClr val="C5D9E4"/>
              </a:solidFill>
            </a:endParaRPr>
          </a:p>
        </p:txBody>
      </p:sp>
      <p:cxnSp>
        <p:nvCxnSpPr>
          <p:cNvPr id="5" name="Straight Connector 4"/>
          <p:cNvCxnSpPr/>
          <p:nvPr userDrawn="1"/>
        </p:nvCxnSpPr>
        <p:spPr>
          <a:xfrm flipV="1">
            <a:off x="508362" y="4575499"/>
            <a:ext cx="8127291" cy="23471"/>
          </a:xfrm>
          <a:prstGeom prst="line">
            <a:avLst/>
          </a:prstGeom>
          <a:ln w="3175">
            <a:solidFill>
              <a:srgbClr val="C5D9E4"/>
            </a:solidFill>
          </a:ln>
        </p:spPr>
        <p:style>
          <a:lnRef idx="1">
            <a:schemeClr val="accent1"/>
          </a:lnRef>
          <a:fillRef idx="0">
            <a:schemeClr val="accent1"/>
          </a:fillRef>
          <a:effectRef idx="0">
            <a:schemeClr val="accent1"/>
          </a:effectRef>
          <a:fontRef idx="minor">
            <a:schemeClr val="tx1"/>
          </a:fontRef>
        </p:style>
      </p:cxn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6"/>
          </a:xfrm>
          <a:prstGeom prst="rect">
            <a:avLst/>
          </a:prstGeom>
        </p:spPr>
      </p:pic>
      <p:sp>
        <p:nvSpPr>
          <p:cNvPr id="7"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chemeClr val="bg1"/>
                </a:solidFill>
                <a:latin typeface="Adria Slab" charset="0"/>
                <a:ea typeface="Adria Slab" charset="0"/>
                <a:cs typeface="Adria Slab"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spTree>
    <p:extLst>
      <p:ext uri="{BB962C8B-B14F-4D97-AF65-F5344CB8AC3E}">
        <p14:creationId xmlns:p14="http://schemas.microsoft.com/office/powerpoint/2010/main" val="13792039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Yellow title">
    <p:spTree>
      <p:nvGrpSpPr>
        <p:cNvPr id="1" name=""/>
        <p:cNvGrpSpPr/>
        <p:nvPr/>
      </p:nvGrpSpPr>
      <p:grpSpPr>
        <a:xfrm>
          <a:off x="0" y="0"/>
          <a:ext cx="0" cy="0"/>
          <a:chOff x="0" y="0"/>
          <a:chExt cx="0" cy="0"/>
        </a:xfrm>
      </p:grpSpPr>
      <p:sp>
        <p:nvSpPr>
          <p:cNvPr id="8" name="Rectangle 7"/>
          <p:cNvSpPr/>
          <p:nvPr userDrawn="1"/>
        </p:nvSpPr>
        <p:spPr>
          <a:xfrm>
            <a:off x="0" y="0"/>
            <a:ext cx="9144000" cy="5143500"/>
          </a:xfrm>
          <a:prstGeom prst="rect">
            <a:avLst/>
          </a:prstGeom>
          <a:solidFill>
            <a:srgbClr val="E1BF4F"/>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sp>
        <p:nvSpPr>
          <p:cNvPr id="7"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rgbClr val="1E416C"/>
                </a:solidFill>
                <a:latin typeface="Adria Slab" charset="0"/>
                <a:ea typeface="Adria Slab" charset="0"/>
                <a:cs typeface="Adria Slab"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cxnSp>
        <p:nvCxnSpPr>
          <p:cNvPr id="9" name="Straight Connector 8"/>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7"/>
          </a:xfrm>
          <a:prstGeom prst="rect">
            <a:avLst/>
          </a:prstGeom>
        </p:spPr>
      </p:pic>
      <p:sp>
        <p:nvSpPr>
          <p:cNvPr id="11" name="Slide Number Placeholder 5"/>
          <p:cNvSpPr txBox="1">
            <a:spLocks/>
          </p:cNvSpPr>
          <p:nvPr userDrawn="1"/>
        </p:nvSpPr>
        <p:spPr>
          <a:xfrm>
            <a:off x="6672982" y="4318715"/>
            <a:ext cx="2057400" cy="273844"/>
          </a:xfrm>
          <a:prstGeom prst="rect">
            <a:avLst/>
          </a:prstGeom>
        </p:spPr>
        <p:txBody>
          <a:bodyPr vert="horz" lIns="91430" tIns="45715" rIns="91430" bIns="45715" rtlCol="0" anchor="ctr"/>
          <a:lstStyle>
            <a:defPPr>
              <a:defRPr lang="en-US"/>
            </a:defPPr>
            <a:lvl1pPr marL="0" algn="r" defTabSz="685488" rtl="0" eaLnBrk="1" latinLnBrk="0" hangingPunct="1">
              <a:defRPr sz="900" kern="1200">
                <a:solidFill>
                  <a:srgbClr val="C5C5C4"/>
                </a:solidFill>
                <a:latin typeface="Adria Slab" charset="0"/>
                <a:ea typeface="Adria Slab" charset="0"/>
                <a:cs typeface="Adria Slab" charset="0"/>
              </a:defRPr>
            </a:lvl1pPr>
            <a:lvl2pPr marL="342744" algn="l" defTabSz="685488" rtl="0" eaLnBrk="1" latinLnBrk="0" hangingPunct="1">
              <a:defRPr sz="1350" kern="1200">
                <a:solidFill>
                  <a:schemeClr val="tx1"/>
                </a:solidFill>
                <a:latin typeface="+mn-lt"/>
                <a:ea typeface="+mn-ea"/>
                <a:cs typeface="+mn-cs"/>
              </a:defRPr>
            </a:lvl2pPr>
            <a:lvl3pPr marL="685488" algn="l" defTabSz="685488" rtl="0" eaLnBrk="1" latinLnBrk="0" hangingPunct="1">
              <a:defRPr sz="1350" kern="1200">
                <a:solidFill>
                  <a:schemeClr val="tx1"/>
                </a:solidFill>
                <a:latin typeface="+mn-lt"/>
                <a:ea typeface="+mn-ea"/>
                <a:cs typeface="+mn-cs"/>
              </a:defRPr>
            </a:lvl3pPr>
            <a:lvl4pPr marL="1028232" algn="l" defTabSz="685488" rtl="0" eaLnBrk="1" latinLnBrk="0" hangingPunct="1">
              <a:defRPr sz="1350" kern="1200">
                <a:solidFill>
                  <a:schemeClr val="tx1"/>
                </a:solidFill>
                <a:latin typeface="+mn-lt"/>
                <a:ea typeface="+mn-ea"/>
                <a:cs typeface="+mn-cs"/>
              </a:defRPr>
            </a:lvl4pPr>
            <a:lvl5pPr marL="1370976" algn="l" defTabSz="685488" rtl="0" eaLnBrk="1" latinLnBrk="0" hangingPunct="1">
              <a:defRPr sz="1350" kern="1200">
                <a:solidFill>
                  <a:schemeClr val="tx1"/>
                </a:solidFill>
                <a:latin typeface="+mn-lt"/>
                <a:ea typeface="+mn-ea"/>
                <a:cs typeface="+mn-cs"/>
              </a:defRPr>
            </a:lvl5pPr>
            <a:lvl6pPr marL="1713720" algn="l" defTabSz="685488" rtl="0" eaLnBrk="1" latinLnBrk="0" hangingPunct="1">
              <a:defRPr sz="1350" kern="1200">
                <a:solidFill>
                  <a:schemeClr val="tx1"/>
                </a:solidFill>
                <a:latin typeface="+mn-lt"/>
                <a:ea typeface="+mn-ea"/>
                <a:cs typeface="+mn-cs"/>
              </a:defRPr>
            </a:lvl6pPr>
            <a:lvl7pPr marL="2056464" algn="l" defTabSz="685488" rtl="0" eaLnBrk="1" latinLnBrk="0" hangingPunct="1">
              <a:defRPr sz="1350" kern="1200">
                <a:solidFill>
                  <a:schemeClr val="tx1"/>
                </a:solidFill>
                <a:latin typeface="+mn-lt"/>
                <a:ea typeface="+mn-ea"/>
                <a:cs typeface="+mn-cs"/>
              </a:defRPr>
            </a:lvl7pPr>
            <a:lvl8pPr marL="2399208" algn="l" defTabSz="685488" rtl="0" eaLnBrk="1" latinLnBrk="0" hangingPunct="1">
              <a:defRPr sz="1350" kern="1200">
                <a:solidFill>
                  <a:schemeClr val="tx1"/>
                </a:solidFill>
                <a:latin typeface="+mn-lt"/>
                <a:ea typeface="+mn-ea"/>
                <a:cs typeface="+mn-cs"/>
              </a:defRPr>
            </a:lvl8pPr>
            <a:lvl9pPr marL="2741952" algn="l" defTabSz="685488" rtl="0" eaLnBrk="1" latinLnBrk="0" hangingPunct="1">
              <a:defRPr sz="1350" kern="1200">
                <a:solidFill>
                  <a:schemeClr val="tx1"/>
                </a:solidFill>
                <a:latin typeface="+mn-lt"/>
                <a:ea typeface="+mn-ea"/>
                <a:cs typeface="+mn-cs"/>
              </a:defRPr>
            </a:lvl9pPr>
          </a:lstStyle>
          <a:p>
            <a:fld id="{7628EDF9-49C9-3B4E-9E3F-68E4798302E0}" type="slidenum">
              <a:rPr lang="en-US" smtClean="0">
                <a:solidFill>
                  <a:srgbClr val="1E416C"/>
                </a:solidFill>
              </a:rPr>
              <a:pPr/>
              <a:t>‹#›</a:t>
            </a:fld>
            <a:endParaRPr lang="en-US" dirty="0">
              <a:solidFill>
                <a:srgbClr val="1E416C"/>
              </a:solidFill>
            </a:endParaRPr>
          </a:p>
        </p:txBody>
      </p:sp>
    </p:spTree>
    <p:extLst>
      <p:ext uri="{BB962C8B-B14F-4D97-AF65-F5344CB8AC3E}">
        <p14:creationId xmlns:p14="http://schemas.microsoft.com/office/powerpoint/2010/main" val="14988411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Grey content">
    <p:spTree>
      <p:nvGrpSpPr>
        <p:cNvPr id="1" name=""/>
        <p:cNvGrpSpPr/>
        <p:nvPr/>
      </p:nvGrpSpPr>
      <p:grpSpPr>
        <a:xfrm>
          <a:off x="0" y="0"/>
          <a:ext cx="0" cy="0"/>
          <a:chOff x="0" y="0"/>
          <a:chExt cx="0" cy="0"/>
        </a:xfrm>
      </p:grpSpPr>
      <p:sp>
        <p:nvSpPr>
          <p:cNvPr id="22" name="Rectangle 21"/>
          <p:cNvSpPr/>
          <p:nvPr userDrawn="1"/>
        </p:nvSpPr>
        <p:spPr>
          <a:xfrm>
            <a:off x="0" y="0"/>
            <a:ext cx="9144000" cy="5143500"/>
          </a:xfrm>
          <a:prstGeom prst="rect">
            <a:avLst/>
          </a:prstGeom>
          <a:solidFill>
            <a:srgbClr val="F0F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dirty="0"/>
          </a:p>
        </p:txBody>
      </p:sp>
      <p:cxnSp>
        <p:nvCxnSpPr>
          <p:cNvPr id="14" name="Straight Connector 13"/>
          <p:cNvCxnSpPr/>
          <p:nvPr userDrawn="1"/>
        </p:nvCxnSpPr>
        <p:spPr>
          <a:xfrm flipV="1">
            <a:off x="508361" y="796615"/>
            <a:ext cx="8127291" cy="25818"/>
          </a:xfrm>
          <a:prstGeom prst="line">
            <a:avLst/>
          </a:prstGeom>
          <a:ln>
            <a:solidFill>
              <a:srgbClr val="1E416C"/>
            </a:solidFill>
          </a:ln>
        </p:spPr>
        <p:style>
          <a:lnRef idx="1">
            <a:schemeClr val="accent1"/>
          </a:lnRef>
          <a:fillRef idx="0">
            <a:schemeClr val="accent1"/>
          </a:fillRef>
          <a:effectRef idx="0">
            <a:schemeClr val="accent1"/>
          </a:effectRef>
          <a:fontRef idx="minor">
            <a:schemeClr val="tx1"/>
          </a:fontRef>
        </p:style>
      </p:cxnSp>
      <p:sp>
        <p:nvSpPr>
          <p:cNvPr id="3" name="Text Placeholder 2"/>
          <p:cNvSpPr>
            <a:spLocks noGrp="1"/>
          </p:cNvSpPr>
          <p:nvPr>
            <p:ph type="body" sz="quarter" idx="10"/>
          </p:nvPr>
        </p:nvSpPr>
        <p:spPr>
          <a:xfrm>
            <a:off x="601185" y="373508"/>
            <a:ext cx="5228921" cy="300038"/>
          </a:xfrm>
          <a:prstGeom prst="rect">
            <a:avLst/>
          </a:prstGeom>
        </p:spPr>
        <p:txBody>
          <a:bodyPr lIns="91430" tIns="45715" rIns="91430" bIns="45715"/>
          <a:lstStyle>
            <a:lvl1pPr marL="0" indent="0">
              <a:buFontTx/>
              <a:buNone/>
              <a:defRPr sz="2000">
                <a:solidFill>
                  <a:srgbClr val="1E416C"/>
                </a:solidFill>
                <a:latin typeface="Georgia" panose="02040502050405020303" pitchFamily="18" charset="0"/>
                <a:ea typeface="Adria Slab" charset="0"/>
                <a:cs typeface="Arial" panose="020B0604020202020204" pitchFamily="34" charset="0"/>
              </a:defRPr>
            </a:lvl1pPr>
            <a:lvl2pPr marL="342859" indent="0">
              <a:buFontTx/>
              <a:buNone/>
              <a:defRPr sz="1400">
                <a:latin typeface="Adria Slab" charset="0"/>
                <a:ea typeface="Adria Slab" charset="0"/>
                <a:cs typeface="Adria Slab" charset="0"/>
              </a:defRPr>
            </a:lvl2pPr>
            <a:lvl3pPr marL="685718" indent="0">
              <a:buFontTx/>
              <a:buNone/>
              <a:defRPr sz="1400">
                <a:latin typeface="Adria Slab" charset="0"/>
                <a:ea typeface="Adria Slab" charset="0"/>
                <a:cs typeface="Adria Slab" charset="0"/>
              </a:defRPr>
            </a:lvl3pPr>
            <a:lvl4pPr marL="1028577" indent="0">
              <a:buFontTx/>
              <a:buNone/>
              <a:defRPr sz="1400">
                <a:latin typeface="Adria Slab" charset="0"/>
                <a:ea typeface="Adria Slab" charset="0"/>
                <a:cs typeface="Adria Slab" charset="0"/>
              </a:defRPr>
            </a:lvl4pPr>
            <a:lvl5pPr marL="1371436" indent="0">
              <a:buFontTx/>
              <a:buNone/>
              <a:defRPr sz="1400">
                <a:latin typeface="Adria Slab" charset="0"/>
                <a:ea typeface="Adria Slab" charset="0"/>
                <a:cs typeface="Adria Slab" charset="0"/>
              </a:defRPr>
            </a:lvl5pPr>
          </a:lstStyle>
          <a:p>
            <a:pPr lvl="0"/>
            <a:r>
              <a:rPr lang="en-US"/>
              <a:t>Click to edit Master text styles</a:t>
            </a:r>
          </a:p>
        </p:txBody>
      </p:sp>
      <p:cxnSp>
        <p:nvCxnSpPr>
          <p:cNvPr id="23" name="Straight Connector 22"/>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sp>
        <p:nvSpPr>
          <p:cNvPr id="4" name="TextBox 3"/>
          <p:cNvSpPr txBox="1"/>
          <p:nvPr userDrawn="1"/>
        </p:nvSpPr>
        <p:spPr>
          <a:xfrm>
            <a:off x="1402492" y="1507524"/>
            <a:ext cx="5053913" cy="2335427"/>
          </a:xfrm>
          <a:prstGeom prst="rect">
            <a:avLst/>
          </a:prstGeom>
          <a:noFill/>
        </p:spPr>
        <p:txBody>
          <a:bodyPr wrap="square" rtlCol="0">
            <a:spAutoFit/>
          </a:bodyPr>
          <a:lstStyle/>
          <a:p>
            <a:endParaRPr lang="en-GB"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71258" y="4703505"/>
            <a:ext cx="1662468" cy="223214"/>
          </a:xfrm>
          <a:prstGeom prst="rect">
            <a:avLst/>
          </a:prstGeom>
        </p:spPr>
      </p:pic>
      <p:sp>
        <p:nvSpPr>
          <p:cNvPr id="2" name="TextBox 1">
            <a:extLst>
              <a:ext uri="{FF2B5EF4-FFF2-40B4-BE49-F238E27FC236}">
                <a16:creationId xmlns:a16="http://schemas.microsoft.com/office/drawing/2014/main" id="{C5C8A234-7F70-26E9-92EA-F0EA447521E9}"/>
              </a:ext>
            </a:extLst>
          </p:cNvPr>
          <p:cNvSpPr txBox="1"/>
          <p:nvPr userDrawn="1"/>
        </p:nvSpPr>
        <p:spPr>
          <a:xfrm>
            <a:off x="6698325" y="4648043"/>
            <a:ext cx="2513637" cy="261610"/>
          </a:xfrm>
          <a:prstGeom prst="rect">
            <a:avLst/>
          </a:prstGeom>
          <a:noFill/>
        </p:spPr>
        <p:txBody>
          <a:bodyPr wrap="square" rtlCol="0">
            <a:spAutoFit/>
          </a:bodyPr>
          <a:lstStyle/>
          <a:p>
            <a:r>
              <a:rPr lang="en-GB" sz="1100" b="0" i="0" u="none" strike="noStrike" dirty="0">
                <a:solidFill>
                  <a:srgbClr val="1E416C"/>
                </a:solidFill>
                <a:effectLst/>
                <a:latin typeface="Georgia" panose="02040502050405020303" pitchFamily="18" charset="0"/>
              </a:rPr>
              <a:t>@gardencourtlaw.bsky.social</a:t>
            </a:r>
            <a:endParaRPr lang="en-GB" sz="1100" dirty="0">
              <a:solidFill>
                <a:srgbClr val="1E416C"/>
              </a:solidFill>
              <a:latin typeface="Georgia" panose="02040502050405020303" pitchFamily="18" charset="0"/>
              <a:ea typeface="Adria Slab" panose="00000500000000000000" pitchFamily="50" charset="0"/>
              <a:cs typeface="Arial" panose="020B0604020202020204" pitchFamily="34" charset="0"/>
            </a:endParaRPr>
          </a:p>
        </p:txBody>
      </p:sp>
      <p:pic>
        <p:nvPicPr>
          <p:cNvPr id="5" name="Picture 4" descr="A blue butterfly on a black background&#10;&#10;AI-generated content may be incorrect.">
            <a:extLst>
              <a:ext uri="{FF2B5EF4-FFF2-40B4-BE49-F238E27FC236}">
                <a16:creationId xmlns:a16="http://schemas.microsoft.com/office/drawing/2014/main" id="{0958AF69-7E06-D9AB-A3DA-5A5CCE88449B}"/>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44643" y="4699486"/>
            <a:ext cx="200748" cy="177461"/>
          </a:xfrm>
          <a:prstGeom prst="rect">
            <a:avLst/>
          </a:prstGeom>
        </p:spPr>
      </p:pic>
    </p:spTree>
    <p:extLst>
      <p:ext uri="{BB962C8B-B14F-4D97-AF65-F5344CB8AC3E}">
        <p14:creationId xmlns:p14="http://schemas.microsoft.com/office/powerpoint/2010/main" val="11861610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ack cover">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1F416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a:p>
        </p:txBody>
      </p:sp>
      <p:sp>
        <p:nvSpPr>
          <p:cNvPr id="13" name="Text Placeholder 16"/>
          <p:cNvSpPr>
            <a:spLocks noGrp="1"/>
          </p:cNvSpPr>
          <p:nvPr>
            <p:ph type="body" sz="quarter" idx="11" hasCustomPrompt="1"/>
          </p:nvPr>
        </p:nvSpPr>
        <p:spPr>
          <a:xfrm>
            <a:off x="1023938" y="1835949"/>
            <a:ext cx="7096125" cy="557213"/>
          </a:xfrm>
          <a:prstGeom prst="rect">
            <a:avLst/>
          </a:prstGeom>
        </p:spPr>
        <p:txBody>
          <a:bodyPr lIns="91430" tIns="45715" rIns="91430" bIns="45715"/>
          <a:lstStyle>
            <a:lvl1pPr marL="0" indent="0" algn="ctr">
              <a:lnSpc>
                <a:spcPts val="3600"/>
              </a:lnSpc>
              <a:buFontTx/>
              <a:buNone/>
              <a:defRPr sz="3000">
                <a:solidFill>
                  <a:schemeClr val="bg1"/>
                </a:solidFill>
                <a:latin typeface="Georgia" panose="02040502050405020303" pitchFamily="18" charset="0"/>
                <a:ea typeface="Adria Slab" charset="0"/>
                <a:cs typeface="Georgia" panose="02040502050405020303" pitchFamily="18"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Thank you</a:t>
            </a:r>
          </a:p>
        </p:txBody>
      </p:sp>
      <p:sp>
        <p:nvSpPr>
          <p:cNvPr id="3" name="Text Placeholder 2"/>
          <p:cNvSpPr>
            <a:spLocks noGrp="1"/>
          </p:cNvSpPr>
          <p:nvPr>
            <p:ph type="body" sz="quarter" idx="12" hasCustomPrompt="1"/>
          </p:nvPr>
        </p:nvSpPr>
        <p:spPr>
          <a:xfrm>
            <a:off x="1637505" y="2966206"/>
            <a:ext cx="5868988" cy="779462"/>
          </a:xfrm>
          <a:prstGeom prst="rect">
            <a:avLst/>
          </a:prstGeom>
        </p:spPr>
        <p:txBody>
          <a:bodyPr lIns="91430" tIns="45715" rIns="91430" bIns="45715"/>
          <a:lstStyle>
            <a:lvl1pPr marL="0" indent="0" algn="ctr">
              <a:buNone/>
              <a:defRPr sz="1400" b="0" i="0" baseline="0">
                <a:solidFill>
                  <a:srgbClr val="8FB0C2"/>
                </a:solidFill>
                <a:latin typeface="Georgia" panose="02040502050405020303" pitchFamily="18" charset="0"/>
                <a:ea typeface="Adria Slab Light" charset="0"/>
                <a:cs typeface="Arial" panose="020B0604020202020204" pitchFamily="34" charset="0"/>
              </a:defRPr>
            </a:lvl1pPr>
            <a:lvl2pPr marL="342859" indent="0" algn="ctr">
              <a:buNone/>
              <a:defRPr>
                <a:solidFill>
                  <a:srgbClr val="C5D9E4"/>
                </a:solidFill>
                <a:latin typeface="Adria Slab" charset="0"/>
                <a:ea typeface="Adria Slab" charset="0"/>
                <a:cs typeface="Adria Slab" charset="0"/>
              </a:defRPr>
            </a:lvl2pPr>
            <a:lvl3pPr marL="685718" indent="0" algn="ctr">
              <a:buNone/>
              <a:defRPr>
                <a:solidFill>
                  <a:srgbClr val="C5D9E4"/>
                </a:solidFill>
                <a:latin typeface="Adria Slab" charset="0"/>
                <a:ea typeface="Adria Slab" charset="0"/>
                <a:cs typeface="Adria Slab" charset="0"/>
              </a:defRPr>
            </a:lvl3pPr>
            <a:lvl4pPr marL="1028577" indent="0" algn="ctr">
              <a:buNone/>
              <a:defRPr>
                <a:solidFill>
                  <a:srgbClr val="C5D9E4"/>
                </a:solidFill>
                <a:latin typeface="Adria Slab" charset="0"/>
                <a:ea typeface="Adria Slab" charset="0"/>
                <a:cs typeface="Adria Slab" charset="0"/>
              </a:defRPr>
            </a:lvl4pPr>
            <a:lvl5pPr marL="1371436" indent="0" algn="ctr">
              <a:buNone/>
              <a:defRPr>
                <a:solidFill>
                  <a:srgbClr val="C5D9E4"/>
                </a:solidFill>
                <a:latin typeface="Adria Slab" charset="0"/>
                <a:ea typeface="Adria Slab" charset="0"/>
                <a:cs typeface="Adria Slab" charset="0"/>
              </a:defRPr>
            </a:lvl5pPr>
          </a:lstStyle>
          <a:p>
            <a:pPr lvl="0"/>
            <a:r>
              <a:rPr lang="fi-FI" dirty="0"/>
              <a:t>020 7993 7600					info@gclaw.co.uk</a:t>
            </a:r>
            <a:endParaRPr lang="en-US" dirty="0"/>
          </a:p>
        </p:txBody>
      </p:sp>
      <p:cxnSp>
        <p:nvCxnSpPr>
          <p:cNvPr id="15" name="Straight Connector 14"/>
          <p:cNvCxnSpPr/>
          <p:nvPr userDrawn="1"/>
        </p:nvCxnSpPr>
        <p:spPr>
          <a:xfrm flipV="1">
            <a:off x="508362" y="4575499"/>
            <a:ext cx="8127291" cy="23471"/>
          </a:xfrm>
          <a:prstGeom prst="line">
            <a:avLst/>
          </a:prstGeom>
          <a:ln w="3175">
            <a:solidFill>
              <a:srgbClr val="C5D9E4"/>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6"/>
          </a:xfrm>
          <a:prstGeom prst="rect">
            <a:avLst/>
          </a:prstGeom>
        </p:spPr>
      </p:pic>
    </p:spTree>
    <p:extLst>
      <p:ext uri="{BB962C8B-B14F-4D97-AF65-F5344CB8AC3E}">
        <p14:creationId xmlns:p14="http://schemas.microsoft.com/office/powerpoint/2010/main" val="1449034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ale blue title">
    <p:spTree>
      <p:nvGrpSpPr>
        <p:cNvPr id="1" name=""/>
        <p:cNvGrpSpPr/>
        <p:nvPr/>
      </p:nvGrpSpPr>
      <p:grpSpPr>
        <a:xfrm>
          <a:off x="0" y="0"/>
          <a:ext cx="0" cy="0"/>
          <a:chOff x="0" y="0"/>
          <a:chExt cx="0" cy="0"/>
        </a:xfrm>
      </p:grpSpPr>
      <p:sp>
        <p:nvSpPr>
          <p:cNvPr id="10" name="Rectangle 9"/>
          <p:cNvSpPr/>
          <p:nvPr userDrawn="1"/>
        </p:nvSpPr>
        <p:spPr>
          <a:xfrm>
            <a:off x="0" y="0"/>
            <a:ext cx="9144000" cy="5143500"/>
          </a:xfrm>
          <a:prstGeom prst="rect">
            <a:avLst/>
          </a:prstGeom>
          <a:solidFill>
            <a:srgbClr val="C5D9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30" tIns="45715" rIns="91430" bIns="45715" numCol="1" spcCol="0" rtlCol="0" fromWordArt="0" anchor="ctr" anchorCtr="0" forceAA="0" compatLnSpc="1">
            <a:prstTxWarp prst="textNoShape">
              <a:avLst/>
            </a:prstTxWarp>
            <a:noAutofit/>
          </a:bodyPr>
          <a:lstStyle/>
          <a:p>
            <a:pPr algn="ctr"/>
            <a:endParaRPr lang="en-US" sz="1400" dirty="0">
              <a:solidFill>
                <a:srgbClr val="E4E4E4"/>
              </a:solidFill>
            </a:endParaRPr>
          </a:p>
        </p:txBody>
      </p:sp>
      <p:cxnSp>
        <p:nvCxnSpPr>
          <p:cNvPr id="8" name="Straight Connector 7"/>
          <p:cNvCxnSpPr/>
          <p:nvPr userDrawn="1"/>
        </p:nvCxnSpPr>
        <p:spPr>
          <a:xfrm flipV="1">
            <a:off x="508362" y="4575499"/>
            <a:ext cx="8127291" cy="23471"/>
          </a:xfrm>
          <a:prstGeom prst="line">
            <a:avLst/>
          </a:prstGeom>
          <a:ln w="3175">
            <a:solidFill>
              <a:srgbClr val="1E416C"/>
            </a:solidFill>
          </a:ln>
        </p:spPr>
        <p:style>
          <a:lnRef idx="1">
            <a:schemeClr val="accent1"/>
          </a:lnRef>
          <a:fillRef idx="0">
            <a:schemeClr val="accent1"/>
          </a:fillRef>
          <a:effectRef idx="0">
            <a:schemeClr val="accent1"/>
          </a:effectRef>
          <a:fontRef idx="minor">
            <a:schemeClr val="tx1"/>
          </a:fontRef>
        </p:style>
      </p:cxn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1185" y="4359356"/>
            <a:ext cx="1736401" cy="241876"/>
          </a:xfrm>
          <a:prstGeom prst="rect">
            <a:avLst/>
          </a:prstGeom>
        </p:spPr>
      </p:pic>
      <p:sp>
        <p:nvSpPr>
          <p:cNvPr id="15" name="Text Placeholder 16"/>
          <p:cNvSpPr>
            <a:spLocks noGrp="1"/>
          </p:cNvSpPr>
          <p:nvPr>
            <p:ph type="body" sz="quarter" idx="11" hasCustomPrompt="1"/>
          </p:nvPr>
        </p:nvSpPr>
        <p:spPr>
          <a:xfrm>
            <a:off x="1023938" y="2217728"/>
            <a:ext cx="7096125" cy="557213"/>
          </a:xfrm>
          <a:prstGeom prst="rect">
            <a:avLst/>
          </a:prstGeom>
        </p:spPr>
        <p:txBody>
          <a:bodyPr lIns="91430" tIns="45715" rIns="91430" bIns="45715"/>
          <a:lstStyle>
            <a:lvl1pPr marL="0" indent="0" algn="ctr">
              <a:lnSpc>
                <a:spcPts val="3600"/>
              </a:lnSpc>
              <a:buFontTx/>
              <a:buNone/>
              <a:defRPr sz="3000">
                <a:solidFill>
                  <a:srgbClr val="1E416C"/>
                </a:solidFill>
                <a:latin typeface="Georgia" panose="02040502050405020303" pitchFamily="18" charset="0"/>
                <a:ea typeface="Adria Slab" charset="0"/>
                <a:cs typeface="Arial" panose="020B0604020202020204" pitchFamily="34" charset="0"/>
              </a:defRPr>
            </a:lvl1pPr>
            <a:lvl2pPr marL="342859" indent="0" algn="ctr">
              <a:buFontTx/>
              <a:buNone/>
              <a:defRPr>
                <a:solidFill>
                  <a:schemeClr val="bg1"/>
                </a:solidFill>
                <a:latin typeface="Adria Slab" charset="0"/>
                <a:ea typeface="Adria Slab" charset="0"/>
                <a:cs typeface="Adria Slab" charset="0"/>
              </a:defRPr>
            </a:lvl2pPr>
            <a:lvl3pPr marL="685718" indent="0" algn="ctr">
              <a:buFontTx/>
              <a:buNone/>
              <a:defRPr>
                <a:solidFill>
                  <a:schemeClr val="bg1"/>
                </a:solidFill>
                <a:latin typeface="Adria Slab" charset="0"/>
                <a:ea typeface="Adria Slab" charset="0"/>
                <a:cs typeface="Adria Slab" charset="0"/>
              </a:defRPr>
            </a:lvl3pPr>
            <a:lvl4pPr marL="1028577" indent="0" algn="ctr">
              <a:buFontTx/>
              <a:buNone/>
              <a:defRPr>
                <a:solidFill>
                  <a:schemeClr val="bg1"/>
                </a:solidFill>
                <a:latin typeface="Adria Slab" charset="0"/>
                <a:ea typeface="Adria Slab" charset="0"/>
                <a:cs typeface="Adria Slab" charset="0"/>
              </a:defRPr>
            </a:lvl4pPr>
            <a:lvl5pPr marL="1371436" indent="0" algn="ctr">
              <a:buFontTx/>
              <a:buNone/>
              <a:defRPr>
                <a:solidFill>
                  <a:schemeClr val="bg1"/>
                </a:solidFill>
                <a:latin typeface="Adria Slab" charset="0"/>
                <a:ea typeface="Adria Slab" charset="0"/>
                <a:cs typeface="Adria Slab" charset="0"/>
              </a:defRPr>
            </a:lvl5pPr>
          </a:lstStyle>
          <a:p>
            <a:pPr lvl="0"/>
            <a:r>
              <a:rPr lang="en-US" dirty="0"/>
              <a:t>Section Title</a:t>
            </a:r>
          </a:p>
        </p:txBody>
      </p:sp>
      <p:pic>
        <p:nvPicPr>
          <p:cNvPr id="5" name="Picture 4" descr="A close up of a logo&#10;&#10;Description automatically generated">
            <a:extLst>
              <a:ext uri="{FF2B5EF4-FFF2-40B4-BE49-F238E27FC236}">
                <a16:creationId xmlns:a16="http://schemas.microsoft.com/office/drawing/2014/main" id="{797EDDB5-F28C-7C26-E188-083D8D6B92C0}"/>
              </a:ext>
            </a:extLst>
          </p:cNvPr>
          <p:cNvPicPr>
            <a:picLocks noChangeAspect="1"/>
          </p:cNvPicPr>
          <p:nvPr userDrawn="1"/>
        </p:nvPicPr>
        <p:blipFill>
          <a:blip r:embed="rId3"/>
          <a:stretch>
            <a:fillRect/>
          </a:stretch>
        </p:blipFill>
        <p:spPr>
          <a:xfrm>
            <a:off x="6381302" y="3411101"/>
            <a:ext cx="2626773" cy="1518275"/>
          </a:xfrm>
          <a:prstGeom prst="rect">
            <a:avLst/>
          </a:prstGeom>
        </p:spPr>
      </p:pic>
      <p:sp>
        <p:nvSpPr>
          <p:cNvPr id="2" name="TextBox 1">
            <a:extLst>
              <a:ext uri="{FF2B5EF4-FFF2-40B4-BE49-F238E27FC236}">
                <a16:creationId xmlns:a16="http://schemas.microsoft.com/office/drawing/2014/main" id="{F4134880-4EAC-3FE1-64A0-03FB740B7F83}"/>
              </a:ext>
            </a:extLst>
          </p:cNvPr>
          <p:cNvSpPr txBox="1"/>
          <p:nvPr userDrawn="1"/>
        </p:nvSpPr>
        <p:spPr>
          <a:xfrm>
            <a:off x="6698325" y="4648043"/>
            <a:ext cx="2513637" cy="261610"/>
          </a:xfrm>
          <a:prstGeom prst="rect">
            <a:avLst/>
          </a:prstGeom>
          <a:noFill/>
        </p:spPr>
        <p:txBody>
          <a:bodyPr wrap="square" rtlCol="0">
            <a:spAutoFit/>
          </a:bodyPr>
          <a:lstStyle/>
          <a:p>
            <a:r>
              <a:rPr lang="en-GB" sz="1100" b="0" i="0" u="none" strike="noStrike" dirty="0">
                <a:solidFill>
                  <a:srgbClr val="1E416C"/>
                </a:solidFill>
                <a:effectLst/>
                <a:latin typeface="Georgia" panose="02040502050405020303" pitchFamily="18" charset="0"/>
              </a:rPr>
              <a:t>@gardencourtlaw.bsky.social</a:t>
            </a:r>
            <a:endParaRPr lang="en-GB" sz="1100" dirty="0">
              <a:solidFill>
                <a:srgbClr val="1E416C"/>
              </a:solidFill>
              <a:latin typeface="Georgia" panose="02040502050405020303" pitchFamily="18" charset="0"/>
              <a:ea typeface="Adria Slab" panose="00000500000000000000" pitchFamily="50" charset="0"/>
              <a:cs typeface="Arial" panose="020B0604020202020204" pitchFamily="34" charset="0"/>
            </a:endParaRPr>
          </a:p>
        </p:txBody>
      </p:sp>
      <p:pic>
        <p:nvPicPr>
          <p:cNvPr id="3" name="Picture 2" descr="A blue butterfly on a black background&#10;&#10;AI-generated content may be incorrect.">
            <a:extLst>
              <a:ext uri="{FF2B5EF4-FFF2-40B4-BE49-F238E27FC236}">
                <a16:creationId xmlns:a16="http://schemas.microsoft.com/office/drawing/2014/main" id="{C09E9FFC-B96D-2D03-A288-36C08E5A26D6}"/>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544643" y="4699486"/>
            <a:ext cx="200748" cy="177461"/>
          </a:xfrm>
          <a:prstGeom prst="rect">
            <a:avLst/>
          </a:prstGeom>
        </p:spPr>
      </p:pic>
    </p:spTree>
    <p:extLst>
      <p:ext uri="{BB962C8B-B14F-4D97-AF65-F5344CB8AC3E}">
        <p14:creationId xmlns:p14="http://schemas.microsoft.com/office/powerpoint/2010/main" val="1284826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6208793"/>
      </p:ext>
    </p:extLst>
  </p:cSld>
  <p:clrMap bg1="lt1" tx1="dk1" bg2="lt2" tx2="dk2" accent1="accent1" accent2="accent2" accent3="accent3" accent4="accent4" accent5="accent5" accent6="accent6" hlink="hlink" folHlink="folHlink"/>
  <p:sldLayoutIdLst>
    <p:sldLayoutId id="2147483668" r:id="rId1"/>
    <p:sldLayoutId id="2147483665" r:id="rId2"/>
    <p:sldLayoutId id="2147483673" r:id="rId3"/>
    <p:sldLayoutId id="2147483667" r:id="rId4"/>
    <p:sldLayoutId id="2147483674" r:id="rId5"/>
    <p:sldLayoutId id="2147483675" r:id="rId6"/>
    <p:sldLayoutId id="2147483666" r:id="rId7"/>
    <p:sldLayoutId id="2147483672" r:id="rId8"/>
    <p:sldLayoutId id="2147483677" r:id="rId9"/>
  </p:sldLayoutIdLst>
  <p:hf hdr="0" ftr="0" dt="0"/>
  <p:txStyles>
    <p:titleStyle>
      <a:lvl1pPr algn="l" defTabSz="685718"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29" indent="-171429" algn="l" defTabSz="685718"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288" indent="-171429" algn="l" defTabSz="685718"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148" indent="-171429" algn="l" defTabSz="685718"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007"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4pPr>
      <a:lvl5pPr marL="1542865"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5pPr>
      <a:lvl6pPr marL="1885724"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8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4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02"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685718" rtl="0" eaLnBrk="1" latinLnBrk="0" hangingPunct="1">
        <a:defRPr sz="1400" kern="1200">
          <a:solidFill>
            <a:schemeClr val="tx1"/>
          </a:solidFill>
          <a:latin typeface="+mn-lt"/>
          <a:ea typeface="+mn-ea"/>
          <a:cs typeface="+mn-cs"/>
        </a:defRPr>
      </a:lvl1pPr>
      <a:lvl2pPr marL="342859" algn="l" defTabSz="685718" rtl="0" eaLnBrk="1" latinLnBrk="0" hangingPunct="1">
        <a:defRPr sz="1400" kern="1200">
          <a:solidFill>
            <a:schemeClr val="tx1"/>
          </a:solidFill>
          <a:latin typeface="+mn-lt"/>
          <a:ea typeface="+mn-ea"/>
          <a:cs typeface="+mn-cs"/>
        </a:defRPr>
      </a:lvl2pPr>
      <a:lvl3pPr marL="685718" algn="l" defTabSz="685718" rtl="0" eaLnBrk="1" latinLnBrk="0" hangingPunct="1">
        <a:defRPr sz="1400" kern="1200">
          <a:solidFill>
            <a:schemeClr val="tx1"/>
          </a:solidFill>
          <a:latin typeface="+mn-lt"/>
          <a:ea typeface="+mn-ea"/>
          <a:cs typeface="+mn-cs"/>
        </a:defRPr>
      </a:lvl3pPr>
      <a:lvl4pPr marL="1028577" algn="l" defTabSz="685718" rtl="0" eaLnBrk="1" latinLnBrk="0" hangingPunct="1">
        <a:defRPr sz="1400" kern="1200">
          <a:solidFill>
            <a:schemeClr val="tx1"/>
          </a:solidFill>
          <a:latin typeface="+mn-lt"/>
          <a:ea typeface="+mn-ea"/>
          <a:cs typeface="+mn-cs"/>
        </a:defRPr>
      </a:lvl4pPr>
      <a:lvl5pPr marL="1371436" algn="l" defTabSz="685718" rtl="0" eaLnBrk="1" latinLnBrk="0" hangingPunct="1">
        <a:defRPr sz="1400" kern="1200">
          <a:solidFill>
            <a:schemeClr val="tx1"/>
          </a:solidFill>
          <a:latin typeface="+mn-lt"/>
          <a:ea typeface="+mn-ea"/>
          <a:cs typeface="+mn-cs"/>
        </a:defRPr>
      </a:lvl5pPr>
      <a:lvl6pPr marL="1714295" algn="l" defTabSz="685718" rtl="0" eaLnBrk="1" latinLnBrk="0" hangingPunct="1">
        <a:defRPr sz="1400" kern="1200">
          <a:solidFill>
            <a:schemeClr val="tx1"/>
          </a:solidFill>
          <a:latin typeface="+mn-lt"/>
          <a:ea typeface="+mn-ea"/>
          <a:cs typeface="+mn-cs"/>
        </a:defRPr>
      </a:lvl6pPr>
      <a:lvl7pPr marL="2057154" algn="l" defTabSz="685718" rtl="0" eaLnBrk="1" latinLnBrk="0" hangingPunct="1">
        <a:defRPr sz="1400" kern="1200">
          <a:solidFill>
            <a:schemeClr val="tx1"/>
          </a:solidFill>
          <a:latin typeface="+mn-lt"/>
          <a:ea typeface="+mn-ea"/>
          <a:cs typeface="+mn-cs"/>
        </a:defRPr>
      </a:lvl7pPr>
      <a:lvl8pPr marL="2400013" algn="l" defTabSz="685718" rtl="0" eaLnBrk="1" latinLnBrk="0" hangingPunct="1">
        <a:defRPr sz="1400" kern="1200">
          <a:solidFill>
            <a:schemeClr val="tx1"/>
          </a:solidFill>
          <a:latin typeface="+mn-lt"/>
          <a:ea typeface="+mn-ea"/>
          <a:cs typeface="+mn-cs"/>
        </a:defRPr>
      </a:lvl8pPr>
      <a:lvl9pPr marL="2742873" algn="l" defTabSz="685718"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ein.org.uk/bpg/contents"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hyperlink" Target="https://righttoremain.org.uk/toolkit/appeal-hearing/" TargetMode="Externa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https://www.judiciary.uk/wp-content/uploads/2023/05/CG-List-last-updated-250523-1.pdf"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uidance/taking-and-giving-evidence-by-video-link-from-abroad#n"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51565915"/>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373508"/>
            <a:ext cx="7271228" cy="300038"/>
          </a:xfrm>
        </p:spPr>
        <p:txBody>
          <a:bodyPr/>
          <a:lstStyle/>
          <a:p>
            <a:r>
              <a:rPr lang="en-GB" dirty="0"/>
              <a:t>Resources</a:t>
            </a:r>
          </a:p>
        </p:txBody>
      </p:sp>
      <p:sp>
        <p:nvSpPr>
          <p:cNvPr id="3" name="TextBox 2">
            <a:extLst>
              <a:ext uri="{FF2B5EF4-FFF2-40B4-BE49-F238E27FC236}">
                <a16:creationId xmlns:a16="http://schemas.microsoft.com/office/drawing/2014/main" id="{526C3B21-E68A-5EE5-6551-B61BCB12D5D3}"/>
              </a:ext>
            </a:extLst>
          </p:cNvPr>
          <p:cNvSpPr txBox="1"/>
          <p:nvPr/>
        </p:nvSpPr>
        <p:spPr>
          <a:xfrm>
            <a:off x="601185" y="968037"/>
            <a:ext cx="7828317" cy="2031325"/>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E416C"/>
                </a:solidFill>
                <a:latin typeface="Georgia" panose="02040502050405020303" pitchFamily="18" charset="0"/>
              </a:rPr>
              <a:t>Best Practice Guide to Asylum and Human Rights Appeals, Electronic Immigration Network: </a:t>
            </a:r>
            <a:r>
              <a:rPr lang="en-GB" dirty="0">
                <a:solidFill>
                  <a:srgbClr val="1E416C"/>
                </a:solidFill>
                <a:latin typeface="Georgia" panose="02040502050405020303" pitchFamily="18" charset="0"/>
                <a:hlinkClick r:id="rId3"/>
              </a:rPr>
              <a:t>https://www.ein.org.uk/bpg/contents</a:t>
            </a:r>
            <a:endParaRPr lang="en-GB" dirty="0">
              <a:solidFill>
                <a:srgbClr val="1E416C"/>
              </a:solidFill>
              <a:latin typeface="Georgia" panose="02040502050405020303" pitchFamily="18" charset="0"/>
            </a:endParaRP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The Right to Remain Toolkit, A guide to the UK immigration and asylum system - Your Appeal Hearing at the First-tier Tribunal</a:t>
            </a:r>
          </a:p>
          <a:p>
            <a:pPr lvl="1"/>
            <a:r>
              <a:rPr lang="en-GB" dirty="0">
                <a:solidFill>
                  <a:srgbClr val="1E416C"/>
                </a:solidFill>
                <a:latin typeface="Georgia" panose="02040502050405020303" pitchFamily="18" charset="0"/>
                <a:hlinkClick r:id="rId4"/>
              </a:rPr>
              <a:t>https://righttoremain.org.uk/toolkit/appeal-hearing/</a:t>
            </a:r>
            <a:r>
              <a:rPr lang="en-GB" dirty="0">
                <a:solidFill>
                  <a:srgbClr val="1E416C"/>
                </a:solidFill>
                <a:latin typeface="Georgia" panose="02040502050405020303" pitchFamily="18" charset="0"/>
              </a:rPr>
              <a:t> </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6366249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p:txBody>
          <a:bodyPr/>
          <a:lstStyle/>
          <a:p>
            <a:pPr lvl="0"/>
            <a:r>
              <a:rPr lang="en-US" dirty="0"/>
              <a:t>Thank you</a:t>
            </a:r>
          </a:p>
          <a:p>
            <a:endParaRPr lang="en-US" dirty="0"/>
          </a:p>
        </p:txBody>
      </p:sp>
      <p:sp>
        <p:nvSpPr>
          <p:cNvPr id="4" name="Text Placeholder 3"/>
          <p:cNvSpPr>
            <a:spLocks noGrp="1"/>
          </p:cNvSpPr>
          <p:nvPr>
            <p:ph type="body" sz="quarter" idx="12"/>
          </p:nvPr>
        </p:nvSpPr>
        <p:spPr>
          <a:xfrm>
            <a:off x="2159999" y="2966207"/>
            <a:ext cx="5764093" cy="396193"/>
          </a:xfrm>
        </p:spPr>
        <p:txBody>
          <a:bodyPr/>
          <a:lstStyle/>
          <a:p>
            <a:pPr lvl="0"/>
            <a:r>
              <a:rPr lang="fi-FI" dirty="0"/>
              <a:t>020 7993 7600       info@gclaw.co.uk      @gardencourtlaw.bsky.social</a:t>
            </a:r>
            <a:endParaRPr lang="en-US" dirty="0"/>
          </a:p>
        </p:txBody>
      </p:sp>
      <p:cxnSp>
        <p:nvCxnSpPr>
          <p:cNvPr id="8" name="Straight Connector 7"/>
          <p:cNvCxnSpPr/>
          <p:nvPr/>
        </p:nvCxnSpPr>
        <p:spPr>
          <a:xfrm>
            <a:off x="3640873" y="2966207"/>
            <a:ext cx="0" cy="273223"/>
          </a:xfrm>
          <a:prstGeom prst="line">
            <a:avLst/>
          </a:prstGeom>
          <a:ln>
            <a:solidFill>
              <a:srgbClr val="476B98"/>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5354443" y="2979214"/>
            <a:ext cx="0" cy="273223"/>
          </a:xfrm>
          <a:prstGeom prst="line">
            <a:avLst/>
          </a:prstGeom>
          <a:ln>
            <a:solidFill>
              <a:srgbClr val="476B9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81521279"/>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a:xfrm>
            <a:off x="1691037" y="1882124"/>
            <a:ext cx="5776914" cy="309693"/>
          </a:xfrm>
        </p:spPr>
        <p:txBody>
          <a:bodyPr/>
          <a:lstStyle/>
          <a:p>
            <a:r>
              <a:rPr lang="en-GB" sz="2000" b="1" dirty="0"/>
              <a:t>Basics of tribunal representation – Immigration and Asylum Chamber</a:t>
            </a:r>
          </a:p>
        </p:txBody>
      </p:sp>
      <p:sp>
        <p:nvSpPr>
          <p:cNvPr id="3" name="Text Placeholder 1"/>
          <p:cNvSpPr txBox="1">
            <a:spLocks/>
          </p:cNvSpPr>
          <p:nvPr/>
        </p:nvSpPr>
        <p:spPr>
          <a:xfrm>
            <a:off x="1109660" y="2938908"/>
            <a:ext cx="7096125" cy="1344231"/>
          </a:xfrm>
          <a:prstGeom prst="rect">
            <a:avLst/>
          </a:prstGeom>
        </p:spPr>
        <p:txBody>
          <a:bodyPr lIns="91430" tIns="45715" rIns="91430" bIns="45715"/>
          <a:lstStyle>
            <a:lvl1pPr marL="0" indent="0" algn="ctr" defTabSz="685718" rtl="0" eaLnBrk="1" latinLnBrk="0" hangingPunct="1">
              <a:lnSpc>
                <a:spcPts val="3600"/>
              </a:lnSpc>
              <a:spcBef>
                <a:spcPts val="750"/>
              </a:spcBef>
              <a:buFontTx/>
              <a:buNone/>
              <a:defRPr sz="3000" kern="1200">
                <a:solidFill>
                  <a:srgbClr val="1E416C"/>
                </a:solidFill>
                <a:latin typeface="Adria Slab" charset="0"/>
                <a:ea typeface="Adria Slab" charset="0"/>
                <a:cs typeface="Adria Slab" charset="0"/>
              </a:defRPr>
            </a:lvl1pPr>
            <a:lvl2pPr marL="342859" indent="0" algn="ctr" defTabSz="685718" rtl="0" eaLnBrk="1" latinLnBrk="0" hangingPunct="1">
              <a:lnSpc>
                <a:spcPct val="90000"/>
              </a:lnSpc>
              <a:spcBef>
                <a:spcPts val="375"/>
              </a:spcBef>
              <a:buFontTx/>
              <a:buNone/>
              <a:defRPr sz="1800" kern="1200">
                <a:solidFill>
                  <a:schemeClr val="bg1"/>
                </a:solidFill>
                <a:latin typeface="Adria Slab" charset="0"/>
                <a:ea typeface="Adria Slab" charset="0"/>
                <a:cs typeface="Adria Slab" charset="0"/>
              </a:defRPr>
            </a:lvl2pPr>
            <a:lvl3pPr marL="685718" indent="0" algn="ctr" defTabSz="685718" rtl="0" eaLnBrk="1" latinLnBrk="0" hangingPunct="1">
              <a:lnSpc>
                <a:spcPct val="90000"/>
              </a:lnSpc>
              <a:spcBef>
                <a:spcPts val="375"/>
              </a:spcBef>
              <a:buFontTx/>
              <a:buNone/>
              <a:defRPr sz="1500" kern="1200">
                <a:solidFill>
                  <a:schemeClr val="bg1"/>
                </a:solidFill>
                <a:latin typeface="Adria Slab" charset="0"/>
                <a:ea typeface="Adria Slab" charset="0"/>
                <a:cs typeface="Adria Slab" charset="0"/>
              </a:defRPr>
            </a:lvl3pPr>
            <a:lvl4pPr marL="1028577" indent="0" algn="ctr" defTabSz="685718" rtl="0" eaLnBrk="1" latinLnBrk="0" hangingPunct="1">
              <a:lnSpc>
                <a:spcPct val="90000"/>
              </a:lnSpc>
              <a:spcBef>
                <a:spcPts val="375"/>
              </a:spcBef>
              <a:buFontTx/>
              <a:buNone/>
              <a:defRPr sz="1400" kern="1200">
                <a:solidFill>
                  <a:schemeClr val="bg1"/>
                </a:solidFill>
                <a:latin typeface="Adria Slab" charset="0"/>
                <a:ea typeface="Adria Slab" charset="0"/>
                <a:cs typeface="Adria Slab" charset="0"/>
              </a:defRPr>
            </a:lvl4pPr>
            <a:lvl5pPr marL="1371436" indent="0" algn="ctr" defTabSz="685718" rtl="0" eaLnBrk="1" latinLnBrk="0" hangingPunct="1">
              <a:lnSpc>
                <a:spcPct val="90000"/>
              </a:lnSpc>
              <a:spcBef>
                <a:spcPts val="375"/>
              </a:spcBef>
              <a:buFontTx/>
              <a:buNone/>
              <a:defRPr sz="1400" kern="1200">
                <a:solidFill>
                  <a:schemeClr val="bg1"/>
                </a:solidFill>
                <a:latin typeface="Adria Slab" charset="0"/>
                <a:ea typeface="Adria Slab" charset="0"/>
                <a:cs typeface="Adria Slab" charset="0"/>
              </a:defRPr>
            </a:lvl5pPr>
            <a:lvl6pPr marL="1885724"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6pPr>
            <a:lvl7pPr marL="222858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7pPr>
            <a:lvl8pPr marL="2571443"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8pPr>
            <a:lvl9pPr marL="2914302" indent="-171429" algn="l" defTabSz="685718" rtl="0" eaLnBrk="1" latinLnBrk="0" hangingPunct="1">
              <a:lnSpc>
                <a:spcPct val="90000"/>
              </a:lnSpc>
              <a:spcBef>
                <a:spcPts val="375"/>
              </a:spcBef>
              <a:buFont typeface="Arial" panose="020B0604020202020204" pitchFamily="34" charset="0"/>
              <a:buChar char="•"/>
              <a:defRPr sz="1400" kern="1200">
                <a:solidFill>
                  <a:schemeClr val="tx1"/>
                </a:solidFill>
                <a:latin typeface="+mn-lt"/>
                <a:ea typeface="+mn-ea"/>
                <a:cs typeface="+mn-cs"/>
              </a:defRPr>
            </a:lvl9pPr>
          </a:lstStyle>
          <a:p>
            <a:r>
              <a:rPr lang="en-GB" sz="2000" dirty="0">
                <a:latin typeface="Georgia" panose="02040502050405020303" pitchFamily="18" charset="0"/>
                <a:cs typeface="Arial" panose="020B0604020202020204" pitchFamily="34" charset="0"/>
              </a:rPr>
              <a:t>Hannah Lynes, Garden Court Chambers</a:t>
            </a:r>
          </a:p>
          <a:p>
            <a:r>
              <a:rPr lang="en-GB" sz="2000" dirty="0">
                <a:latin typeface="Georgia" panose="02040502050405020303" pitchFamily="18" charset="0"/>
                <a:cs typeface="Arial" panose="020B0604020202020204" pitchFamily="34" charset="0"/>
              </a:rPr>
              <a:t>3 July 2025</a:t>
            </a:r>
            <a:endParaRPr lang="en-US" sz="2000" dirty="0">
              <a:latin typeface="Georgia" panose="02040502050405020303" pitchFamily="18" charset="0"/>
              <a:cs typeface="Arial" panose="020B0604020202020204" pitchFamily="34" charset="0"/>
            </a:endParaRPr>
          </a:p>
        </p:txBody>
      </p:sp>
      <p:pic>
        <p:nvPicPr>
          <p:cNvPr id="4" name="Picture 3" descr="Text, logo&#10;&#10;Description automatically generated">
            <a:extLst>
              <a:ext uri="{FF2B5EF4-FFF2-40B4-BE49-F238E27FC236}">
                <a16:creationId xmlns:a16="http://schemas.microsoft.com/office/drawing/2014/main" id="{43B78105-71AE-6566-6866-5CA1315000AE}"/>
              </a:ext>
            </a:extLst>
          </p:cNvPr>
          <p:cNvPicPr>
            <a:picLocks noChangeAspect="1"/>
          </p:cNvPicPr>
          <p:nvPr/>
        </p:nvPicPr>
        <p:blipFill>
          <a:blip r:embed="rId2"/>
          <a:stretch>
            <a:fillRect/>
          </a:stretch>
        </p:blipFill>
        <p:spPr>
          <a:xfrm>
            <a:off x="3900366" y="369575"/>
            <a:ext cx="1343267" cy="1344231"/>
          </a:xfrm>
          <a:prstGeom prst="rect">
            <a:avLst/>
          </a:prstGeom>
        </p:spPr>
      </p:pic>
    </p:spTree>
    <p:extLst>
      <p:ext uri="{BB962C8B-B14F-4D97-AF65-F5344CB8AC3E}">
        <p14:creationId xmlns:p14="http://schemas.microsoft.com/office/powerpoint/2010/main" val="1653385533"/>
      </p:ext>
    </p:extLst>
  </p:cSld>
  <p:clrMapOvr>
    <a:masterClrMapping/>
  </p:clrMapOvr>
  <mc:AlternateContent xmlns:mc="http://schemas.openxmlformats.org/markup-compatibility/2006" xmlns:p14="http://schemas.microsoft.com/office/powerpoint/2010/main">
    <mc:Choice Requires="p14">
      <p:transition p14:dur="450">
        <p:fade/>
      </p:transition>
    </mc:Choice>
    <mc:Fallback xmlns="">
      <p:transition>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373508"/>
            <a:ext cx="7271228" cy="300038"/>
          </a:xfrm>
        </p:spPr>
        <p:txBody>
          <a:bodyPr/>
          <a:lstStyle/>
          <a:p>
            <a:r>
              <a:rPr lang="en-GB" dirty="0"/>
              <a:t>First-tier Tribunal</a:t>
            </a:r>
          </a:p>
        </p:txBody>
      </p:sp>
      <p:sp>
        <p:nvSpPr>
          <p:cNvPr id="3" name="TextBox 2">
            <a:extLst>
              <a:ext uri="{FF2B5EF4-FFF2-40B4-BE49-F238E27FC236}">
                <a16:creationId xmlns:a16="http://schemas.microsoft.com/office/drawing/2014/main" id="{526C3B21-E68A-5EE5-6551-B61BCB12D5D3}"/>
              </a:ext>
            </a:extLst>
          </p:cNvPr>
          <p:cNvSpPr txBox="1"/>
          <p:nvPr/>
        </p:nvSpPr>
        <p:spPr>
          <a:xfrm>
            <a:off x="601185" y="968037"/>
            <a:ext cx="7828317" cy="3754874"/>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E416C"/>
                </a:solidFill>
                <a:latin typeface="Georgia" panose="02040502050405020303" pitchFamily="18" charset="0"/>
              </a:rPr>
              <a:t>Role of the First-tier Tribunal</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Rights of appeal to the First-tier Tribunal</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Procedure Rules - The Tribunal Procedure (First-tier Tribunal) (Immigration and Asylum Chamber) Rules 2014 (current version last updated 1 May 2024)</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New Practice Direction of the Immigration and Asylum Chamber of the First-tier Tribunal – published on 1 November 2024</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Facilitating evidence given by a child, vulnerable adult or sensitive witness – see the Equal Treatment Bench Book and the Joint Presidential Guidance Note No 2 of 2010: Child, Vulnerable Adult and Sensitive Appellant Guidance </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42031738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373508"/>
            <a:ext cx="7271228" cy="300038"/>
          </a:xfrm>
        </p:spPr>
        <p:txBody>
          <a:bodyPr/>
          <a:lstStyle/>
          <a:p>
            <a:r>
              <a:rPr lang="en-GB" dirty="0"/>
              <a:t>Upper Tribunal</a:t>
            </a:r>
          </a:p>
        </p:txBody>
      </p:sp>
      <p:sp>
        <p:nvSpPr>
          <p:cNvPr id="3" name="TextBox 2">
            <a:extLst>
              <a:ext uri="{FF2B5EF4-FFF2-40B4-BE49-F238E27FC236}">
                <a16:creationId xmlns:a16="http://schemas.microsoft.com/office/drawing/2014/main" id="{526C3B21-E68A-5EE5-6551-B61BCB12D5D3}"/>
              </a:ext>
            </a:extLst>
          </p:cNvPr>
          <p:cNvSpPr txBox="1"/>
          <p:nvPr/>
        </p:nvSpPr>
        <p:spPr>
          <a:xfrm>
            <a:off x="601185" y="968037"/>
            <a:ext cx="7828317" cy="1600438"/>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E416C"/>
                </a:solidFill>
                <a:latin typeface="Georgia" panose="02040502050405020303" pitchFamily="18" charset="0"/>
              </a:rPr>
              <a:t>Role of the Upper Tribunal</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Procedure Rules - The Tribunal Procedure (Upper Tribunal) Rules 2008</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Country Guideline determinations – can be found here: </a:t>
            </a:r>
            <a:r>
              <a:rPr lang="en-GB" dirty="0">
                <a:solidFill>
                  <a:srgbClr val="1E416C"/>
                </a:solidFill>
                <a:latin typeface="Georgia" panose="02040502050405020303" pitchFamily="18" charset="0"/>
                <a:hlinkClick r:id="rId3"/>
              </a:rPr>
              <a:t>https://www.judiciary.uk/wp-content/uploads/2023/05/CG-List-last-updated-250523-1.pdf</a:t>
            </a:r>
            <a:r>
              <a:rPr lang="en-GB" dirty="0">
                <a:solidFill>
                  <a:srgbClr val="1E416C"/>
                </a:solidFill>
                <a:latin typeface="Georgia" panose="02040502050405020303" pitchFamily="18" charset="0"/>
              </a:rPr>
              <a:t> </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12157044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25D7C1-69F2-2889-5A64-36AA3C5D8FD2}"/>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0DCB978-410A-A5DC-4A9F-806041554CCF}"/>
              </a:ext>
            </a:extLst>
          </p:cNvPr>
          <p:cNvSpPr>
            <a:spLocks noGrp="1"/>
          </p:cNvSpPr>
          <p:nvPr>
            <p:ph type="body" sz="quarter" idx="10"/>
          </p:nvPr>
        </p:nvSpPr>
        <p:spPr>
          <a:xfrm>
            <a:off x="601185" y="239396"/>
            <a:ext cx="7271228" cy="300038"/>
          </a:xfrm>
        </p:spPr>
        <p:txBody>
          <a:bodyPr/>
          <a:lstStyle/>
          <a:p>
            <a:r>
              <a:rPr lang="en-GB" dirty="0"/>
              <a:t>Example of a Country Guideline determination – Albania: TD and AD (Trafficked women) CG [2016] UKUT 00092 (IAC) </a:t>
            </a:r>
          </a:p>
        </p:txBody>
      </p:sp>
      <p:sp>
        <p:nvSpPr>
          <p:cNvPr id="3" name="TextBox 2">
            <a:extLst>
              <a:ext uri="{FF2B5EF4-FFF2-40B4-BE49-F238E27FC236}">
                <a16:creationId xmlns:a16="http://schemas.microsoft.com/office/drawing/2014/main" id="{3C650B8C-C6DE-82A9-021C-5F365E02223C}"/>
              </a:ext>
            </a:extLst>
          </p:cNvPr>
          <p:cNvSpPr txBox="1"/>
          <p:nvPr/>
        </p:nvSpPr>
        <p:spPr>
          <a:xfrm>
            <a:off x="601185" y="968037"/>
            <a:ext cx="7828317" cy="3847207"/>
          </a:xfrm>
          <a:prstGeom prst="rect">
            <a:avLst/>
          </a:prstGeom>
          <a:noFill/>
        </p:spPr>
        <p:txBody>
          <a:bodyPr wrap="square" rtlCol="0">
            <a:spAutoFit/>
          </a:bodyPr>
          <a:lstStyle/>
          <a:p>
            <a:r>
              <a:rPr lang="en-GB" sz="1200" i="1" dirty="0">
                <a:solidFill>
                  <a:srgbClr val="1E416C"/>
                </a:solidFill>
                <a:latin typeface="Georgia" panose="02040502050405020303" pitchFamily="18" charset="0"/>
              </a:rPr>
              <a:t> ”[….]</a:t>
            </a:r>
          </a:p>
          <a:p>
            <a:r>
              <a:rPr lang="en-GB" sz="1200" i="1" dirty="0">
                <a:solidFill>
                  <a:srgbClr val="1E416C"/>
                </a:solidFill>
                <a:latin typeface="Georgia" panose="02040502050405020303" pitchFamily="18" charset="0"/>
              </a:rPr>
              <a:t>g)	</a:t>
            </a:r>
            <a:r>
              <a:rPr lang="en-GB" sz="1200" b="1" i="1" dirty="0">
                <a:solidFill>
                  <a:srgbClr val="1E416C"/>
                </a:solidFill>
                <a:latin typeface="Georgia" panose="02040502050405020303" pitchFamily="18" charset="0"/>
              </a:rPr>
              <a:t>Re-trafficking is a reality. Whether that risk exists for an individual claimant will turn in part on the factors that led to the initial trafficking, and on her personal circumstances, including her background, age, and her willingness and ability to seek help from the authorities. For a proportion of victims of trafficking, their situations may mean that they are especially vulnerable to re-trafficking, or being forced into other exploitative situations. </a:t>
            </a:r>
            <a:endParaRPr lang="en-GB" sz="1200" dirty="0">
              <a:solidFill>
                <a:srgbClr val="1E416C"/>
              </a:solidFill>
              <a:latin typeface="Georgia" panose="02040502050405020303" pitchFamily="18" charset="0"/>
            </a:endParaRPr>
          </a:p>
          <a:p>
            <a:r>
              <a:rPr lang="en-GB" sz="1200" i="1" dirty="0">
                <a:solidFill>
                  <a:srgbClr val="1E416C"/>
                </a:solidFill>
                <a:latin typeface="Georgia" panose="02040502050405020303" pitchFamily="18" charset="0"/>
              </a:rPr>
              <a:t> </a:t>
            </a:r>
            <a:endParaRPr lang="en-GB" sz="1200" dirty="0">
              <a:solidFill>
                <a:srgbClr val="1E416C"/>
              </a:solidFill>
              <a:latin typeface="Georgia" panose="02040502050405020303" pitchFamily="18" charset="0"/>
            </a:endParaRPr>
          </a:p>
          <a:p>
            <a:r>
              <a:rPr lang="en-GB" sz="1200" i="1" dirty="0">
                <a:solidFill>
                  <a:srgbClr val="1E416C"/>
                </a:solidFill>
                <a:latin typeface="Georgia" panose="02040502050405020303" pitchFamily="18" charset="0"/>
              </a:rPr>
              <a:t>h)	Trafficked women from Albania may well be members of a particular social group on that account alone. Whether they are at risk of persecution on account of such membership and whether they will be able to access sufficiency of protection from the authorities will depend upon their individual circumstances including but not limited to the following:</a:t>
            </a:r>
            <a:endParaRPr lang="en-GB" sz="1200" dirty="0">
              <a:solidFill>
                <a:srgbClr val="1E416C"/>
              </a:solidFill>
              <a:latin typeface="Georgia" panose="02040502050405020303" pitchFamily="18" charset="0"/>
            </a:endParaRPr>
          </a:p>
          <a:p>
            <a:r>
              <a:rPr lang="en-GB" sz="1200" i="1" dirty="0">
                <a:solidFill>
                  <a:srgbClr val="1E416C"/>
                </a:solidFill>
                <a:latin typeface="Georgia" panose="02040502050405020303" pitchFamily="18" charset="0"/>
              </a:rPr>
              <a:t> </a:t>
            </a:r>
            <a:endParaRPr lang="en-GB" sz="1200" dirty="0">
              <a:solidFill>
                <a:srgbClr val="1E416C"/>
              </a:solidFill>
              <a:latin typeface="Georgia" panose="02040502050405020303" pitchFamily="18" charset="0"/>
            </a:endParaRPr>
          </a:p>
          <a:p>
            <a:pPr lvl="0"/>
            <a:r>
              <a:rPr lang="en-GB" sz="1200" i="1" dirty="0">
                <a:solidFill>
                  <a:srgbClr val="1E416C"/>
                </a:solidFill>
                <a:latin typeface="Georgia" panose="02040502050405020303" pitchFamily="18" charset="0"/>
              </a:rPr>
              <a:t>The social status and economic standing of her family </a:t>
            </a:r>
            <a:endParaRPr lang="en-GB" sz="1200" dirty="0">
              <a:solidFill>
                <a:srgbClr val="1E416C"/>
              </a:solidFill>
              <a:latin typeface="Georgia" panose="02040502050405020303" pitchFamily="18" charset="0"/>
            </a:endParaRPr>
          </a:p>
          <a:p>
            <a:pPr lvl="0"/>
            <a:r>
              <a:rPr lang="en-GB" sz="1200" i="1" dirty="0">
                <a:solidFill>
                  <a:srgbClr val="1E416C"/>
                </a:solidFill>
                <a:latin typeface="Georgia" panose="02040502050405020303" pitchFamily="18" charset="0"/>
              </a:rPr>
              <a:t>The level of education of the victim of trafficking or her family</a:t>
            </a:r>
            <a:endParaRPr lang="en-GB" sz="1200" dirty="0">
              <a:solidFill>
                <a:srgbClr val="1E416C"/>
              </a:solidFill>
              <a:latin typeface="Georgia" panose="02040502050405020303" pitchFamily="18" charset="0"/>
            </a:endParaRPr>
          </a:p>
          <a:p>
            <a:pPr lvl="0"/>
            <a:r>
              <a:rPr lang="en-GB" sz="1200" i="1" dirty="0">
                <a:solidFill>
                  <a:srgbClr val="1E416C"/>
                </a:solidFill>
                <a:latin typeface="Georgia" panose="02040502050405020303" pitchFamily="18" charset="0"/>
              </a:rPr>
              <a:t>The victim of trafficking’s state of health, particularly her mental health</a:t>
            </a:r>
            <a:endParaRPr lang="en-GB" sz="1200" dirty="0">
              <a:solidFill>
                <a:srgbClr val="1E416C"/>
              </a:solidFill>
              <a:latin typeface="Georgia" panose="02040502050405020303" pitchFamily="18" charset="0"/>
            </a:endParaRPr>
          </a:p>
          <a:p>
            <a:pPr lvl="0"/>
            <a:r>
              <a:rPr lang="en-GB" sz="1200" i="1" dirty="0">
                <a:solidFill>
                  <a:srgbClr val="1E416C"/>
                </a:solidFill>
                <a:latin typeface="Georgia" panose="02040502050405020303" pitchFamily="18" charset="0"/>
              </a:rPr>
              <a:t>The presence of an illegitimate child </a:t>
            </a:r>
            <a:endParaRPr lang="en-GB" sz="1200" dirty="0">
              <a:solidFill>
                <a:srgbClr val="1E416C"/>
              </a:solidFill>
              <a:latin typeface="Georgia" panose="02040502050405020303" pitchFamily="18" charset="0"/>
            </a:endParaRPr>
          </a:p>
          <a:p>
            <a:pPr lvl="0"/>
            <a:r>
              <a:rPr lang="en-GB" sz="1200" i="1" dirty="0">
                <a:solidFill>
                  <a:srgbClr val="1E416C"/>
                </a:solidFill>
                <a:latin typeface="Georgia" panose="02040502050405020303" pitchFamily="18" charset="0"/>
              </a:rPr>
              <a:t>The area of origin</a:t>
            </a:r>
            <a:endParaRPr lang="en-GB" sz="1200" dirty="0">
              <a:solidFill>
                <a:srgbClr val="1E416C"/>
              </a:solidFill>
              <a:latin typeface="Georgia" panose="02040502050405020303" pitchFamily="18" charset="0"/>
            </a:endParaRPr>
          </a:p>
          <a:p>
            <a:pPr lvl="0"/>
            <a:r>
              <a:rPr lang="en-GB" sz="1200" i="1" dirty="0">
                <a:solidFill>
                  <a:srgbClr val="1E416C"/>
                </a:solidFill>
                <a:latin typeface="Georgia" panose="02040502050405020303" pitchFamily="18" charset="0"/>
              </a:rPr>
              <a:t>Age </a:t>
            </a:r>
            <a:endParaRPr lang="en-GB" sz="1200" dirty="0">
              <a:solidFill>
                <a:srgbClr val="1E416C"/>
              </a:solidFill>
              <a:latin typeface="Georgia" panose="02040502050405020303" pitchFamily="18" charset="0"/>
            </a:endParaRPr>
          </a:p>
          <a:p>
            <a:pPr lvl="0"/>
            <a:r>
              <a:rPr lang="en-GB" sz="1200" b="1" i="1" dirty="0">
                <a:solidFill>
                  <a:srgbClr val="1E416C"/>
                </a:solidFill>
                <a:latin typeface="Georgia" panose="02040502050405020303" pitchFamily="18" charset="0"/>
              </a:rPr>
              <a:t>What support network will be available.”</a:t>
            </a:r>
            <a:endParaRPr lang="en-GB" sz="1200"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2616173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D5DB25D-2640-7CBE-2028-F78B2AFBEA4F}"/>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2F093063-7E3C-2FFD-F421-A2A72B7BBC48}"/>
              </a:ext>
            </a:extLst>
          </p:cNvPr>
          <p:cNvSpPr>
            <a:spLocks noGrp="1"/>
          </p:cNvSpPr>
          <p:nvPr>
            <p:ph type="body" sz="quarter" idx="10"/>
          </p:nvPr>
        </p:nvSpPr>
        <p:spPr>
          <a:xfrm>
            <a:off x="601185" y="239396"/>
            <a:ext cx="7271228" cy="300038"/>
          </a:xfrm>
        </p:spPr>
        <p:txBody>
          <a:bodyPr/>
          <a:lstStyle/>
          <a:p>
            <a:r>
              <a:rPr lang="en-GB" dirty="0"/>
              <a:t>Witness evidence</a:t>
            </a:r>
          </a:p>
        </p:txBody>
      </p:sp>
      <p:sp>
        <p:nvSpPr>
          <p:cNvPr id="3" name="TextBox 2">
            <a:extLst>
              <a:ext uri="{FF2B5EF4-FFF2-40B4-BE49-F238E27FC236}">
                <a16:creationId xmlns:a16="http://schemas.microsoft.com/office/drawing/2014/main" id="{DC674B52-2A2A-4137-74AC-21FB38D2690D}"/>
              </a:ext>
            </a:extLst>
          </p:cNvPr>
          <p:cNvSpPr txBox="1"/>
          <p:nvPr/>
        </p:nvSpPr>
        <p:spPr>
          <a:xfrm>
            <a:off x="601185" y="968037"/>
            <a:ext cx="7828317" cy="2462213"/>
          </a:xfrm>
          <a:prstGeom prst="rect">
            <a:avLst/>
          </a:prstGeom>
          <a:noFill/>
        </p:spPr>
        <p:txBody>
          <a:bodyPr wrap="square" rtlCol="0">
            <a:spAutoFit/>
          </a:bodyPr>
          <a:lstStyle/>
          <a:p>
            <a:pPr marL="171450" indent="-171450">
              <a:buFont typeface="Arial" panose="020B0604020202020204" pitchFamily="34" charset="0"/>
              <a:buChar char="•"/>
            </a:pPr>
            <a:r>
              <a:rPr lang="en-GB" dirty="0">
                <a:solidFill>
                  <a:srgbClr val="1E416C"/>
                </a:solidFill>
              </a:rPr>
              <a:t>Calling the Appellant</a:t>
            </a:r>
          </a:p>
          <a:p>
            <a:endParaRPr lang="en-GB" dirty="0">
              <a:solidFill>
                <a:srgbClr val="1E416C"/>
              </a:solidFill>
            </a:endParaRPr>
          </a:p>
          <a:p>
            <a:endParaRPr lang="en-GB" dirty="0">
              <a:solidFill>
                <a:srgbClr val="1E416C"/>
              </a:solidFill>
            </a:endParaRPr>
          </a:p>
          <a:p>
            <a:pPr marL="171450" indent="-171450">
              <a:buFont typeface="Arial" panose="020B0604020202020204" pitchFamily="34" charset="0"/>
              <a:buChar char="•"/>
            </a:pPr>
            <a:r>
              <a:rPr lang="en-GB" dirty="0">
                <a:solidFill>
                  <a:srgbClr val="1E416C"/>
                </a:solidFill>
              </a:rPr>
              <a:t>Calling witnesses</a:t>
            </a:r>
          </a:p>
          <a:p>
            <a:endParaRPr lang="en-GB" dirty="0">
              <a:solidFill>
                <a:srgbClr val="1E416C"/>
              </a:solidFill>
            </a:endParaRPr>
          </a:p>
          <a:p>
            <a:endParaRPr lang="en-GB" dirty="0">
              <a:solidFill>
                <a:srgbClr val="1E416C"/>
              </a:solidFill>
            </a:endParaRPr>
          </a:p>
          <a:p>
            <a:pPr marL="171450" indent="-171450">
              <a:buFont typeface="Arial" panose="020B0604020202020204" pitchFamily="34" charset="0"/>
              <a:buChar char="•"/>
            </a:pPr>
            <a:r>
              <a:rPr lang="en-GB" dirty="0">
                <a:solidFill>
                  <a:srgbClr val="1E416C"/>
                </a:solidFill>
              </a:rPr>
              <a:t>Witness evidence from abroad – see Guidance on Taking and giving evidence by video link from abroad in UK court cases and tribunals, </a:t>
            </a:r>
            <a:r>
              <a:rPr lang="en-GB" dirty="0">
                <a:solidFill>
                  <a:srgbClr val="0563C1"/>
                </a:solidFill>
                <a:hlinkClick r:id="rId3">
                  <a:extLst>
                    <a:ext uri="{A12FA001-AC4F-418D-AE19-62706E023703}">
                      <ahyp:hlinkClr xmlns:ahyp="http://schemas.microsoft.com/office/drawing/2018/hyperlinkcolor" val="tx"/>
                    </a:ext>
                  </a:extLst>
                </a:hlinkClick>
              </a:rPr>
              <a:t>https://www.gov.uk/guidance/taking-and-giving-evidence-by-video-link-from-abroad#</a:t>
            </a:r>
            <a:r>
              <a:rPr lang="en-GB" dirty="0">
                <a:solidFill>
                  <a:srgbClr val="1E416C"/>
                </a:solidFill>
                <a:hlinkClick r:id="rId3">
                  <a:extLst>
                    <a:ext uri="{A12FA001-AC4F-418D-AE19-62706E023703}">
                      <ahyp:hlinkClr xmlns:ahyp="http://schemas.microsoft.com/office/drawing/2018/hyperlinkcolor" val="tx"/>
                    </a:ext>
                  </a:extLst>
                </a:hlinkClick>
              </a:rPr>
              <a:t>n</a:t>
            </a:r>
            <a:r>
              <a:rPr lang="en-GB" dirty="0">
                <a:solidFill>
                  <a:srgbClr val="1E416C"/>
                </a:solidFill>
              </a:rPr>
              <a:t> </a:t>
            </a:r>
          </a:p>
          <a:p>
            <a:pPr marL="171450" indent="-171450">
              <a:buFont typeface="Arial" panose="020B0604020202020204" pitchFamily="34" charset="0"/>
              <a:buChar char="•"/>
            </a:pPr>
            <a:endParaRPr lang="en-GB" dirty="0">
              <a:solidFill>
                <a:schemeClr val="tx2"/>
              </a:solidFill>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51126326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373508"/>
            <a:ext cx="7271228" cy="300038"/>
          </a:xfrm>
        </p:spPr>
        <p:txBody>
          <a:bodyPr/>
          <a:lstStyle/>
          <a:p>
            <a:r>
              <a:rPr lang="en-GB" dirty="0"/>
              <a:t>Use of expert evidence</a:t>
            </a:r>
          </a:p>
        </p:txBody>
      </p:sp>
      <p:sp>
        <p:nvSpPr>
          <p:cNvPr id="3" name="TextBox 2">
            <a:extLst>
              <a:ext uri="{FF2B5EF4-FFF2-40B4-BE49-F238E27FC236}">
                <a16:creationId xmlns:a16="http://schemas.microsoft.com/office/drawing/2014/main" id="{526C3B21-E68A-5EE5-6551-B61BCB12D5D3}"/>
              </a:ext>
            </a:extLst>
          </p:cNvPr>
          <p:cNvSpPr txBox="1"/>
          <p:nvPr/>
        </p:nvSpPr>
        <p:spPr>
          <a:xfrm>
            <a:off x="601185" y="968037"/>
            <a:ext cx="7828317" cy="2031325"/>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E416C"/>
                </a:solidFill>
                <a:latin typeface="Georgia" panose="02040502050405020303" pitchFamily="18" charset="0"/>
              </a:rPr>
              <a:t>Country expert reports</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Medio-legal reports</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Independent Social Worker reports</a:t>
            </a:r>
          </a:p>
          <a:p>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Forensic Psychologist reports</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3737344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373508"/>
            <a:ext cx="7271228" cy="300038"/>
          </a:xfrm>
        </p:spPr>
        <p:txBody>
          <a:bodyPr/>
          <a:lstStyle/>
          <a:p>
            <a:r>
              <a:rPr lang="en-GB" dirty="0"/>
              <a:t>Applications to adjourn – Para. 12 of the Practice Direction</a:t>
            </a:r>
          </a:p>
        </p:txBody>
      </p:sp>
      <p:sp>
        <p:nvSpPr>
          <p:cNvPr id="3" name="TextBox 2">
            <a:extLst>
              <a:ext uri="{FF2B5EF4-FFF2-40B4-BE49-F238E27FC236}">
                <a16:creationId xmlns:a16="http://schemas.microsoft.com/office/drawing/2014/main" id="{526C3B21-E68A-5EE5-6551-B61BCB12D5D3}"/>
              </a:ext>
            </a:extLst>
          </p:cNvPr>
          <p:cNvSpPr txBox="1"/>
          <p:nvPr/>
        </p:nvSpPr>
        <p:spPr>
          <a:xfrm>
            <a:off x="601185" y="968037"/>
            <a:ext cx="7828317" cy="3539430"/>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E416C"/>
                </a:solidFill>
                <a:latin typeface="Georgia" panose="02040502050405020303" pitchFamily="18" charset="0"/>
              </a:rPr>
              <a:t>12. Adjournments </a:t>
            </a:r>
          </a:p>
          <a:p>
            <a:r>
              <a:rPr lang="en-GB" dirty="0">
                <a:solidFill>
                  <a:srgbClr val="1E416C"/>
                </a:solidFill>
                <a:latin typeface="Georgia" panose="02040502050405020303" pitchFamily="18" charset="0"/>
              </a:rPr>
              <a:t>12.1. An application for the adjournment of an appeal must be supported by full reasons and any reasonably available supporting material or evidence and made no later than 4.30 p.m. one clear working day before the date of the hearing. It must be accompanied by proposed draft directions for the judge to consider. </a:t>
            </a:r>
          </a:p>
          <a:p>
            <a:r>
              <a:rPr lang="en-GB" dirty="0">
                <a:solidFill>
                  <a:srgbClr val="1E416C"/>
                </a:solidFill>
                <a:latin typeface="Georgia" panose="02040502050405020303" pitchFamily="18" charset="0"/>
              </a:rPr>
              <a:t>12.2. For the avoidance of doubt, where a case is listed for hearing on, for example, a Monday, the application must be received by 4.30 p.m. on the previous Thursday. </a:t>
            </a:r>
          </a:p>
          <a:p>
            <a:r>
              <a:rPr lang="en-GB" dirty="0">
                <a:solidFill>
                  <a:srgbClr val="1E416C"/>
                </a:solidFill>
                <a:latin typeface="Georgia" panose="02040502050405020303" pitchFamily="18" charset="0"/>
              </a:rPr>
              <a:t>12.3. Any application made later than the end of the period mentioned in paragraph </a:t>
            </a:r>
          </a:p>
          <a:p>
            <a:r>
              <a:rPr lang="en-GB" dirty="0">
                <a:solidFill>
                  <a:srgbClr val="1E416C"/>
                </a:solidFill>
                <a:latin typeface="Georgia" panose="02040502050405020303" pitchFamily="18" charset="0"/>
              </a:rPr>
              <a:t>12.1 must be made at the hearing and will, save in exceptional circumstances, require the attendance of the party or the representative of the party seeking the adjournment. </a:t>
            </a:r>
          </a:p>
          <a:p>
            <a:r>
              <a:rPr lang="en-GB" dirty="0">
                <a:solidFill>
                  <a:srgbClr val="1E416C"/>
                </a:solidFill>
                <a:latin typeface="Georgia" panose="02040502050405020303" pitchFamily="18" charset="0"/>
              </a:rPr>
              <a:t>12.4. Parties must not assume that an application will be successful even if made in accordance with paragraph 12.1. </a:t>
            </a:r>
          </a:p>
          <a:p>
            <a:r>
              <a:rPr lang="en-GB" dirty="0">
                <a:solidFill>
                  <a:srgbClr val="1E416C"/>
                </a:solidFill>
                <a:latin typeface="Georgia" panose="02040502050405020303" pitchFamily="18" charset="0"/>
              </a:rPr>
              <a:t>12.5. If an adjournment is not granted and the party fails to attend the hearing, the Tribunal may proceed with the hearing in that party’s absence. </a:t>
            </a:r>
          </a:p>
          <a:p>
            <a:r>
              <a:rPr lang="en-GB" dirty="0">
                <a:solidFill>
                  <a:srgbClr val="1E416C"/>
                </a:solidFill>
                <a:latin typeface="Georgia" panose="02040502050405020303" pitchFamily="18" charset="0"/>
              </a:rPr>
              <a:t>12.6. If an adjournment is granted, the Tribunal shall issue an Order containing directions to ensure that the appeal can be finally determined within a reasonable time. </a:t>
            </a:r>
          </a:p>
        </p:txBody>
      </p:sp>
    </p:spTree>
    <p:extLst>
      <p:ext uri="{BB962C8B-B14F-4D97-AF65-F5344CB8AC3E}">
        <p14:creationId xmlns:p14="http://schemas.microsoft.com/office/powerpoint/2010/main" val="32047438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601185" y="373508"/>
            <a:ext cx="7271228" cy="300038"/>
          </a:xfrm>
        </p:spPr>
        <p:txBody>
          <a:bodyPr/>
          <a:lstStyle/>
          <a:p>
            <a:r>
              <a:rPr lang="en-GB" dirty="0"/>
              <a:t>Applications to extend time</a:t>
            </a:r>
          </a:p>
        </p:txBody>
      </p:sp>
      <p:sp>
        <p:nvSpPr>
          <p:cNvPr id="3" name="TextBox 2">
            <a:extLst>
              <a:ext uri="{FF2B5EF4-FFF2-40B4-BE49-F238E27FC236}">
                <a16:creationId xmlns:a16="http://schemas.microsoft.com/office/drawing/2014/main" id="{526C3B21-E68A-5EE5-6551-B61BCB12D5D3}"/>
              </a:ext>
            </a:extLst>
          </p:cNvPr>
          <p:cNvSpPr txBox="1"/>
          <p:nvPr/>
        </p:nvSpPr>
        <p:spPr>
          <a:xfrm>
            <a:off x="601185" y="968037"/>
            <a:ext cx="7828317" cy="2246769"/>
          </a:xfrm>
          <a:prstGeom prst="rect">
            <a:avLst/>
          </a:prstGeom>
          <a:noFill/>
        </p:spPr>
        <p:txBody>
          <a:bodyPr wrap="square" rtlCol="0">
            <a:spAutoFit/>
          </a:bodyPr>
          <a:lstStyle/>
          <a:p>
            <a:pPr marL="285750" indent="-285750">
              <a:buFont typeface="Arial" panose="020B0604020202020204" pitchFamily="34" charset="0"/>
              <a:buChar char="•"/>
            </a:pPr>
            <a:r>
              <a:rPr lang="en-GB" dirty="0">
                <a:solidFill>
                  <a:srgbClr val="1E416C"/>
                </a:solidFill>
                <a:latin typeface="Georgia" panose="02040502050405020303" pitchFamily="18" charset="0"/>
              </a:rPr>
              <a:t>Applications to extend time for submission of the Appellant's bundle and Appeal Skeleton Argument are made in writing via the </a:t>
            </a:r>
            <a:r>
              <a:rPr lang="en-GB" dirty="0" err="1">
                <a:solidFill>
                  <a:srgbClr val="1E416C"/>
                </a:solidFill>
                <a:latin typeface="Georgia" panose="02040502050405020303" pitchFamily="18" charset="0"/>
              </a:rPr>
              <a:t>MyHMCTS</a:t>
            </a:r>
            <a:r>
              <a:rPr lang="en-GB" dirty="0">
                <a:solidFill>
                  <a:srgbClr val="1E416C"/>
                </a:solidFill>
                <a:latin typeface="Georgia" panose="02040502050405020303" pitchFamily="18" charset="0"/>
              </a:rPr>
              <a:t> portal. They will usually be decided by a Tribunal caseworker in the first instance.</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a:p>
            <a:pPr marL="285750" indent="-285750">
              <a:buFont typeface="Arial" panose="020B0604020202020204" pitchFamily="34" charset="0"/>
              <a:buChar char="•"/>
            </a:pPr>
            <a:r>
              <a:rPr lang="en-GB" dirty="0">
                <a:solidFill>
                  <a:srgbClr val="1E416C"/>
                </a:solidFill>
                <a:latin typeface="Georgia" panose="02040502050405020303" pitchFamily="18" charset="0"/>
              </a:rPr>
              <a:t>It will always be necessary to provide reasons and sufficient detail to support the application for an extension. For example, if you need more time to obtain an expert country report, you should explain why a country expert report is necessary in the case, what expert you have identified, whether funding has been granted for the report and the timeframe within which you expect to be able to provide the report. </a:t>
            </a:r>
          </a:p>
          <a:p>
            <a:pPr marL="285750" indent="-285750">
              <a:buFont typeface="Arial" panose="020B0604020202020204" pitchFamily="34" charset="0"/>
              <a:buChar char="•"/>
            </a:pPr>
            <a:endParaRPr lang="en-GB" dirty="0">
              <a:solidFill>
                <a:srgbClr val="1E416C"/>
              </a:solidFill>
              <a:latin typeface="Georgia" panose="02040502050405020303" pitchFamily="18" charset="0"/>
            </a:endParaRPr>
          </a:p>
        </p:txBody>
      </p:sp>
    </p:spTree>
    <p:extLst>
      <p:ext uri="{BB962C8B-B14F-4D97-AF65-F5344CB8AC3E}">
        <p14:creationId xmlns:p14="http://schemas.microsoft.com/office/powerpoint/2010/main" val="270303008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A611FA6F-E731-4163-AB24-10096EA1C41D}" vid="{BBDC0888-BCF1-48C7-91B2-5CBD1E77678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384B4EE1F568247B4B8A275AA9C28AD" ma:contentTypeVersion="16" ma:contentTypeDescription="Create a new document." ma:contentTypeScope="" ma:versionID="f7b74f443668943b446f830e44779d45">
  <xsd:schema xmlns:xsd="http://www.w3.org/2001/XMLSchema" xmlns:xs="http://www.w3.org/2001/XMLSchema" xmlns:p="http://schemas.microsoft.com/office/2006/metadata/properties" xmlns:ns2="6573731b-37e8-44f5-9fa3-49e2da619901" xmlns:ns3="2d802136-154a-48a1-ad33-7af95ed1234a" targetNamespace="http://schemas.microsoft.com/office/2006/metadata/properties" ma:root="true" ma:fieldsID="4b548ad4e80d944639cf778ea5d9e619" ns2:_="" ns3:_="">
    <xsd:import namespace="6573731b-37e8-44f5-9fa3-49e2da619901"/>
    <xsd:import namespace="2d802136-154a-48a1-ad33-7af95ed1234a"/>
    <xsd:element name="properties">
      <xsd:complexType>
        <xsd:sequence>
          <xsd:element name="documentManagement">
            <xsd:complexType>
              <xsd:all>
                <xsd:element ref="ns2:MediaServiceMetadata" minOccurs="0"/>
                <xsd:element ref="ns2:MediaServiceFastMetadata" minOccurs="0"/>
                <xsd:element ref="ns2:MediaLengthInSecond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73731b-37e8-44f5-9fa3-49e2da61990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5d9d347d-4f54-4bad-9804-72d3dcffe818" ma:termSetId="09814cd3-568e-fe90-9814-8d621ff8fb84" ma:anchorId="fba54fb3-c3e1-fe81-a776-ca4b69148c4d" ma:open="true" ma:isKeyword="false">
      <xsd:complexType>
        <xsd:sequence>
          <xsd:element ref="pc:Terms" minOccurs="0" maxOccurs="1"/>
        </xsd:sequence>
      </xsd:complex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element name="MediaServiceBillingMetadata" ma:index="23"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d802136-154a-48a1-ad33-7af95ed1234a"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416c45fa-d00e-417b-8194-926d282c0c41}" ma:internalName="TaxCatchAll" ma:showField="CatchAllData" ma:web="2d802136-154a-48a1-ad33-7af95ed1234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573731b-37e8-44f5-9fa3-49e2da619901">
      <Terms xmlns="http://schemas.microsoft.com/office/infopath/2007/PartnerControls"/>
    </lcf76f155ced4ddcb4097134ff3c332f>
    <TaxCatchAll xmlns="2d802136-154a-48a1-ad33-7af95ed1234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1EE8CFB-0AD7-499D-A726-9B79C4AC1E0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73731b-37e8-44f5-9fa3-49e2da619901"/>
    <ds:schemaRef ds:uri="2d802136-154a-48a1-ad33-7af95ed123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6EC0B5E-F257-4D99-A7ED-4A7C9CC6BF3C}">
  <ds:schemaRefs>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6573731b-37e8-44f5-9fa3-49e2da619901"/>
    <ds:schemaRef ds:uri="http://schemas.microsoft.com/office/2006/documentManagement/types"/>
    <ds:schemaRef ds:uri="http://purl.org/dc/dcmitype/"/>
    <ds:schemaRef ds:uri="http://www.w3.org/XML/1998/namespace"/>
    <ds:schemaRef ds:uri="2d802136-154a-48a1-ad33-7af95ed1234a"/>
    <ds:schemaRef ds:uri="http://purl.org/dc/terms/"/>
  </ds:schemaRefs>
</ds:datastoreItem>
</file>

<file path=customXml/itemProps3.xml><?xml version="1.0" encoding="utf-8"?>
<ds:datastoreItem xmlns:ds="http://schemas.openxmlformats.org/officeDocument/2006/customXml" ds:itemID="{4CEFD87E-AA86-4D96-B334-A4DE4166713A}">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Garden Court Chambers Slide Template 2025 (1) (1)</Template>
  <TotalTime>68</TotalTime>
  <Words>890</Words>
  <Application>Microsoft Macintosh PowerPoint</Application>
  <PresentationFormat>On-screen Show (16:9)</PresentationFormat>
  <Paragraphs>80</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Adria Slab</vt:lpstr>
      <vt:lpstr>Arial</vt:lpstr>
      <vt:lpstr>Calibri</vt:lpstr>
      <vt:lpstr>Georgia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Mary Decolongon</dc:creator>
  <cp:lastModifiedBy>Hannah Lynes</cp:lastModifiedBy>
  <cp:revision>2</cp:revision>
  <cp:lastPrinted>2018-04-16T09:47:25Z</cp:lastPrinted>
  <dcterms:created xsi:type="dcterms:W3CDTF">2025-03-31T09:31:54Z</dcterms:created>
  <dcterms:modified xsi:type="dcterms:W3CDTF">2025-07-03T09:03:40Z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0x010100A384B4EE1F568247B4B8A275AA9C28AD</vt:lpwstr>
  </property>
  <property fmtid="{D5CDD505-2E9C-101B-9397-08002B2CF9AE}" pid="3" name="MediaServiceImageTags">
    <vt:lpwstr/>
  </property>
</Properties>
</file>