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9"/>
  </p:notesMasterIdLst>
  <p:handoutMasterIdLst>
    <p:handoutMasterId r:id="rId20"/>
  </p:handoutMasterIdLst>
  <p:sldIdLst>
    <p:sldId id="258" r:id="rId3"/>
    <p:sldId id="587" r:id="rId4"/>
    <p:sldId id="588" r:id="rId5"/>
    <p:sldId id="589" r:id="rId6"/>
    <p:sldId id="582" r:id="rId7"/>
    <p:sldId id="260" r:id="rId8"/>
    <p:sldId id="573" r:id="rId9"/>
    <p:sldId id="579" r:id="rId10"/>
    <p:sldId id="590" r:id="rId11"/>
    <p:sldId id="591" r:id="rId12"/>
    <p:sldId id="585" r:id="rId13"/>
    <p:sldId id="593" r:id="rId14"/>
    <p:sldId id="595" r:id="rId15"/>
    <p:sldId id="592" r:id="rId16"/>
    <p:sldId id="594" r:id="rId17"/>
    <p:sldId id="596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6F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71429" autoAdjust="0"/>
  </p:normalViewPr>
  <p:slideViewPr>
    <p:cSldViewPr snapToGrid="0">
      <p:cViewPr varScale="1">
        <p:scale>
          <a:sx n="40" d="100"/>
          <a:sy n="40" d="100"/>
        </p:scale>
        <p:origin x="1301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840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3E1E6EB-2A57-422D-A64D-D7BCB2EA02F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B59814-C1E8-4F55-A71A-424747FC554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B82A2A-C8B5-4373-95F1-F06E7DA15824}" type="datetimeFigureOut">
              <a:rPr lang="en-GB" smtClean="0"/>
              <a:t>03/07/2025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9930F9-B235-4B3D-9A70-94DD44BBD23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1D0F2D-F2CF-46E8-8469-63572FC689C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B5E0D9-B561-47DA-B0E3-30B646D6785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178762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24A0CE-E932-4E15-84A2-A856AAC1B2F1}" type="datetimeFigureOut">
              <a:rPr lang="en-GB" smtClean="0"/>
              <a:t>03/07/2025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0B978F-061D-426B-B4C8-641EDC72A992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76246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AC1B4E-8742-4A0D-8DFF-552CF3770EE6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39154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0B978F-061D-426B-B4C8-641EDC72A992}" type="slidenum">
              <a:rPr lang="en-GB" smtClean="0"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315716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0B978F-061D-426B-B4C8-641EDC72A992}" type="slidenum">
              <a:rPr lang="en-GB" smtClean="0"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902947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0B978F-061D-426B-B4C8-641EDC72A992}" type="slidenum">
              <a:rPr lang="en-GB" smtClean="0"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3526733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B5F3F7-120D-8554-E84C-E5E647CD9A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96AE815-71BF-F13A-2F09-ED6AE7DC51B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E85873D-E515-49DD-39D8-7A9D5D06AA3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D24DE9-AC0D-A691-1FD2-6B323F84D1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0B978F-061D-426B-B4C8-641EDC72A992}" type="slidenum">
              <a:rPr lang="en-GB" smtClean="0"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047411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0B978F-061D-426B-B4C8-641EDC72A992}" type="slidenum">
              <a:rPr lang="en-GB" smtClean="0"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9493790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0B978F-061D-426B-B4C8-641EDC72A992}" type="slidenum">
              <a:rPr lang="en-GB" smtClean="0"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4666085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975D74-2133-74D6-964D-50DBC5A0CC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267516B-4BA7-1185-2AC8-0FF7F6BCF0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33C5E7D-FB60-E316-83CF-ADF84EA8D1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83DC6CA-B8DB-8BB9-E20F-18BF77A847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7AC1B4E-8742-4A0D-8DFF-552CF3770EE6}" type="slidenum">
              <a:rPr lang="en-GB" smtClean="0"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37694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>
              <a:lnSpc>
                <a:spcPct val="107000"/>
              </a:lnSpc>
              <a:spcAft>
                <a:spcPts val="8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7AC1B4E-8742-4A0D-8DFF-552CF3770EE6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225415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7AC1B4E-8742-4A0D-8DFF-552CF3770EE6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19705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US" dirty="0"/>
          </a:p>
          <a:p>
            <a:pPr marL="171450" indent="-171450">
              <a:buFontTx/>
              <a:buChar char="-"/>
            </a:pPr>
            <a:endParaRPr lang="en-US" dirty="0"/>
          </a:p>
          <a:p>
            <a:endParaRPr lang="en-US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7AC1B4E-8742-4A0D-8DFF-552CF3770EE6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641041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0B978F-061D-426B-B4C8-641EDC72A992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31237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>
              <a:lnSpc>
                <a:spcPct val="107000"/>
              </a:lnSpc>
              <a:spcAft>
                <a:spcPts val="800"/>
              </a:spcAft>
            </a:pPr>
            <a:endParaRPr lang="en-GB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7AC1B4E-8742-4A0D-8DFF-552CF3770EE6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57096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0B978F-061D-426B-B4C8-641EDC72A992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99218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0B978F-061D-426B-B4C8-641EDC72A992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79255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0B978F-061D-426B-B4C8-641EDC72A992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57447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F0A54-F71C-4284-B616-B55C6FA390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03FBC2-0AB3-43A0-B90D-D666493D60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F2E092-37A5-4D7E-96D8-B00E45C3B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8EE7E-790D-402C-ACAD-F2F6BF4F9824}" type="datetimeFigureOut">
              <a:rPr lang="en-GB" smtClean="0"/>
              <a:t>03/07/2025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9DD327-831F-42C3-B9D5-492FA457C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A0E8E6-BBC6-48B9-8F5D-E08ADB304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7D297-4950-43D3-B46A-29234E627FA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63452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8D5A8C-C138-441A-A57C-843A72E6D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AC3ACE-17B3-4D5A-A018-23A8BAF110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DBD93A-B301-4C24-8B43-AA89F391B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8EE7E-790D-402C-ACAD-F2F6BF4F9824}" type="datetimeFigureOut">
              <a:rPr lang="en-GB" smtClean="0"/>
              <a:t>03/07/2025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1D235F-5590-4C3B-B2C3-874800A41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EEBEB7-005F-4949-A021-A8DA354BA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7D297-4950-43D3-B46A-29234E627FA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1903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2657258-9293-46E2-A535-288D8FFFB1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06449C-2E4F-45B7-9A75-DAE6AE56B1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041935-BE42-4017-806A-8B5C4FAE0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8EE7E-790D-402C-ACAD-F2F6BF4F9824}" type="datetimeFigureOut">
              <a:rPr lang="en-GB" smtClean="0"/>
              <a:t>03/07/2025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2F3F73-D4BC-49A5-AF49-EB197C231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6AC89D-BB1F-4116-A15E-CDAE5A2A3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7D297-4950-43D3-B46A-29234E627FA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144332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F0A54-F71C-4284-B616-B55C6FA390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03FBC2-0AB3-43A0-B90D-D666493D60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F2E092-37A5-4D7E-96D8-B00E45C3B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8EE7E-790D-402C-ACAD-F2F6BF4F9824}" type="datetimeFigureOut">
              <a:rPr lang="en-GB" smtClean="0"/>
              <a:t>03/07/2025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9DD327-831F-42C3-B9D5-492FA457C6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A0E8E6-BBC6-48B9-8F5D-E08ADB304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7D297-4950-43D3-B46A-29234E627FA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27319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17EAF-E5FD-4610-AB4E-9C79A1ABE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C1D2EF-0EAB-4167-AD75-59B429D809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FBEEC5-0088-4B0C-A45A-A738F3977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8EE7E-790D-402C-ACAD-F2F6BF4F9824}" type="datetimeFigureOut">
              <a:rPr lang="en-GB" smtClean="0"/>
              <a:t>03/07/2025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6F5D4F-6663-4213-93AE-6CEB247AD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930B1D-C997-435A-8F37-0F89E9A00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7D297-4950-43D3-B46A-29234E627FA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60140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FA2644-9521-4C1E-8854-8466607B7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A74E03-3DC8-4F83-9C43-816B221CF9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87ABE9-C95F-4031-9703-06DE38780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8EE7E-790D-402C-ACAD-F2F6BF4F9824}" type="datetimeFigureOut">
              <a:rPr lang="en-GB" smtClean="0"/>
              <a:t>03/07/2025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45F75F-999C-44D6-B657-447E230DC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F8BEF-564F-498A-8751-FE4DDA4AB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7D297-4950-43D3-B46A-29234E627FA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54401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54E16-E777-40F9-ADF6-CBA00569B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363DE9-DB47-4326-9C0B-C93202E5AF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C98EC1-2A32-454D-A35D-73941DB900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741273-7B0A-41F0-B6C6-EF83B4AD6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8EE7E-790D-402C-ACAD-F2F6BF4F9824}" type="datetimeFigureOut">
              <a:rPr lang="en-GB" smtClean="0"/>
              <a:t>03/07/2025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C1613A-C511-4119-BF50-64F8C7D64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81463C-0428-4E0A-8214-3423238F9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7D297-4950-43D3-B46A-29234E627FA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44765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8E41B-1E27-460D-89B0-0753164AC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592DB5-337F-4CEE-A9C5-04C9F6E288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E1D646-9548-4855-8903-999862906C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61ED38-1286-4BA3-8A7A-698076E996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438DCC-E0B0-4FF6-8C1A-A6AB8D0CE7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B8175D-841E-470F-BC38-8DC3C1678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8EE7E-790D-402C-ACAD-F2F6BF4F9824}" type="datetimeFigureOut">
              <a:rPr lang="en-GB" smtClean="0"/>
              <a:t>03/07/2025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48FD1D9-A78C-4189-BCC1-1CBF6BAC1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04C4E02-1142-4B1C-9C1D-5E8997226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7D297-4950-43D3-B46A-29234E627FA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1885953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9958FA-423B-444E-8AA9-4155919AC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137840-55F9-44BE-BA7F-455A1F0DB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8EE7E-790D-402C-ACAD-F2F6BF4F9824}" type="datetimeFigureOut">
              <a:rPr lang="en-GB" smtClean="0"/>
              <a:t>03/07/2025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AD0ADE-4B82-473B-8ED6-AF5A19728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B5EEA5-942A-452F-BC48-F9A7EDBDD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7D297-4950-43D3-B46A-29234E627FA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72033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98FF42-071E-4E5B-B5D3-6E3D25952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8EE7E-790D-402C-ACAD-F2F6BF4F9824}" type="datetimeFigureOut">
              <a:rPr lang="en-GB" smtClean="0"/>
              <a:t>03/07/2025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47B3FDF-E32F-4210-BB3E-A57DC64B5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180160-66C8-489E-937F-E90BEF0E0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7D297-4950-43D3-B46A-29234E627FA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33407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9EA9E1-2AA1-40A8-88BD-399B677A59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535EE-30E5-4A3B-A85C-8158C04AE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002D50-B495-42A6-8326-D43A105714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E1973A-A874-4DDA-A7DC-2587250C2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8EE7E-790D-402C-ACAD-F2F6BF4F9824}" type="datetimeFigureOut">
              <a:rPr lang="en-GB" smtClean="0"/>
              <a:t>03/07/2025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DADF37-6EA7-4033-BBBD-162750195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672A2C-2880-49FC-8704-ED922430A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7D297-4950-43D3-B46A-29234E627FA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82753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17EAF-E5FD-4610-AB4E-9C79A1ABE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C1D2EF-0EAB-4167-AD75-59B429D8096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FBEEC5-0088-4B0C-A45A-A738F3977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8EE7E-790D-402C-ACAD-F2F6BF4F9824}" type="datetimeFigureOut">
              <a:rPr lang="en-GB" smtClean="0"/>
              <a:t>03/07/2025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6F5D4F-6663-4213-93AE-6CEB247AD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930B1D-C997-435A-8F37-0F89E9A00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7D297-4950-43D3-B46A-29234E627FA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77519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D4251-A3A4-40F6-B996-28C166906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EC9B50-A48B-463D-835D-67E8CA58DA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D0463A-7273-43DB-8DFA-435FAA04FD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9220CF-D961-4A56-BFAF-603C00AFD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8EE7E-790D-402C-ACAD-F2F6BF4F9824}" type="datetimeFigureOut">
              <a:rPr lang="en-GB" smtClean="0"/>
              <a:t>03/07/2025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CB9F81-A146-41AA-8FC1-D175B2043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C65DAE-6E8F-490B-A13C-07FE7260F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7D297-4950-43D3-B46A-29234E627FA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8604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8D5A8C-C138-441A-A57C-843A72E6D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AC3ACE-17B3-4D5A-A018-23A8BAF110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DBD93A-B301-4C24-8B43-AA89F391B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8EE7E-790D-402C-ACAD-F2F6BF4F9824}" type="datetimeFigureOut">
              <a:rPr lang="en-GB" smtClean="0"/>
              <a:t>03/07/2025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1D235F-5590-4C3B-B2C3-874800A41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EEBEB7-005F-4949-A021-A8DA354BA0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7D297-4950-43D3-B46A-29234E627FA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657104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2657258-9293-46E2-A535-288D8FFFB1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06449C-2E4F-45B7-9A75-DAE6AE56B1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041935-BE42-4017-806A-8B5C4FAE00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8EE7E-790D-402C-ACAD-F2F6BF4F9824}" type="datetimeFigureOut">
              <a:rPr lang="en-GB" smtClean="0"/>
              <a:t>03/07/2025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2F3F73-D4BC-49A5-AF49-EB197C2311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6AC89D-BB1F-4116-A15E-CDAE5A2A3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7D297-4950-43D3-B46A-29234E627FA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71282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FA2644-9521-4C1E-8854-8466607B79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A74E03-3DC8-4F83-9C43-816B221CF9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87ABE9-C95F-4031-9703-06DE387801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8EE7E-790D-402C-ACAD-F2F6BF4F9824}" type="datetimeFigureOut">
              <a:rPr lang="en-GB" smtClean="0"/>
              <a:t>03/07/2025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45F75F-999C-44D6-B657-447E230DCE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2F8BEF-564F-498A-8751-FE4DDA4AB2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7D297-4950-43D3-B46A-29234E627FA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7530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54E16-E777-40F9-ADF6-CBA00569B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363DE9-DB47-4326-9C0B-C93202E5AF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C98EC1-2A32-454D-A35D-73941DB900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741273-7B0A-41F0-B6C6-EF83B4AD6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8EE7E-790D-402C-ACAD-F2F6BF4F9824}" type="datetimeFigureOut">
              <a:rPr lang="en-GB" smtClean="0"/>
              <a:t>03/07/2025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C1613A-C511-4119-BF50-64F8C7D643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81463C-0428-4E0A-8214-3423238F9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7D297-4950-43D3-B46A-29234E627FA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024255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8E41B-1E27-460D-89B0-0753164AC1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592DB5-337F-4CEE-A9C5-04C9F6E288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FE1D646-9548-4855-8903-999862906C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61ED38-1286-4BA3-8A7A-698076E9960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438DCC-E0B0-4FF6-8C1A-A6AB8D0CE7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8B8175D-841E-470F-BC38-8DC3C1678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8EE7E-790D-402C-ACAD-F2F6BF4F9824}" type="datetimeFigureOut">
              <a:rPr lang="en-GB" smtClean="0"/>
              <a:t>03/07/2025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48FD1D9-A78C-4189-BCC1-1CBF6BAC19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04C4E02-1142-4B1C-9C1D-5E8997226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7D297-4950-43D3-B46A-29234E627FA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246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9958FA-423B-444E-8AA9-4155919AC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137840-55F9-44BE-BA7F-455A1F0DB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8EE7E-790D-402C-ACAD-F2F6BF4F9824}" type="datetimeFigureOut">
              <a:rPr lang="en-GB" smtClean="0"/>
              <a:t>03/07/2025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AD0ADE-4B82-473B-8ED6-AF5A197287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B5EEA5-942A-452F-BC48-F9A7EDBDD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7D297-4950-43D3-B46A-29234E627FA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1447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98FF42-071E-4E5B-B5D3-6E3D25952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8EE7E-790D-402C-ACAD-F2F6BF4F9824}" type="datetimeFigureOut">
              <a:rPr lang="en-GB" smtClean="0"/>
              <a:t>03/07/2025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47B3FDF-E32F-4210-BB3E-A57DC64B50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180160-66C8-489E-937F-E90BEF0E01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7D297-4950-43D3-B46A-29234E627FA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07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9EA9E1-2AA1-40A8-88BD-399B677A59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B535EE-30E5-4A3B-A85C-8158C04AE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002D50-B495-42A6-8326-D43A105714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E1973A-A874-4DDA-A7DC-2587250C2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8EE7E-790D-402C-ACAD-F2F6BF4F9824}" type="datetimeFigureOut">
              <a:rPr lang="en-GB" smtClean="0"/>
              <a:t>03/07/2025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DADF37-6EA7-4033-BBBD-162750195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9672A2C-2880-49FC-8704-ED922430A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7D297-4950-43D3-B46A-29234E627FA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7816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D4251-A3A4-40F6-B996-28C166906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EC9B50-A48B-463D-835D-67E8CA58DA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D0463A-7273-43DB-8DFA-435FAA04FD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89220CF-D961-4A56-BFAF-603C00AFD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8EE7E-790D-402C-ACAD-F2F6BF4F9824}" type="datetimeFigureOut">
              <a:rPr lang="en-GB" smtClean="0"/>
              <a:t>03/07/2025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9CB9F81-A146-41AA-8FC1-D175B20433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C65DAE-6E8F-490B-A13C-07FE7260FE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C7D297-4950-43D3-B46A-29234E627FA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3333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2290EDC-D7F2-4E84-BA98-828A4A8E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662" y="516094"/>
            <a:ext cx="7108596" cy="81322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DBDB97-93F0-4047-BAA4-DCDB5ABEBA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91EB88-AEF1-4BBC-A6A3-60F9654EEF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18EE7E-790D-402C-ACAD-F2F6BF4F9824}" type="datetimeFigureOut">
              <a:rPr lang="en-GB" smtClean="0"/>
              <a:t>03/07/2025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93C0BE-3213-4304-A4A7-51F0326C5E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6B7E55-8AE6-4EDC-B839-D06A3C4294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C7D297-4950-43D3-B46A-29234E627FA4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720F7B8-E94D-494B-9840-5AC5DEE1A013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204532" y="6133180"/>
            <a:ext cx="1987468" cy="71939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D67092C-A8E2-495C-9777-DFFCD83F04F1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7138" y="0"/>
            <a:ext cx="52332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7089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2290EDC-D7F2-4E84-BA98-828A4A8E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DBDB97-93F0-4047-BAA4-DCDB5ABEBA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91EB88-AEF1-4BBC-A6A3-60F9654EEF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18EE7E-790D-402C-ACAD-F2F6BF4F9824}" type="datetimeFigureOut">
              <a:rPr lang="en-GB" smtClean="0"/>
              <a:t>03/07/2025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93C0BE-3213-4304-A4A7-51F0326C5E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6B7E55-8AE6-4EDC-B839-D06A3C4294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C7D297-4950-43D3-B46A-29234E627FA4}" type="slidenum">
              <a:rPr lang="en-GB" smtClean="0"/>
              <a:t>‹#›</a:t>
            </a:fld>
            <a:endParaRPr lang="en-GB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DDFF87C-3D7F-44C0-83E1-377E2AF05065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0" y="0"/>
            <a:ext cx="523325" cy="68580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F008522-62E2-4EF3-AEF5-C01E61A35B8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11" t="18969" r="2293" b="14276"/>
          <a:stretch/>
        </p:blipFill>
        <p:spPr>
          <a:xfrm>
            <a:off x="10206644" y="6133941"/>
            <a:ext cx="1985356" cy="717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5282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saproject.org/resources/library/factsheets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Relationship Id="rId6" Type="http://schemas.openxmlformats.org/officeDocument/2006/relationships/hyperlink" Target="https://www.asaproject.org/training/webinars" TargetMode="External"/><Relationship Id="rId5" Type="http://schemas.openxmlformats.org/officeDocument/2006/relationships/hyperlink" Target="https://www.asaproject.org/training/elearning" TargetMode="External"/><Relationship Id="rId4" Type="http://schemas.openxmlformats.org/officeDocument/2006/relationships/hyperlink" Target="https://www.asaproject.org/resources/library/briefing-notes" TargetMode="Externa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gislation.gov.uk/uksi/2008/2685/contents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F6F5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FE64082E-8D3C-4B20-AB27-B476BA97D1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6173" y="1022061"/>
            <a:ext cx="4560203" cy="187773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DD3847C-123E-41DC-86EC-77D096BC38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601843" y="3039762"/>
            <a:ext cx="9144000" cy="2038865"/>
          </a:xfrm>
          <a:noFill/>
        </p:spPr>
        <p:txBody>
          <a:bodyPr>
            <a:norm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Lato"/>
              </a:rPr>
              <a:t>Basics of Tribunal representation:</a:t>
            </a:r>
            <a:br>
              <a:rPr lang="en-US" sz="4000" dirty="0">
                <a:solidFill>
                  <a:schemeClr val="bg1"/>
                </a:solidFill>
                <a:latin typeface="Lato"/>
              </a:rPr>
            </a:br>
            <a:r>
              <a:rPr lang="en-US" sz="4000" dirty="0">
                <a:solidFill>
                  <a:schemeClr val="bg1"/>
                </a:solidFill>
                <a:latin typeface="Lato"/>
              </a:rPr>
              <a:t>The Asylum Support Tribunal (AST)</a:t>
            </a:r>
            <a:endParaRPr lang="en-GB" b="1" dirty="0">
              <a:solidFill>
                <a:schemeClr val="bg1"/>
              </a:solidFill>
              <a:latin typeface="Lato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FAFE61-54BE-4323-8E20-7770CC2699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75419" y="5461685"/>
            <a:ext cx="7808657" cy="691979"/>
          </a:xfrm>
        </p:spPr>
        <p:txBody>
          <a:bodyPr>
            <a:normAutofit/>
          </a:bodyPr>
          <a:lstStyle/>
          <a:p>
            <a:r>
              <a:rPr lang="en-GB" sz="2800" b="1" dirty="0">
                <a:solidFill>
                  <a:schemeClr val="bg1"/>
                </a:solidFill>
                <a:latin typeface="Lato"/>
              </a:rPr>
              <a:t>Mark Rogers, 3 July 2025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356F7FE-2C45-46E8-8804-0BB315716B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91674" y="304631"/>
            <a:ext cx="6945148" cy="259516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118BE50-B3AD-4CD9-AAA9-0799D51AFB85}"/>
              </a:ext>
            </a:extLst>
          </p:cNvPr>
          <p:cNvSpPr txBox="1"/>
          <p:nvPr/>
        </p:nvSpPr>
        <p:spPr>
          <a:xfrm>
            <a:off x="10164726" y="5901070"/>
            <a:ext cx="2027274" cy="956930"/>
          </a:xfrm>
          <a:prstGeom prst="rect">
            <a:avLst/>
          </a:prstGeom>
          <a:solidFill>
            <a:srgbClr val="2F6F5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98675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944B7-FCCB-4645-BC73-043E5BFD3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528" y="477860"/>
            <a:ext cx="7314992" cy="762216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>
                <a:latin typeface="Lato"/>
              </a:rPr>
              <a:t>AST procedure - relative flexibility</a:t>
            </a:r>
            <a:endParaRPr lang="en-GB" sz="4000" b="1" dirty="0">
              <a:latin typeface="Lato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93B991-0F83-4C20-93D2-43706BD6E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Lato"/>
              </a:rPr>
              <a:t>Fewer formalities compared to some other jurisdictions – pros and cons!</a:t>
            </a:r>
          </a:p>
          <a:p>
            <a:endParaRPr lang="en-US" sz="2400" dirty="0">
              <a:latin typeface="Lato"/>
            </a:endParaRPr>
          </a:p>
          <a:p>
            <a:r>
              <a:rPr lang="en-US" sz="2400" dirty="0">
                <a:latin typeface="Lato"/>
              </a:rPr>
              <a:t>Rules on evidence (rule 15)</a:t>
            </a:r>
          </a:p>
          <a:p>
            <a:endParaRPr lang="en-US" sz="2400" dirty="0">
              <a:latin typeface="Lato"/>
            </a:endParaRPr>
          </a:p>
          <a:p>
            <a:r>
              <a:rPr lang="en-US" sz="2400" dirty="0">
                <a:latin typeface="Lato"/>
              </a:rPr>
              <a:t>AST can admit evidence whether or not it would be admissible in a civil trial in the UK, or was available to the Home Office when it made its decision; rule 15(2)</a:t>
            </a:r>
          </a:p>
          <a:p>
            <a:endParaRPr lang="en-US" sz="2400" dirty="0">
              <a:latin typeface="Lato"/>
            </a:endParaRPr>
          </a:p>
          <a:p>
            <a:r>
              <a:rPr lang="en-US" sz="2400" dirty="0">
                <a:latin typeface="Lato"/>
              </a:rPr>
              <a:t>Oral evidence often plays a crucial role</a:t>
            </a:r>
          </a:p>
          <a:p>
            <a:endParaRPr lang="en-US" sz="2400" dirty="0">
              <a:latin typeface="Lato"/>
            </a:endParaRPr>
          </a:p>
          <a:p>
            <a:endParaRPr lang="en-US" sz="2400" dirty="0">
              <a:latin typeface="Lato"/>
            </a:endParaRPr>
          </a:p>
          <a:p>
            <a:endParaRPr lang="en-US" sz="2400" dirty="0">
              <a:latin typeface="Lato"/>
            </a:endParaRPr>
          </a:p>
          <a:p>
            <a:endParaRPr lang="en-US" dirty="0">
              <a:latin typeface="Lato"/>
            </a:endParaRPr>
          </a:p>
          <a:p>
            <a:pPr marL="0" indent="0">
              <a:buNone/>
            </a:pPr>
            <a:endParaRPr lang="en-US" dirty="0">
              <a:latin typeface="Lato"/>
            </a:endParaRPr>
          </a:p>
          <a:p>
            <a:pPr marL="0" indent="0">
              <a:buNone/>
            </a:pPr>
            <a:endParaRPr lang="en-US" dirty="0">
              <a:latin typeface="Lato"/>
            </a:endParaRPr>
          </a:p>
          <a:p>
            <a:endParaRPr lang="en-US" dirty="0">
              <a:latin typeface="Lato"/>
            </a:endParaRPr>
          </a:p>
          <a:p>
            <a:endParaRPr lang="en-US" dirty="0">
              <a:latin typeface="Lato"/>
            </a:endParaRPr>
          </a:p>
          <a:p>
            <a:endParaRPr lang="en-US" dirty="0">
              <a:latin typeface="Lato"/>
            </a:endParaRPr>
          </a:p>
          <a:p>
            <a:endParaRPr lang="en-GB" dirty="0">
              <a:latin typeface="Lato"/>
            </a:endParaRPr>
          </a:p>
        </p:txBody>
      </p:sp>
    </p:spTree>
    <p:extLst>
      <p:ext uri="{BB962C8B-B14F-4D97-AF65-F5344CB8AC3E}">
        <p14:creationId xmlns:p14="http://schemas.microsoft.com/office/powerpoint/2010/main" val="32099656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93B991-0F83-4C20-93D2-43706BD6E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>
              <a:latin typeface="Lato"/>
            </a:endParaRPr>
          </a:p>
          <a:p>
            <a:r>
              <a:rPr lang="en-US" dirty="0">
                <a:latin typeface="Lato"/>
              </a:rPr>
              <a:t>Directions will provide a deadline for filing evidence</a:t>
            </a:r>
          </a:p>
          <a:p>
            <a:pPr marL="0" indent="0">
              <a:buNone/>
            </a:pPr>
            <a:endParaRPr lang="en-US" dirty="0">
              <a:latin typeface="Lato"/>
            </a:endParaRPr>
          </a:p>
          <a:p>
            <a:r>
              <a:rPr lang="en-US" dirty="0">
                <a:latin typeface="Lato"/>
              </a:rPr>
              <a:t>But due to short timetable, appellants often need to lodge evidence late</a:t>
            </a:r>
          </a:p>
          <a:p>
            <a:endParaRPr lang="en-US" dirty="0">
              <a:latin typeface="Lato"/>
            </a:endParaRPr>
          </a:p>
          <a:p>
            <a:r>
              <a:rPr lang="en-US" dirty="0">
                <a:latin typeface="Lato"/>
              </a:rPr>
              <a:t>In practice, the AST is usually willing to admit relevant written evidence up to, and including, at the hearing – overriding objective</a:t>
            </a:r>
          </a:p>
          <a:p>
            <a:endParaRPr lang="en-US" dirty="0">
              <a:latin typeface="Lato"/>
            </a:endParaRPr>
          </a:p>
          <a:p>
            <a:endParaRPr lang="en-US" dirty="0">
              <a:latin typeface="Lato"/>
            </a:endParaRPr>
          </a:p>
          <a:p>
            <a:endParaRPr lang="en-GB" dirty="0">
              <a:latin typeface="Lato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E7944BB-5D9E-4B52-B8C5-0245B2FE7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Lato"/>
              </a:rPr>
              <a:t>Filing evidence late</a:t>
            </a:r>
            <a:endParaRPr lang="en-GB" dirty="0">
              <a:latin typeface="Lato"/>
            </a:endParaRPr>
          </a:p>
        </p:txBody>
      </p:sp>
    </p:spTree>
    <p:extLst>
      <p:ext uri="{BB962C8B-B14F-4D97-AF65-F5344CB8AC3E}">
        <p14:creationId xmlns:p14="http://schemas.microsoft.com/office/powerpoint/2010/main" val="41758638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93B991-0F83-4C20-93D2-43706BD6E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dirty="0">
                <a:latin typeface="Lato"/>
              </a:rPr>
              <a:t>Parties can apply to the AST for further directions; rule 6(1)</a:t>
            </a:r>
          </a:p>
          <a:p>
            <a:endParaRPr lang="en-US" dirty="0">
              <a:latin typeface="Lato"/>
            </a:endParaRPr>
          </a:p>
          <a:p>
            <a:r>
              <a:rPr lang="en-US" dirty="0">
                <a:latin typeface="Lato"/>
              </a:rPr>
              <a:t>Request can be made in writing or orally during a hearing; rule 6(2)</a:t>
            </a:r>
          </a:p>
          <a:p>
            <a:endParaRPr lang="en-US" dirty="0">
              <a:latin typeface="Lato"/>
            </a:endParaRPr>
          </a:p>
          <a:p>
            <a:r>
              <a:rPr lang="en-US" dirty="0"/>
              <a:t>Why consider? Possible way to obtain additional helpful evidence from the Home Office, or require it to engage with a particular point</a:t>
            </a:r>
          </a:p>
          <a:p>
            <a:endParaRPr lang="en-US" dirty="0">
              <a:latin typeface="Lato"/>
            </a:endParaRPr>
          </a:p>
          <a:p>
            <a:endParaRPr lang="en-US" dirty="0">
              <a:latin typeface="Lato"/>
            </a:endParaRPr>
          </a:p>
          <a:p>
            <a:endParaRPr lang="en-GB" dirty="0">
              <a:latin typeface="Lato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E7944BB-5D9E-4B52-B8C5-0245B2FE7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Lato"/>
              </a:rPr>
              <a:t>Seeking additional directions</a:t>
            </a:r>
            <a:endParaRPr lang="en-GB" dirty="0">
              <a:latin typeface="Lato"/>
            </a:endParaRPr>
          </a:p>
        </p:txBody>
      </p:sp>
    </p:spTree>
    <p:extLst>
      <p:ext uri="{BB962C8B-B14F-4D97-AF65-F5344CB8AC3E}">
        <p14:creationId xmlns:p14="http://schemas.microsoft.com/office/powerpoint/2010/main" val="42166987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F5D568-6779-81DF-62C2-21F2616EF1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355EA7-B982-A945-1932-3F85DDF922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>
              <a:latin typeface="Lato"/>
            </a:endParaRPr>
          </a:p>
          <a:p>
            <a:r>
              <a:rPr lang="en-US" dirty="0">
                <a:latin typeface="Lato"/>
              </a:rPr>
              <a:t>Asking the AST to set aside and re-make its decision</a:t>
            </a:r>
          </a:p>
          <a:p>
            <a:endParaRPr lang="en-US" dirty="0">
              <a:latin typeface="Lato"/>
            </a:endParaRPr>
          </a:p>
          <a:p>
            <a:r>
              <a:rPr lang="en-US" dirty="0">
                <a:latin typeface="Lato"/>
              </a:rPr>
              <a:t>AST’s power only applies to a narrow set of circumstances; rule 37(1)-(2):</a:t>
            </a:r>
          </a:p>
          <a:p>
            <a:endParaRPr lang="en-US" dirty="0">
              <a:latin typeface="Lato"/>
            </a:endParaRPr>
          </a:p>
          <a:p>
            <a:pPr lvl="1"/>
            <a:r>
              <a:rPr lang="en-US" dirty="0">
                <a:latin typeface="Lato"/>
              </a:rPr>
              <a:t>Relevant document was not sent to, or not received, at an appropriate time by, a party or a party’s representative</a:t>
            </a:r>
          </a:p>
          <a:p>
            <a:pPr lvl="1"/>
            <a:endParaRPr lang="en-US" dirty="0">
              <a:latin typeface="Lato"/>
            </a:endParaRPr>
          </a:p>
          <a:p>
            <a:pPr lvl="1"/>
            <a:r>
              <a:rPr lang="en-US" dirty="0">
                <a:latin typeface="Lato"/>
              </a:rPr>
              <a:t>Relevant document was not sent to the AST at an appropriate time</a:t>
            </a:r>
          </a:p>
          <a:p>
            <a:pPr lvl="1"/>
            <a:endParaRPr lang="en-US" dirty="0">
              <a:latin typeface="Lato"/>
            </a:endParaRPr>
          </a:p>
          <a:p>
            <a:pPr lvl="1"/>
            <a:r>
              <a:rPr lang="en-US" dirty="0">
                <a:latin typeface="Lato"/>
              </a:rPr>
              <a:t>Party or party’s representative not present at a hearing</a:t>
            </a:r>
          </a:p>
          <a:p>
            <a:pPr lvl="1"/>
            <a:endParaRPr lang="en-US" dirty="0">
              <a:latin typeface="Lato"/>
            </a:endParaRPr>
          </a:p>
          <a:p>
            <a:pPr lvl="1"/>
            <a:r>
              <a:rPr lang="en-US" dirty="0">
                <a:latin typeface="Lato"/>
              </a:rPr>
              <a:t>There was ‘some other procedural irregularity’ in the proceedings</a:t>
            </a:r>
          </a:p>
          <a:p>
            <a:endParaRPr lang="en-GB" dirty="0">
              <a:latin typeface="Lato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CCDA777-6A81-93A1-8F5D-D7FCABA55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Lato"/>
              </a:rPr>
              <a:t>Applying for ‘set aside’</a:t>
            </a:r>
            <a:endParaRPr lang="en-GB" dirty="0">
              <a:latin typeface="Lato"/>
            </a:endParaRPr>
          </a:p>
        </p:txBody>
      </p:sp>
    </p:spTree>
    <p:extLst>
      <p:ext uri="{BB962C8B-B14F-4D97-AF65-F5344CB8AC3E}">
        <p14:creationId xmlns:p14="http://schemas.microsoft.com/office/powerpoint/2010/main" val="40553309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93B991-0F83-4C20-93D2-43706BD6E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en-US" dirty="0">
              <a:latin typeface="Lato"/>
            </a:endParaRPr>
          </a:p>
          <a:p>
            <a:r>
              <a:rPr lang="en-US" dirty="0">
                <a:latin typeface="Lato"/>
              </a:rPr>
              <a:t>Need to show that set aside is in the ‘interests of justice’ (e.g. may have impacted the AST’s decision, overriding objective factors)</a:t>
            </a:r>
          </a:p>
          <a:p>
            <a:endParaRPr lang="en-US" dirty="0">
              <a:latin typeface="Lato"/>
            </a:endParaRPr>
          </a:p>
          <a:p>
            <a:r>
              <a:rPr lang="en-US" dirty="0">
                <a:latin typeface="Lato"/>
              </a:rPr>
              <a:t>Must apply within 1 month of the AST decision being sent to the parties</a:t>
            </a:r>
          </a:p>
          <a:p>
            <a:endParaRPr lang="en-US" dirty="0">
              <a:latin typeface="Lato"/>
            </a:endParaRPr>
          </a:p>
          <a:p>
            <a:r>
              <a:rPr lang="en-US" dirty="0">
                <a:latin typeface="Lato"/>
              </a:rPr>
              <a:t>Unlikely to be appropriate if simply disagreeing with the substance of the AST’s decision, but a very useful tool in the right circumstances</a:t>
            </a:r>
          </a:p>
          <a:p>
            <a:endParaRPr lang="en-US" dirty="0">
              <a:latin typeface="Lato"/>
            </a:endParaRPr>
          </a:p>
          <a:p>
            <a:endParaRPr lang="en-US" dirty="0">
              <a:latin typeface="Lato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E7944BB-5D9E-4B52-B8C5-0245B2FE7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Lato"/>
              </a:rPr>
              <a:t>Applying for ‘set aside’</a:t>
            </a:r>
            <a:endParaRPr lang="en-GB" dirty="0">
              <a:latin typeface="Lato"/>
            </a:endParaRPr>
          </a:p>
        </p:txBody>
      </p:sp>
    </p:spTree>
    <p:extLst>
      <p:ext uri="{BB962C8B-B14F-4D97-AF65-F5344CB8AC3E}">
        <p14:creationId xmlns:p14="http://schemas.microsoft.com/office/powerpoint/2010/main" val="19581068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93B991-0F83-4C20-93D2-43706BD6E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>
              <a:latin typeface="Lato"/>
            </a:endParaRPr>
          </a:p>
          <a:p>
            <a:r>
              <a:rPr lang="en-US" dirty="0">
                <a:latin typeface="Lato"/>
              </a:rPr>
              <a:t>Advice line  (020 3716 0283 – Mon, Wed &amp; Fri 2-4pm)</a:t>
            </a:r>
          </a:p>
          <a:p>
            <a:endParaRPr lang="en-US" dirty="0">
              <a:latin typeface="Lato"/>
            </a:endParaRPr>
          </a:p>
          <a:p>
            <a:r>
              <a:rPr lang="en-US" dirty="0">
                <a:latin typeface="Lato"/>
                <a:hlinkClick r:id="rId3"/>
              </a:rPr>
              <a:t>Factsheets</a:t>
            </a:r>
            <a:r>
              <a:rPr lang="en-US" dirty="0">
                <a:latin typeface="Lato"/>
              </a:rPr>
              <a:t> and </a:t>
            </a:r>
            <a:r>
              <a:rPr lang="en-US" dirty="0">
                <a:latin typeface="Lato"/>
                <a:hlinkClick r:id="rId4"/>
              </a:rPr>
              <a:t>Briefing Notes</a:t>
            </a:r>
            <a:endParaRPr lang="en-US" dirty="0">
              <a:latin typeface="Lato"/>
            </a:endParaRPr>
          </a:p>
          <a:p>
            <a:endParaRPr lang="en-GB" dirty="0">
              <a:latin typeface="Lato"/>
            </a:endParaRPr>
          </a:p>
          <a:p>
            <a:r>
              <a:rPr lang="en-GB" dirty="0">
                <a:latin typeface="Lato"/>
                <a:hlinkClick r:id="rId5"/>
              </a:rPr>
              <a:t>E-learning</a:t>
            </a:r>
            <a:r>
              <a:rPr lang="en-GB" dirty="0">
                <a:latin typeface="Lato"/>
              </a:rPr>
              <a:t> and </a:t>
            </a:r>
            <a:r>
              <a:rPr lang="en-GB" dirty="0">
                <a:latin typeface="Lato"/>
                <a:hlinkClick r:id="rId6"/>
              </a:rPr>
              <a:t>Webinars</a:t>
            </a:r>
            <a:endParaRPr lang="en-GB" dirty="0">
              <a:latin typeface="Lato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1E7944BB-5D9E-4B52-B8C5-0245B2FE77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4988442" cy="1325563"/>
          </a:xfrm>
        </p:spPr>
        <p:txBody>
          <a:bodyPr>
            <a:normAutofit/>
          </a:bodyPr>
          <a:lstStyle/>
          <a:p>
            <a:r>
              <a:rPr lang="en-US" dirty="0">
                <a:latin typeface="Lato"/>
              </a:rPr>
              <a:t>ASAP’s Resources</a:t>
            </a:r>
            <a:endParaRPr lang="en-GB" dirty="0">
              <a:latin typeface="Lato"/>
            </a:endParaRPr>
          </a:p>
        </p:txBody>
      </p:sp>
    </p:spTree>
    <p:extLst>
      <p:ext uri="{BB962C8B-B14F-4D97-AF65-F5344CB8AC3E}">
        <p14:creationId xmlns:p14="http://schemas.microsoft.com/office/powerpoint/2010/main" val="12672099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1085C4-81F4-9BDE-6CB0-9BFF9C5594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BD689BAE-67AD-D67C-160E-39E7E9C5B5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6173" y="1022061"/>
            <a:ext cx="4560203" cy="187773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2C35E1B-2AD3-9706-F59E-FFD25F49B6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83128" y="3721395"/>
            <a:ext cx="11939197" cy="1357232"/>
          </a:xfrm>
          <a:noFill/>
        </p:spPr>
        <p:txBody>
          <a:bodyPr>
            <a:normAutofit/>
          </a:bodyPr>
          <a:lstStyle/>
          <a:p>
            <a:r>
              <a:rPr lang="en-US" sz="4800" dirty="0">
                <a:solidFill>
                  <a:srgbClr val="2F6F51"/>
                </a:solidFill>
                <a:latin typeface="Lato"/>
              </a:rPr>
              <a:t>Thank You</a:t>
            </a:r>
            <a:r>
              <a:rPr lang="en-US" sz="4000" dirty="0">
                <a:solidFill>
                  <a:schemeClr val="bg1"/>
                </a:solidFill>
                <a:latin typeface="Lato"/>
              </a:rPr>
              <a:t>na representation:</a:t>
            </a:r>
            <a:br>
              <a:rPr lang="en-US" sz="4000" dirty="0">
                <a:solidFill>
                  <a:schemeClr val="bg1"/>
                </a:solidFill>
                <a:latin typeface="Lato"/>
              </a:rPr>
            </a:br>
            <a:r>
              <a:rPr lang="en-US" sz="4000" dirty="0">
                <a:solidFill>
                  <a:schemeClr val="bg1"/>
                </a:solidFill>
                <a:latin typeface="Lato"/>
              </a:rPr>
              <a:t>The Asylum Support Tribunal (AST)</a:t>
            </a:r>
            <a:endParaRPr lang="en-GB" b="1" dirty="0">
              <a:solidFill>
                <a:schemeClr val="bg1"/>
              </a:solidFill>
              <a:latin typeface="Lato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81D66B-E66B-0969-F20D-9015EB94C3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75419" y="4275933"/>
            <a:ext cx="7808657" cy="1877731"/>
          </a:xfrm>
        </p:spPr>
        <p:txBody>
          <a:bodyPr>
            <a:normAutofit/>
          </a:bodyPr>
          <a:lstStyle/>
          <a:p>
            <a:r>
              <a:rPr lang="en-GB" sz="2800" b="1" dirty="0">
                <a:solidFill>
                  <a:schemeClr val="bg1"/>
                </a:solidFill>
                <a:latin typeface="Lato"/>
              </a:rPr>
              <a:t>Mark Rogers, 3 July 2025</a:t>
            </a:r>
          </a:p>
        </p:txBody>
      </p:sp>
    </p:spTree>
    <p:extLst>
      <p:ext uri="{BB962C8B-B14F-4D97-AF65-F5344CB8AC3E}">
        <p14:creationId xmlns:p14="http://schemas.microsoft.com/office/powerpoint/2010/main" val="24361252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73F7EE-B7E4-4042-97E6-3D03EE2E96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11348"/>
          </a:xfrm>
        </p:spPr>
        <p:txBody>
          <a:bodyPr>
            <a:normAutofit fontScale="92500" lnSpcReduction="10000"/>
          </a:bodyPr>
          <a:lstStyle/>
          <a:p>
            <a:r>
              <a:rPr lang="en-US" sz="3200" dirty="0">
                <a:latin typeface="Lato"/>
              </a:rPr>
              <a:t>Background on the AST, its jurisdiction and function</a:t>
            </a:r>
          </a:p>
          <a:p>
            <a:endParaRPr lang="en-US" sz="3200" dirty="0">
              <a:latin typeface="Lato"/>
            </a:endParaRPr>
          </a:p>
          <a:p>
            <a:r>
              <a:rPr lang="en-US" sz="3200" dirty="0">
                <a:latin typeface="Lato"/>
              </a:rPr>
              <a:t>Case management powers and procedure</a:t>
            </a:r>
          </a:p>
          <a:p>
            <a:endParaRPr lang="en-US" sz="3200" dirty="0">
              <a:latin typeface="Lato"/>
            </a:endParaRPr>
          </a:p>
          <a:p>
            <a:r>
              <a:rPr lang="en-US" sz="3200" dirty="0">
                <a:latin typeface="Lato"/>
              </a:rPr>
              <a:t>The AST’s general approach to:</a:t>
            </a:r>
          </a:p>
          <a:p>
            <a:pPr lvl="1"/>
            <a:r>
              <a:rPr lang="en-US" sz="2800" dirty="0">
                <a:latin typeface="Lato"/>
              </a:rPr>
              <a:t>Evidence being filed late</a:t>
            </a:r>
          </a:p>
          <a:p>
            <a:pPr lvl="1"/>
            <a:r>
              <a:rPr lang="en-US" sz="2800" dirty="0">
                <a:latin typeface="Lato"/>
              </a:rPr>
              <a:t>A request for additional directions</a:t>
            </a:r>
          </a:p>
          <a:p>
            <a:pPr lvl="1"/>
            <a:r>
              <a:rPr lang="en-US" sz="2800" dirty="0">
                <a:latin typeface="Lato"/>
              </a:rPr>
              <a:t>‘Set aside’ applications</a:t>
            </a:r>
          </a:p>
          <a:p>
            <a:pPr lvl="1"/>
            <a:endParaRPr lang="en-US" sz="2800" dirty="0">
              <a:latin typeface="Lato"/>
            </a:endParaRPr>
          </a:p>
          <a:p>
            <a:endParaRPr lang="en-US" sz="3200" dirty="0"/>
          </a:p>
          <a:p>
            <a:pPr marL="0" indent="0">
              <a:buNone/>
            </a:pPr>
            <a:endParaRPr lang="en-US" sz="3200" dirty="0"/>
          </a:p>
          <a:p>
            <a:endParaRPr lang="en-US" sz="3200" dirty="0"/>
          </a:p>
          <a:p>
            <a:endParaRPr lang="en-GB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21BFCA1-E572-465E-8D9C-C5CBAA4E5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438" y="480807"/>
            <a:ext cx="5708562" cy="587230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>
                <a:latin typeface="Lato"/>
              </a:rPr>
              <a:t>This session:</a:t>
            </a:r>
            <a:endParaRPr lang="en-GB" b="1" dirty="0">
              <a:latin typeface="Lato"/>
            </a:endParaRPr>
          </a:p>
        </p:txBody>
      </p:sp>
    </p:spTree>
    <p:extLst>
      <p:ext uri="{BB962C8B-B14F-4D97-AF65-F5344CB8AC3E}">
        <p14:creationId xmlns:p14="http://schemas.microsoft.com/office/powerpoint/2010/main" val="770364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2FDCE049-2276-4514-8B85-D4763D08E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893" y="308638"/>
            <a:ext cx="8189841" cy="680189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4000" b="1" dirty="0">
                <a:latin typeface="Lato"/>
              </a:rPr>
              <a:t>Background</a:t>
            </a:r>
            <a:endParaRPr lang="en-GB" sz="4000" b="1" dirty="0">
              <a:latin typeface="Lato"/>
            </a:endParaRP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66C61E41-994B-4066-8748-51667F3472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371600"/>
            <a:ext cx="9707710" cy="4819135"/>
          </a:xfrm>
        </p:spPr>
        <p:txBody>
          <a:bodyPr>
            <a:normAutofit fontScale="92500" lnSpcReduction="20000"/>
          </a:bodyPr>
          <a:lstStyle/>
          <a:p>
            <a:endParaRPr lang="en-US" dirty="0">
              <a:latin typeface="Lato"/>
            </a:endParaRPr>
          </a:p>
          <a:p>
            <a:r>
              <a:rPr lang="en-US" dirty="0">
                <a:latin typeface="Lato"/>
              </a:rPr>
              <a:t>AST is part of the Social Entitlement Chamber</a:t>
            </a:r>
          </a:p>
          <a:p>
            <a:endParaRPr lang="en-US" dirty="0">
              <a:latin typeface="Lato"/>
            </a:endParaRPr>
          </a:p>
          <a:p>
            <a:r>
              <a:rPr lang="en-US" dirty="0">
                <a:latin typeface="Lato"/>
              </a:rPr>
              <a:t>Procedure governed by the </a:t>
            </a:r>
            <a:r>
              <a:rPr lang="en-US" dirty="0">
                <a:latin typeface="Lato"/>
                <a:hlinkClick r:id="rId3"/>
              </a:rPr>
              <a:t>Tribunal Procedure (First-tier Tribunal) (Social Entitlement Chamber) Rules 2008</a:t>
            </a:r>
            <a:endParaRPr lang="en-US" dirty="0">
              <a:latin typeface="Lato"/>
            </a:endParaRPr>
          </a:p>
          <a:p>
            <a:endParaRPr lang="en-GB" dirty="0"/>
          </a:p>
          <a:p>
            <a:r>
              <a:rPr lang="en-GB" dirty="0">
                <a:latin typeface="Lato"/>
              </a:rPr>
              <a:t>Located in Import Building at East India Dock; majority of appeals heard in person, but also via CVP or determined on papers </a:t>
            </a:r>
          </a:p>
          <a:p>
            <a:endParaRPr lang="en-GB" dirty="0">
              <a:latin typeface="Lato"/>
            </a:endParaRPr>
          </a:p>
          <a:p>
            <a:r>
              <a:rPr lang="en-GB" dirty="0">
                <a:latin typeface="Lato"/>
              </a:rPr>
              <a:t>Legal aid - available for preparing an appeal (LASPO Sch 1 Part 1 para 31) but not for advocacy (unless in Scotland)</a:t>
            </a:r>
            <a:br>
              <a:rPr lang="en-GB" dirty="0"/>
            </a:br>
            <a:endParaRPr lang="en-GB" dirty="0"/>
          </a:p>
          <a:p>
            <a:pPr marL="0" indent="0">
              <a:buNone/>
            </a:pPr>
            <a:endParaRPr lang="en-GB" dirty="0">
              <a:latin typeface="Lato"/>
            </a:endParaRPr>
          </a:p>
        </p:txBody>
      </p:sp>
    </p:spTree>
    <p:extLst>
      <p:ext uri="{BB962C8B-B14F-4D97-AF65-F5344CB8AC3E}">
        <p14:creationId xmlns:p14="http://schemas.microsoft.com/office/powerpoint/2010/main" val="7308363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2FDCE049-2276-4514-8B85-D4763D08E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6893" y="308638"/>
            <a:ext cx="8189841" cy="680189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4000" b="1" dirty="0">
                <a:latin typeface="Lato"/>
              </a:rPr>
              <a:t>Background</a:t>
            </a:r>
            <a:endParaRPr lang="en-GB" sz="4000" b="1" dirty="0">
              <a:latin typeface="Lato"/>
            </a:endParaRPr>
          </a:p>
        </p:txBody>
      </p:sp>
      <p:sp>
        <p:nvSpPr>
          <p:cNvPr id="14" name="Content Placeholder 13">
            <a:extLst>
              <a:ext uri="{FF2B5EF4-FFF2-40B4-BE49-F238E27FC236}">
                <a16:creationId xmlns:a16="http://schemas.microsoft.com/office/drawing/2014/main" id="{66C61E41-994B-4066-8748-51667F3472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1371600"/>
            <a:ext cx="9707710" cy="4819135"/>
          </a:xfrm>
        </p:spPr>
        <p:txBody>
          <a:bodyPr>
            <a:normAutofit/>
          </a:bodyPr>
          <a:lstStyle/>
          <a:p>
            <a:endParaRPr lang="en-US" dirty="0">
              <a:latin typeface="Lato"/>
            </a:endParaRPr>
          </a:p>
          <a:p>
            <a:r>
              <a:rPr lang="en-US" dirty="0">
                <a:latin typeface="Lato"/>
              </a:rPr>
              <a:t>Representatives (rule 11) - Who can act? ‘Types’ of AST representation – ASAP’s duty scheme</a:t>
            </a:r>
          </a:p>
          <a:p>
            <a:endParaRPr lang="en-US" dirty="0">
              <a:latin typeface="Lato"/>
            </a:endParaRPr>
          </a:p>
          <a:p>
            <a:r>
              <a:rPr lang="en-US" dirty="0">
                <a:latin typeface="Lato"/>
              </a:rPr>
              <a:t>No Upper Tribunal (s103(5) IAA 1999), challenge is by judicial review</a:t>
            </a:r>
          </a:p>
          <a:p>
            <a:endParaRPr lang="en-US" dirty="0">
              <a:latin typeface="Lato"/>
            </a:endParaRPr>
          </a:p>
          <a:p>
            <a:r>
              <a:rPr lang="en-US" dirty="0">
                <a:latin typeface="Lato"/>
              </a:rPr>
              <a:t>No power to award costs (rule 10)</a:t>
            </a:r>
          </a:p>
          <a:p>
            <a:pPr marL="0" indent="0">
              <a:buNone/>
            </a:pPr>
            <a:endParaRPr lang="en-GB" dirty="0">
              <a:latin typeface="Lato"/>
            </a:endParaRPr>
          </a:p>
        </p:txBody>
      </p:sp>
    </p:spTree>
    <p:extLst>
      <p:ext uri="{BB962C8B-B14F-4D97-AF65-F5344CB8AC3E}">
        <p14:creationId xmlns:p14="http://schemas.microsoft.com/office/powerpoint/2010/main" val="6340449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AD203-1A9D-4A60-B6F0-0750B9C2B4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585" y="542547"/>
            <a:ext cx="5240955" cy="945060"/>
          </a:xfrm>
        </p:spPr>
        <p:txBody>
          <a:bodyPr>
            <a:normAutofit/>
          </a:bodyPr>
          <a:lstStyle/>
          <a:p>
            <a:r>
              <a:rPr lang="en-GB" dirty="0">
                <a:latin typeface="Lato"/>
              </a:rPr>
              <a:t>The AST’s jurisdiction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61D03A-68B7-4276-9FB9-39FC94689E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389825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r>
              <a:rPr lang="en-US" dirty="0">
                <a:latin typeface="Lato"/>
              </a:rPr>
              <a:t>Statutory right of appeal under s103 IAA 1999</a:t>
            </a:r>
          </a:p>
          <a:p>
            <a:endParaRPr lang="en-US" dirty="0"/>
          </a:p>
          <a:p>
            <a:r>
              <a:rPr lang="en-GB" dirty="0">
                <a:latin typeface="Lato"/>
              </a:rPr>
              <a:t>Hears appeals against the refusal or withdrawal of financial support &amp; accommodation provided under s95 or s4 IAA 1999 (‘asylum support’)</a:t>
            </a:r>
          </a:p>
          <a:p>
            <a:endParaRPr lang="en-US" dirty="0">
              <a:latin typeface="Lato"/>
            </a:endParaRPr>
          </a:p>
          <a:p>
            <a:r>
              <a:rPr lang="en-US" dirty="0">
                <a:latin typeface="Lato"/>
              </a:rPr>
              <a:t>Doesn’t determine immigration or asylum appeals</a:t>
            </a:r>
          </a:p>
          <a:p>
            <a:endParaRPr lang="en-US" dirty="0">
              <a:latin typeface="Lato"/>
            </a:endParaRPr>
          </a:p>
          <a:p>
            <a:r>
              <a:rPr lang="en-US" dirty="0">
                <a:latin typeface="Lato"/>
              </a:rPr>
              <a:t>Can substitute the Home Office’s decision, remit the matter, or dismiss the appeal (103(3) IAA 1999) – broad scope of powers, relevance of HO policies</a:t>
            </a:r>
            <a:endParaRPr lang="en-US" dirty="0"/>
          </a:p>
          <a:p>
            <a:pPr lvl="1"/>
            <a:endParaRPr lang="en-US" dirty="0">
              <a:latin typeface="Lato"/>
            </a:endParaRPr>
          </a:p>
          <a:p>
            <a:pPr marL="457200" lvl="1" indent="0">
              <a:buNone/>
            </a:pPr>
            <a:endParaRPr lang="en-US" dirty="0">
              <a:latin typeface="Lato"/>
            </a:endParaRPr>
          </a:p>
          <a:p>
            <a:pPr lvl="1"/>
            <a:endParaRPr lang="en-GB" dirty="0">
              <a:latin typeface="Lato"/>
            </a:endParaRPr>
          </a:p>
        </p:txBody>
      </p:sp>
    </p:spTree>
    <p:extLst>
      <p:ext uri="{BB962C8B-B14F-4D97-AF65-F5344CB8AC3E}">
        <p14:creationId xmlns:p14="http://schemas.microsoft.com/office/powerpoint/2010/main" val="24979007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73F7EE-B7E4-4042-97E6-3D03EE2E96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3200" dirty="0"/>
              <a:t>Is the appellant ‘destitute’? (s95(3) IAA 1999)</a:t>
            </a:r>
          </a:p>
          <a:p>
            <a:endParaRPr lang="en-US" sz="3200" dirty="0"/>
          </a:p>
          <a:p>
            <a:r>
              <a:rPr lang="en-US" sz="3200" dirty="0"/>
              <a:t>Has their asylum claim been determined or withdrawn? (s94(1) IAA 1999) </a:t>
            </a:r>
          </a:p>
          <a:p>
            <a:endParaRPr lang="en-US" sz="3200" dirty="0"/>
          </a:p>
          <a:p>
            <a:r>
              <a:rPr lang="en-US" sz="3200" dirty="0"/>
              <a:t>Did they breach their support conditions?</a:t>
            </a:r>
          </a:p>
          <a:p>
            <a:endParaRPr lang="en-US" sz="3200" dirty="0"/>
          </a:p>
          <a:p>
            <a:r>
              <a:rPr lang="en-US" sz="3200" dirty="0"/>
              <a:t>Can they be expected to leave the UK?</a:t>
            </a:r>
          </a:p>
          <a:p>
            <a:endParaRPr lang="en-US" sz="3200" dirty="0"/>
          </a:p>
          <a:p>
            <a:endParaRPr lang="en-GB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21BFCA1-E572-465E-8D9C-C5CBAA4E5F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7436" y="480807"/>
            <a:ext cx="8571213" cy="587230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r>
              <a:rPr lang="en-GB" dirty="0"/>
              <a:t> Some common AST appeal issues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25649435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9AD203-1A9D-4A60-B6F0-0750B9C2B4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9586" y="542547"/>
            <a:ext cx="4539018" cy="945060"/>
          </a:xfrm>
        </p:spPr>
        <p:txBody>
          <a:bodyPr>
            <a:normAutofit/>
          </a:bodyPr>
          <a:lstStyle/>
          <a:p>
            <a:r>
              <a:rPr lang="en-GB" dirty="0"/>
              <a:t>The AST’s function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61D03A-68B7-4276-9FB9-39FC94689E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215932"/>
          </a:xfrm>
        </p:spPr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“</a:t>
            </a:r>
            <a:r>
              <a:rPr lang="en-US" i="1" dirty="0"/>
              <a:t>The Tribunal’s function is to provide an </a:t>
            </a:r>
            <a:r>
              <a:rPr lang="en-US" b="1" i="1" dirty="0"/>
              <a:t>efficient</a:t>
            </a:r>
            <a:r>
              <a:rPr lang="en-US" i="1" dirty="0"/>
              <a:t>, </a:t>
            </a:r>
            <a:r>
              <a:rPr lang="en-US" b="1" i="1" dirty="0"/>
              <a:t>convenient</a:t>
            </a:r>
            <a:r>
              <a:rPr lang="en-US" i="1" dirty="0"/>
              <a:t> and </a:t>
            </a:r>
            <a:r>
              <a:rPr lang="en-US" b="1" i="1" dirty="0"/>
              <a:t>accessible</a:t>
            </a:r>
            <a:r>
              <a:rPr lang="en-US" i="1" dirty="0"/>
              <a:t> forum in which disputes about eligibility for asylum support can be determined”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</a:t>
            </a:r>
            <a:r>
              <a:rPr lang="en-GB" dirty="0"/>
              <a:t>hamberlain J, </a:t>
            </a:r>
            <a:r>
              <a:rPr lang="en-GB" i="1" dirty="0"/>
              <a:t>SSHD v First-tier Tribunal (Asylum Support) </a:t>
            </a:r>
            <a:r>
              <a:rPr lang="en-GB" dirty="0"/>
              <a:t>[2025] EWHC 694 (Admin) para 83</a:t>
            </a:r>
          </a:p>
        </p:txBody>
      </p:sp>
    </p:spTree>
    <p:extLst>
      <p:ext uri="{BB962C8B-B14F-4D97-AF65-F5344CB8AC3E}">
        <p14:creationId xmlns:p14="http://schemas.microsoft.com/office/powerpoint/2010/main" val="12079719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944B7-FCCB-4645-BC73-043E5BFD3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527" y="477860"/>
            <a:ext cx="6635723" cy="762216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dirty="0">
                <a:latin typeface="Lato"/>
              </a:rPr>
              <a:t>Case management powers</a:t>
            </a:r>
            <a:endParaRPr lang="en-GB" sz="4000" b="1" dirty="0">
              <a:latin typeface="Lato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93B991-0F83-4C20-93D2-43706BD6E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>
                <a:latin typeface="Lato"/>
              </a:rPr>
              <a:t>The overriding objective (rule 2) – must deal with cases ‘fairly and justly’</a:t>
            </a:r>
          </a:p>
          <a:p>
            <a:endParaRPr lang="en-US" sz="2400" dirty="0">
              <a:latin typeface="Lato"/>
            </a:endParaRPr>
          </a:p>
          <a:p>
            <a:r>
              <a:rPr lang="en-US" sz="2400" dirty="0">
                <a:latin typeface="Lato"/>
              </a:rPr>
              <a:t>Has broad case management powers (rule 5) – e.g. extend/shorten time, decide the form of, adjourn or postpone a hearing</a:t>
            </a:r>
          </a:p>
          <a:p>
            <a:pPr marL="0" indent="0">
              <a:buNone/>
            </a:pPr>
            <a:endParaRPr lang="en-US" sz="2400" dirty="0">
              <a:latin typeface="Lato"/>
            </a:endParaRPr>
          </a:p>
          <a:p>
            <a:r>
              <a:rPr lang="en-US" sz="2400" dirty="0">
                <a:latin typeface="Lato"/>
              </a:rPr>
              <a:t>Issuing directions (rule 6) – can look onerous, but generally a helpful indication of what evidence the AST considers is required to determine eligibility</a:t>
            </a:r>
          </a:p>
          <a:p>
            <a:endParaRPr lang="en-US" sz="2400" dirty="0">
              <a:latin typeface="Lato"/>
            </a:endParaRPr>
          </a:p>
          <a:p>
            <a:r>
              <a:rPr lang="en-US" sz="2400" dirty="0">
                <a:latin typeface="Lato"/>
              </a:rPr>
              <a:t>Strike out (rule 8) – AST </a:t>
            </a:r>
            <a:r>
              <a:rPr lang="en-US" sz="2400" u="sng" dirty="0">
                <a:latin typeface="Lato"/>
              </a:rPr>
              <a:t>must</a:t>
            </a:r>
            <a:r>
              <a:rPr lang="en-US" sz="2400" dirty="0">
                <a:latin typeface="Lato"/>
              </a:rPr>
              <a:t> strike out if considers it lacks jurisdiction; </a:t>
            </a:r>
            <a:r>
              <a:rPr lang="en-US" sz="2400" u="sng" dirty="0">
                <a:latin typeface="Lato"/>
              </a:rPr>
              <a:t>may</a:t>
            </a:r>
            <a:r>
              <a:rPr lang="en-US" sz="2400" dirty="0">
                <a:latin typeface="Lato"/>
              </a:rPr>
              <a:t> do so if deems appeal to have no reasonable prospect of success</a:t>
            </a:r>
          </a:p>
          <a:p>
            <a:endParaRPr lang="en-US" dirty="0">
              <a:latin typeface="Lato"/>
            </a:endParaRPr>
          </a:p>
          <a:p>
            <a:pPr marL="0" indent="0">
              <a:buNone/>
            </a:pPr>
            <a:endParaRPr lang="en-US" dirty="0">
              <a:latin typeface="Lato"/>
            </a:endParaRPr>
          </a:p>
          <a:p>
            <a:pPr marL="0" indent="0">
              <a:buNone/>
            </a:pPr>
            <a:endParaRPr lang="en-US" dirty="0">
              <a:latin typeface="Lato"/>
            </a:endParaRPr>
          </a:p>
          <a:p>
            <a:endParaRPr lang="en-US" dirty="0">
              <a:latin typeface="Lato"/>
            </a:endParaRPr>
          </a:p>
          <a:p>
            <a:endParaRPr lang="en-US" dirty="0">
              <a:latin typeface="Lato"/>
            </a:endParaRPr>
          </a:p>
          <a:p>
            <a:endParaRPr lang="en-US" dirty="0">
              <a:latin typeface="Lato"/>
            </a:endParaRPr>
          </a:p>
          <a:p>
            <a:endParaRPr lang="en-GB" dirty="0">
              <a:latin typeface="Lato"/>
            </a:endParaRPr>
          </a:p>
        </p:txBody>
      </p:sp>
    </p:spTree>
    <p:extLst>
      <p:ext uri="{BB962C8B-B14F-4D97-AF65-F5344CB8AC3E}">
        <p14:creationId xmlns:p14="http://schemas.microsoft.com/office/powerpoint/2010/main" val="15253204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944B7-FCCB-4645-BC73-043E5BFD33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4528" y="477860"/>
            <a:ext cx="5570218" cy="762216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dirty="0">
                <a:latin typeface="Lato"/>
              </a:rPr>
              <a:t>AST procedure - timing</a:t>
            </a:r>
            <a:endParaRPr lang="en-GB" sz="4000" b="1" dirty="0">
              <a:latin typeface="Lato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93B991-0F83-4C20-93D2-43706BD6E3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>
                <a:latin typeface="Lato"/>
              </a:rPr>
              <a:t>Notably short timescales, e.g. rules 22(2)(a), 22(7)(a), 24(1)(a), 29(1)(a)</a:t>
            </a:r>
          </a:p>
          <a:p>
            <a:endParaRPr lang="en-US" sz="2400" dirty="0">
              <a:latin typeface="Lato"/>
            </a:endParaRPr>
          </a:p>
          <a:p>
            <a:r>
              <a:rPr lang="en-US" sz="2400" dirty="0">
                <a:latin typeface="Lato"/>
              </a:rPr>
              <a:t>Notice of Appeal to be sent within 3 days of appellant receiving written copy of Home Office decision (although AST routinely accepts late appeals if reasons provided) – Grounds of Appeal can be relatively brief</a:t>
            </a:r>
          </a:p>
          <a:p>
            <a:endParaRPr lang="en-US" sz="2400" dirty="0">
              <a:latin typeface="Lato"/>
            </a:endParaRPr>
          </a:p>
          <a:p>
            <a:r>
              <a:rPr lang="en-US" sz="2400" dirty="0">
                <a:latin typeface="Lato"/>
              </a:rPr>
              <a:t>Notice of time and place of hearing is given at least 1 day, and not more than 5 days, before the hearing is due to take place</a:t>
            </a:r>
          </a:p>
          <a:p>
            <a:endParaRPr lang="en-US" sz="2400" dirty="0">
              <a:latin typeface="Lato"/>
            </a:endParaRPr>
          </a:p>
          <a:p>
            <a:r>
              <a:rPr lang="en-US" sz="2400" dirty="0">
                <a:latin typeface="Lato"/>
              </a:rPr>
              <a:t>Appeals are typically heard around 2-3 weeks after the AST receives the Notice of Appeal</a:t>
            </a:r>
          </a:p>
          <a:p>
            <a:endParaRPr lang="en-US" sz="2400" dirty="0">
              <a:latin typeface="Lato"/>
            </a:endParaRPr>
          </a:p>
          <a:p>
            <a:endParaRPr lang="en-US" dirty="0">
              <a:latin typeface="Lato"/>
            </a:endParaRPr>
          </a:p>
          <a:p>
            <a:pPr marL="0" indent="0">
              <a:buNone/>
            </a:pPr>
            <a:endParaRPr lang="en-US" dirty="0">
              <a:latin typeface="Lato"/>
            </a:endParaRPr>
          </a:p>
          <a:p>
            <a:pPr marL="0" indent="0">
              <a:buNone/>
            </a:pPr>
            <a:endParaRPr lang="en-US" dirty="0">
              <a:latin typeface="Lato"/>
            </a:endParaRPr>
          </a:p>
          <a:p>
            <a:endParaRPr lang="en-US" dirty="0">
              <a:latin typeface="Lato"/>
            </a:endParaRPr>
          </a:p>
          <a:p>
            <a:endParaRPr lang="en-US" dirty="0">
              <a:latin typeface="Lato"/>
            </a:endParaRPr>
          </a:p>
          <a:p>
            <a:endParaRPr lang="en-US" dirty="0">
              <a:latin typeface="Lato"/>
            </a:endParaRPr>
          </a:p>
          <a:p>
            <a:endParaRPr lang="en-GB" dirty="0">
              <a:latin typeface="Lato"/>
            </a:endParaRPr>
          </a:p>
        </p:txBody>
      </p:sp>
    </p:spTree>
    <p:extLst>
      <p:ext uri="{BB962C8B-B14F-4D97-AF65-F5344CB8AC3E}">
        <p14:creationId xmlns:p14="http://schemas.microsoft.com/office/powerpoint/2010/main" val="14538573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Lato"/>
        <a:ea typeface=""/>
        <a:cs typeface=""/>
      </a:majorFont>
      <a:minorFont>
        <a:latin typeface="La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952</Words>
  <Application>Microsoft Office PowerPoint</Application>
  <PresentationFormat>Widescreen</PresentationFormat>
  <Paragraphs>166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Calibri Light</vt:lpstr>
      <vt:lpstr>Lato</vt:lpstr>
      <vt:lpstr>Times New Roman</vt:lpstr>
      <vt:lpstr>Office Theme</vt:lpstr>
      <vt:lpstr>1_Office Theme</vt:lpstr>
      <vt:lpstr>Basics of Tribunal representation: The Asylum Support Tribunal (AST)</vt:lpstr>
      <vt:lpstr>This session:</vt:lpstr>
      <vt:lpstr>Background</vt:lpstr>
      <vt:lpstr>Background</vt:lpstr>
      <vt:lpstr>The AST’s jurisdiction </vt:lpstr>
      <vt:lpstr> Some common AST appeal issues</vt:lpstr>
      <vt:lpstr>The AST’s function </vt:lpstr>
      <vt:lpstr>Case management powers</vt:lpstr>
      <vt:lpstr>AST procedure - timing</vt:lpstr>
      <vt:lpstr>AST procedure - relative flexibility</vt:lpstr>
      <vt:lpstr>Filing evidence late</vt:lpstr>
      <vt:lpstr>Seeking additional directions</vt:lpstr>
      <vt:lpstr>Applying for ‘set aside’</vt:lpstr>
      <vt:lpstr>Applying for ‘set aside’</vt:lpstr>
      <vt:lpstr>ASAP’s Resources</vt:lpstr>
      <vt:lpstr>Thank Youna representation: The Asylum Support Tribunal (AST)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Holly Hepburn</dc:creator>
  <cp:lastModifiedBy>Mark Rogers</cp:lastModifiedBy>
  <cp:revision>239</cp:revision>
  <dcterms:created xsi:type="dcterms:W3CDTF">2023-09-12T10:56:04Z</dcterms:created>
  <dcterms:modified xsi:type="dcterms:W3CDTF">2025-07-03T10:58:44Z</dcterms:modified>
</cp:coreProperties>
</file>