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2.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4"/>
  </p:sldMasterIdLst>
  <p:notesMasterIdLst>
    <p:notesMasterId r:id="rId12"/>
  </p:notesMasterIdLst>
  <p:handoutMasterIdLst>
    <p:handoutMasterId r:id="rId13"/>
  </p:handoutMasterIdLst>
  <p:sldIdLst>
    <p:sldId id="3857" r:id="rId5"/>
    <p:sldId id="3849" r:id="rId6"/>
    <p:sldId id="3877" r:id="rId7"/>
    <p:sldId id="3879" r:id="rId8"/>
    <p:sldId id="3878" r:id="rId9"/>
    <p:sldId id="3880" r:id="rId10"/>
    <p:sldId id="3837" r:id="rId11"/>
  </p:sldIdLst>
  <p:sldSz cx="9144000" cy="5715000" type="screen16x10"/>
  <p:notesSz cx="6800850" cy="993298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AC8D8CE8-28E1-AB41-9430-55B951F5A79F}">
          <p14:sldIdLst>
            <p14:sldId id="3857"/>
            <p14:sldId id="3849"/>
            <p14:sldId id="3877"/>
            <p14:sldId id="3879"/>
            <p14:sldId id="3878"/>
            <p14:sldId id="3880"/>
            <p14:sldId id="3837"/>
          </p14:sldIdLst>
        </p14:section>
      </p14:sectionLst>
    </p:ext>
    <p:ext uri="{EFAFB233-063F-42B5-8137-9DF3F51BA10A}">
      <p15:sldGuideLst xmlns:p15="http://schemas.microsoft.com/office/powerpoint/2012/main">
        <p15:guide id="1" orient="horz" pos="180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C008A"/>
    <a:srgbClr val="201932"/>
    <a:srgbClr val="1C1926"/>
    <a:srgbClr val="E2DFD6"/>
    <a:srgbClr val="DF6334"/>
    <a:srgbClr val="F16B30"/>
    <a:srgbClr val="EAB833"/>
    <a:srgbClr val="C3CF33"/>
    <a:srgbClr val="F06B30"/>
    <a:srgbClr val="E0DED8"/>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75DCB02-9BB8-47FD-8907-85C794F793BA}" styleName="Themed Style 1 - Accent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5104" autoAdjust="0"/>
    <p:restoredTop sz="81909" autoAdjust="0"/>
  </p:normalViewPr>
  <p:slideViewPr>
    <p:cSldViewPr snapToGrid="0" snapToObjects="1">
      <p:cViewPr varScale="1">
        <p:scale>
          <a:sx n="82" d="100"/>
          <a:sy n="82" d="100"/>
        </p:scale>
        <p:origin x="108" y="348"/>
      </p:cViewPr>
      <p:guideLst>
        <p:guide orient="horz" pos="1800"/>
        <p:guide pos="2880"/>
      </p:guideLst>
    </p:cSldViewPr>
  </p:slideViewPr>
  <p:outlineViewPr>
    <p:cViewPr>
      <p:scale>
        <a:sx n="33" d="100"/>
        <a:sy n="33" d="100"/>
      </p:scale>
      <p:origin x="0" y="0"/>
    </p:cViewPr>
  </p:outlineViewPr>
  <p:notesTextViewPr>
    <p:cViewPr>
      <p:scale>
        <a:sx n="100" d="100"/>
        <a:sy n="100" d="100"/>
      </p:scale>
      <p:origin x="0" y="0"/>
    </p:cViewPr>
  </p:notesTextViewPr>
  <p:notesViewPr>
    <p:cSldViewPr snapToGrid="0" snapToObjects="1">
      <p:cViewPr varScale="1">
        <p:scale>
          <a:sx n="82" d="100"/>
          <a:sy n="82" d="100"/>
        </p:scale>
        <p:origin x="3972" y="84"/>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handoutMaster" Target="handoutMasters/handoutMaster1.xml"/><Relationship Id="rId18" Type="http://schemas.microsoft.com/office/2016/11/relationships/changesInfo" Target="changesInfos/changesInfo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viewProps" Target="viewProp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laire Hall" userId="6bab52e2-4332-4230-93c6-e2aec01e5069" providerId="ADAL" clId="{F7927345-3626-4EE4-890F-5CD409746723}"/>
    <pc:docChg chg="modSld">
      <pc:chgData name="Claire Hall" userId="6bab52e2-4332-4230-93c6-e2aec01e5069" providerId="ADAL" clId="{F7927345-3626-4EE4-890F-5CD409746723}" dt="2025-07-18T09:40:48.386" v="0" actId="20577"/>
      <pc:docMkLst>
        <pc:docMk/>
      </pc:docMkLst>
      <pc:sldChg chg="modNotesTx">
        <pc:chgData name="Claire Hall" userId="6bab52e2-4332-4230-93c6-e2aec01e5069" providerId="ADAL" clId="{F7927345-3626-4EE4-890F-5CD409746723}" dt="2025-07-18T09:40:48.386" v="0" actId="20577"/>
        <pc:sldMkLst>
          <pc:docMk/>
          <pc:sldMk cId="3520849172" sldId="3877"/>
        </pc:sldMkLst>
      </pc:sldChg>
    </pc:docChg>
  </pc:docChgLst>
</pc:chgInfo>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4D5E270-5170-4894-BD0A-DF28E2B3A086}" type="doc">
      <dgm:prSet loTypeId="urn:microsoft.com/office/officeart/2005/8/layout/pyramid3" loCatId="pyramid" qsTypeId="urn:microsoft.com/office/officeart/2005/8/quickstyle/simple1" qsCatId="simple" csTypeId="urn:microsoft.com/office/officeart/2005/8/colors/accent1_2" csCatId="accent1" phldr="1"/>
      <dgm:spPr/>
    </dgm:pt>
    <dgm:pt modelId="{AB916762-6ED0-4DAF-991B-0EA01214CE10}">
      <dgm:prSet phldrT="[Text]"/>
      <dgm:spPr/>
      <dgm:t>
        <a:bodyPr/>
        <a:lstStyle/>
        <a:p>
          <a:r>
            <a:rPr lang="en-US" dirty="0"/>
            <a:t>Representing individuals</a:t>
          </a:r>
          <a:endParaRPr lang="en-GB" dirty="0"/>
        </a:p>
      </dgm:t>
    </dgm:pt>
    <dgm:pt modelId="{D278E8CD-52C3-4F1B-848D-D9CD30FF3F30}" type="parTrans" cxnId="{2FA497AF-E73A-4997-8409-1EC4A4B29A44}">
      <dgm:prSet/>
      <dgm:spPr/>
      <dgm:t>
        <a:bodyPr/>
        <a:lstStyle/>
        <a:p>
          <a:endParaRPr lang="en-GB"/>
        </a:p>
      </dgm:t>
    </dgm:pt>
    <dgm:pt modelId="{B6BA8AF7-C3B5-44ED-A73D-A0E5CAA56370}" type="sibTrans" cxnId="{2FA497AF-E73A-4997-8409-1EC4A4B29A44}">
      <dgm:prSet/>
      <dgm:spPr/>
      <dgm:t>
        <a:bodyPr/>
        <a:lstStyle/>
        <a:p>
          <a:endParaRPr lang="en-GB"/>
        </a:p>
      </dgm:t>
    </dgm:pt>
    <dgm:pt modelId="{4730B16A-DC97-4649-8A99-B67D64C64FCF}">
      <dgm:prSet phldrT="[Text]"/>
      <dgm:spPr/>
      <dgm:t>
        <a:bodyPr/>
        <a:lstStyle/>
        <a:p>
          <a:r>
            <a:rPr lang="en-US" dirty="0"/>
            <a:t>Providing evidence</a:t>
          </a:r>
          <a:endParaRPr lang="en-GB" dirty="0"/>
        </a:p>
      </dgm:t>
    </dgm:pt>
    <dgm:pt modelId="{00FA1670-CB98-4B05-B8D3-73DEA1F2FD4E}" type="parTrans" cxnId="{7420A2FE-75B4-4E58-8BE8-46C9434C4B65}">
      <dgm:prSet/>
      <dgm:spPr/>
      <dgm:t>
        <a:bodyPr/>
        <a:lstStyle/>
        <a:p>
          <a:endParaRPr lang="en-GB"/>
        </a:p>
      </dgm:t>
    </dgm:pt>
    <dgm:pt modelId="{6DCDE777-FFA9-4595-AD5E-D4FE77AE0F95}" type="sibTrans" cxnId="{7420A2FE-75B4-4E58-8BE8-46C9434C4B65}">
      <dgm:prSet/>
      <dgm:spPr/>
      <dgm:t>
        <a:bodyPr/>
        <a:lstStyle/>
        <a:p>
          <a:endParaRPr lang="en-GB"/>
        </a:p>
      </dgm:t>
    </dgm:pt>
    <dgm:pt modelId="{7C20DF16-4458-457E-BB74-2D735FB49579}">
      <dgm:prSet phldrT="[Text]"/>
      <dgm:spPr/>
      <dgm:t>
        <a:bodyPr/>
        <a:lstStyle/>
        <a:p>
          <a:r>
            <a:rPr lang="en-US" dirty="0"/>
            <a:t>Interventions</a:t>
          </a:r>
          <a:endParaRPr lang="en-GB" dirty="0"/>
        </a:p>
      </dgm:t>
    </dgm:pt>
    <dgm:pt modelId="{0AFAB029-5580-4649-8711-A9030CC15ADA}" type="parTrans" cxnId="{40DD0EDF-F9E3-4B35-B2A9-0E33DDDBAAA8}">
      <dgm:prSet/>
      <dgm:spPr/>
      <dgm:t>
        <a:bodyPr/>
        <a:lstStyle/>
        <a:p>
          <a:endParaRPr lang="en-GB"/>
        </a:p>
      </dgm:t>
    </dgm:pt>
    <dgm:pt modelId="{4405A2C1-9B49-4A31-9882-88F7119CFF21}" type="sibTrans" cxnId="{40DD0EDF-F9E3-4B35-B2A9-0E33DDDBAAA8}">
      <dgm:prSet/>
      <dgm:spPr/>
      <dgm:t>
        <a:bodyPr/>
        <a:lstStyle/>
        <a:p>
          <a:endParaRPr lang="en-GB"/>
        </a:p>
      </dgm:t>
    </dgm:pt>
    <dgm:pt modelId="{09304EA5-8FCC-4B52-983C-BE3B3D88E2AD}">
      <dgm:prSet phldrT="[Text]" custT="1"/>
      <dgm:spPr/>
      <dgm:t>
        <a:bodyPr/>
        <a:lstStyle/>
        <a:p>
          <a:pPr>
            <a:spcAft>
              <a:spcPts val="0"/>
            </a:spcAft>
          </a:pPr>
          <a:r>
            <a:rPr lang="en-US" sz="2000" b="0" dirty="0"/>
            <a:t>‘Own </a:t>
          </a:r>
        </a:p>
        <a:p>
          <a:pPr>
            <a:spcAft>
              <a:spcPts val="0"/>
            </a:spcAft>
          </a:pPr>
          <a:r>
            <a:rPr lang="en-US" sz="2000" b="0" dirty="0"/>
            <a:t>name’</a:t>
          </a:r>
        </a:p>
      </dgm:t>
    </dgm:pt>
    <dgm:pt modelId="{E3A78752-C591-4F63-9E44-A29759537D01}" type="parTrans" cxnId="{5BBF57C6-1AE6-4703-B3C0-6486FDD04FF9}">
      <dgm:prSet/>
      <dgm:spPr/>
      <dgm:t>
        <a:bodyPr/>
        <a:lstStyle/>
        <a:p>
          <a:endParaRPr lang="en-GB"/>
        </a:p>
      </dgm:t>
    </dgm:pt>
    <dgm:pt modelId="{70D317C4-166E-4D18-ACD5-DBD0D62F5216}" type="sibTrans" cxnId="{5BBF57C6-1AE6-4703-B3C0-6486FDD04FF9}">
      <dgm:prSet/>
      <dgm:spPr/>
      <dgm:t>
        <a:bodyPr/>
        <a:lstStyle/>
        <a:p>
          <a:endParaRPr lang="en-GB"/>
        </a:p>
      </dgm:t>
    </dgm:pt>
    <dgm:pt modelId="{95A37137-552F-4B95-8ED4-C5C8D52A1CEA}" type="pres">
      <dgm:prSet presAssocID="{34D5E270-5170-4894-BD0A-DF28E2B3A086}" presName="Name0" presStyleCnt="0">
        <dgm:presLayoutVars>
          <dgm:dir/>
          <dgm:animLvl val="lvl"/>
          <dgm:resizeHandles val="exact"/>
        </dgm:presLayoutVars>
      </dgm:prSet>
      <dgm:spPr/>
    </dgm:pt>
    <dgm:pt modelId="{5DB7C330-B355-4C64-9DA8-F483084F5810}" type="pres">
      <dgm:prSet presAssocID="{AB916762-6ED0-4DAF-991B-0EA01214CE10}" presName="Name8" presStyleCnt="0"/>
      <dgm:spPr/>
    </dgm:pt>
    <dgm:pt modelId="{5C9BE872-F643-4D76-8396-882248809B37}" type="pres">
      <dgm:prSet presAssocID="{AB916762-6ED0-4DAF-991B-0EA01214CE10}" presName="level" presStyleLbl="node1" presStyleIdx="0" presStyleCnt="4" custLinFactNeighborX="-1420" custLinFactNeighborY="0">
        <dgm:presLayoutVars>
          <dgm:chMax val="1"/>
          <dgm:bulletEnabled val="1"/>
        </dgm:presLayoutVars>
      </dgm:prSet>
      <dgm:spPr/>
    </dgm:pt>
    <dgm:pt modelId="{15ACC5F8-3D97-4911-AEFF-60A4E39B6FA3}" type="pres">
      <dgm:prSet presAssocID="{AB916762-6ED0-4DAF-991B-0EA01214CE10}" presName="levelTx" presStyleLbl="revTx" presStyleIdx="0" presStyleCnt="0">
        <dgm:presLayoutVars>
          <dgm:chMax val="1"/>
          <dgm:bulletEnabled val="1"/>
        </dgm:presLayoutVars>
      </dgm:prSet>
      <dgm:spPr/>
    </dgm:pt>
    <dgm:pt modelId="{9E8F4153-B504-42B6-8789-D3AE2621B20D}" type="pres">
      <dgm:prSet presAssocID="{4730B16A-DC97-4649-8A99-B67D64C64FCF}" presName="Name8" presStyleCnt="0"/>
      <dgm:spPr/>
    </dgm:pt>
    <dgm:pt modelId="{9A1C79AC-4DAE-4310-B25F-6744E4AA9001}" type="pres">
      <dgm:prSet presAssocID="{4730B16A-DC97-4649-8A99-B67D64C64FCF}" presName="level" presStyleLbl="node1" presStyleIdx="1" presStyleCnt="4">
        <dgm:presLayoutVars>
          <dgm:chMax val="1"/>
          <dgm:bulletEnabled val="1"/>
        </dgm:presLayoutVars>
      </dgm:prSet>
      <dgm:spPr/>
    </dgm:pt>
    <dgm:pt modelId="{81239DE7-5CC1-41DC-AE23-DA58F9D334B1}" type="pres">
      <dgm:prSet presAssocID="{4730B16A-DC97-4649-8A99-B67D64C64FCF}" presName="levelTx" presStyleLbl="revTx" presStyleIdx="0" presStyleCnt="0">
        <dgm:presLayoutVars>
          <dgm:chMax val="1"/>
          <dgm:bulletEnabled val="1"/>
        </dgm:presLayoutVars>
      </dgm:prSet>
      <dgm:spPr/>
    </dgm:pt>
    <dgm:pt modelId="{57E229BA-E270-40F6-AEEA-B47AD3F35317}" type="pres">
      <dgm:prSet presAssocID="{7C20DF16-4458-457E-BB74-2D735FB49579}" presName="Name8" presStyleCnt="0"/>
      <dgm:spPr/>
    </dgm:pt>
    <dgm:pt modelId="{1D5733F3-EBDF-49AA-B02D-70C7EFA1A84F}" type="pres">
      <dgm:prSet presAssocID="{7C20DF16-4458-457E-BB74-2D735FB49579}" presName="level" presStyleLbl="node1" presStyleIdx="2" presStyleCnt="4">
        <dgm:presLayoutVars>
          <dgm:chMax val="1"/>
          <dgm:bulletEnabled val="1"/>
        </dgm:presLayoutVars>
      </dgm:prSet>
      <dgm:spPr/>
    </dgm:pt>
    <dgm:pt modelId="{78E9C158-25F5-4AF2-9F02-C4FACDFF6DC8}" type="pres">
      <dgm:prSet presAssocID="{7C20DF16-4458-457E-BB74-2D735FB49579}" presName="levelTx" presStyleLbl="revTx" presStyleIdx="0" presStyleCnt="0">
        <dgm:presLayoutVars>
          <dgm:chMax val="1"/>
          <dgm:bulletEnabled val="1"/>
        </dgm:presLayoutVars>
      </dgm:prSet>
      <dgm:spPr/>
    </dgm:pt>
    <dgm:pt modelId="{31CBD457-99BA-484B-863E-829EF6E16C1E}" type="pres">
      <dgm:prSet presAssocID="{09304EA5-8FCC-4B52-983C-BE3B3D88E2AD}" presName="Name8" presStyleCnt="0"/>
      <dgm:spPr/>
    </dgm:pt>
    <dgm:pt modelId="{653BC4A9-84F7-4520-896D-0AAE0EA45294}" type="pres">
      <dgm:prSet presAssocID="{09304EA5-8FCC-4B52-983C-BE3B3D88E2AD}" presName="level" presStyleLbl="node1" presStyleIdx="3" presStyleCnt="4" custScaleX="100403">
        <dgm:presLayoutVars>
          <dgm:chMax val="1"/>
          <dgm:bulletEnabled val="1"/>
        </dgm:presLayoutVars>
      </dgm:prSet>
      <dgm:spPr/>
    </dgm:pt>
    <dgm:pt modelId="{D4B67701-1815-42E0-9847-FEB51D8D45B4}" type="pres">
      <dgm:prSet presAssocID="{09304EA5-8FCC-4B52-983C-BE3B3D88E2AD}" presName="levelTx" presStyleLbl="revTx" presStyleIdx="0" presStyleCnt="0">
        <dgm:presLayoutVars>
          <dgm:chMax val="1"/>
          <dgm:bulletEnabled val="1"/>
        </dgm:presLayoutVars>
      </dgm:prSet>
      <dgm:spPr/>
    </dgm:pt>
  </dgm:ptLst>
  <dgm:cxnLst>
    <dgm:cxn modelId="{A7B47914-F698-4653-BDB6-D6156EEF2E0C}" type="presOf" srcId="{AB916762-6ED0-4DAF-991B-0EA01214CE10}" destId="{5C9BE872-F643-4D76-8396-882248809B37}" srcOrd="0" destOrd="0" presId="urn:microsoft.com/office/officeart/2005/8/layout/pyramid3"/>
    <dgm:cxn modelId="{4A4EE027-8819-4FAE-909E-D31CF6BDE803}" type="presOf" srcId="{09304EA5-8FCC-4B52-983C-BE3B3D88E2AD}" destId="{653BC4A9-84F7-4520-896D-0AAE0EA45294}" srcOrd="0" destOrd="0" presId="urn:microsoft.com/office/officeart/2005/8/layout/pyramid3"/>
    <dgm:cxn modelId="{0F88E03E-BE16-4143-980E-039105BE241F}" type="presOf" srcId="{4730B16A-DC97-4649-8A99-B67D64C64FCF}" destId="{9A1C79AC-4DAE-4310-B25F-6744E4AA9001}" srcOrd="0" destOrd="0" presId="urn:microsoft.com/office/officeart/2005/8/layout/pyramid3"/>
    <dgm:cxn modelId="{07FFFA3E-2C1C-43E5-84D8-9FDB8E766739}" type="presOf" srcId="{09304EA5-8FCC-4B52-983C-BE3B3D88E2AD}" destId="{D4B67701-1815-42E0-9847-FEB51D8D45B4}" srcOrd="1" destOrd="0" presId="urn:microsoft.com/office/officeart/2005/8/layout/pyramid3"/>
    <dgm:cxn modelId="{8E40E97F-CC05-48E4-BF0C-CEE8C8402127}" type="presOf" srcId="{7C20DF16-4458-457E-BB74-2D735FB49579}" destId="{78E9C158-25F5-4AF2-9F02-C4FACDFF6DC8}" srcOrd="1" destOrd="0" presId="urn:microsoft.com/office/officeart/2005/8/layout/pyramid3"/>
    <dgm:cxn modelId="{02A21E80-6B75-4FD4-8887-981F47ECBBC2}" type="presOf" srcId="{4730B16A-DC97-4649-8A99-B67D64C64FCF}" destId="{81239DE7-5CC1-41DC-AE23-DA58F9D334B1}" srcOrd="1" destOrd="0" presId="urn:microsoft.com/office/officeart/2005/8/layout/pyramid3"/>
    <dgm:cxn modelId="{DA07A0A3-FE00-48B8-AAEB-2777847D1C99}" type="presOf" srcId="{34D5E270-5170-4894-BD0A-DF28E2B3A086}" destId="{95A37137-552F-4B95-8ED4-C5C8D52A1CEA}" srcOrd="0" destOrd="0" presId="urn:microsoft.com/office/officeart/2005/8/layout/pyramid3"/>
    <dgm:cxn modelId="{2FA497AF-E73A-4997-8409-1EC4A4B29A44}" srcId="{34D5E270-5170-4894-BD0A-DF28E2B3A086}" destId="{AB916762-6ED0-4DAF-991B-0EA01214CE10}" srcOrd="0" destOrd="0" parTransId="{D278E8CD-52C3-4F1B-848D-D9CD30FF3F30}" sibTransId="{B6BA8AF7-C3B5-44ED-A73D-A0E5CAA56370}"/>
    <dgm:cxn modelId="{5BBF57C6-1AE6-4703-B3C0-6486FDD04FF9}" srcId="{34D5E270-5170-4894-BD0A-DF28E2B3A086}" destId="{09304EA5-8FCC-4B52-983C-BE3B3D88E2AD}" srcOrd="3" destOrd="0" parTransId="{E3A78752-C591-4F63-9E44-A29759537D01}" sibTransId="{70D317C4-166E-4D18-ACD5-DBD0D62F5216}"/>
    <dgm:cxn modelId="{40DD0EDF-F9E3-4B35-B2A9-0E33DDDBAAA8}" srcId="{34D5E270-5170-4894-BD0A-DF28E2B3A086}" destId="{7C20DF16-4458-457E-BB74-2D735FB49579}" srcOrd="2" destOrd="0" parTransId="{0AFAB029-5580-4649-8711-A9030CC15ADA}" sibTransId="{4405A2C1-9B49-4A31-9882-88F7119CFF21}"/>
    <dgm:cxn modelId="{E76086E2-9292-47BE-97B9-7EBD849D6A80}" type="presOf" srcId="{7C20DF16-4458-457E-BB74-2D735FB49579}" destId="{1D5733F3-EBDF-49AA-B02D-70C7EFA1A84F}" srcOrd="0" destOrd="0" presId="urn:microsoft.com/office/officeart/2005/8/layout/pyramid3"/>
    <dgm:cxn modelId="{7078D2EA-4432-4409-94E7-EAC9E2021B4D}" type="presOf" srcId="{AB916762-6ED0-4DAF-991B-0EA01214CE10}" destId="{15ACC5F8-3D97-4911-AEFF-60A4E39B6FA3}" srcOrd="1" destOrd="0" presId="urn:microsoft.com/office/officeart/2005/8/layout/pyramid3"/>
    <dgm:cxn modelId="{7420A2FE-75B4-4E58-8BE8-46C9434C4B65}" srcId="{34D5E270-5170-4894-BD0A-DF28E2B3A086}" destId="{4730B16A-DC97-4649-8A99-B67D64C64FCF}" srcOrd="1" destOrd="0" parTransId="{00FA1670-CB98-4B05-B8D3-73DEA1F2FD4E}" sibTransId="{6DCDE777-FFA9-4595-AD5E-D4FE77AE0F95}"/>
    <dgm:cxn modelId="{40B6DF31-8FF2-474F-9259-0DE02A839E02}" type="presParOf" srcId="{95A37137-552F-4B95-8ED4-C5C8D52A1CEA}" destId="{5DB7C330-B355-4C64-9DA8-F483084F5810}" srcOrd="0" destOrd="0" presId="urn:microsoft.com/office/officeart/2005/8/layout/pyramid3"/>
    <dgm:cxn modelId="{DDB89274-1968-44E2-944A-73A76186B9E8}" type="presParOf" srcId="{5DB7C330-B355-4C64-9DA8-F483084F5810}" destId="{5C9BE872-F643-4D76-8396-882248809B37}" srcOrd="0" destOrd="0" presId="urn:microsoft.com/office/officeart/2005/8/layout/pyramid3"/>
    <dgm:cxn modelId="{D0248300-FD0F-4B34-A907-19B80E3312D9}" type="presParOf" srcId="{5DB7C330-B355-4C64-9DA8-F483084F5810}" destId="{15ACC5F8-3D97-4911-AEFF-60A4E39B6FA3}" srcOrd="1" destOrd="0" presId="urn:microsoft.com/office/officeart/2005/8/layout/pyramid3"/>
    <dgm:cxn modelId="{143BE4DC-4CEE-4085-89A9-47456979B909}" type="presParOf" srcId="{95A37137-552F-4B95-8ED4-C5C8D52A1CEA}" destId="{9E8F4153-B504-42B6-8789-D3AE2621B20D}" srcOrd="1" destOrd="0" presId="urn:microsoft.com/office/officeart/2005/8/layout/pyramid3"/>
    <dgm:cxn modelId="{E7308EEB-732F-4B87-B3CB-AB0D43794A12}" type="presParOf" srcId="{9E8F4153-B504-42B6-8789-D3AE2621B20D}" destId="{9A1C79AC-4DAE-4310-B25F-6744E4AA9001}" srcOrd="0" destOrd="0" presId="urn:microsoft.com/office/officeart/2005/8/layout/pyramid3"/>
    <dgm:cxn modelId="{23C725B2-99E8-4B9D-9898-612937E06FB7}" type="presParOf" srcId="{9E8F4153-B504-42B6-8789-D3AE2621B20D}" destId="{81239DE7-5CC1-41DC-AE23-DA58F9D334B1}" srcOrd="1" destOrd="0" presId="urn:microsoft.com/office/officeart/2005/8/layout/pyramid3"/>
    <dgm:cxn modelId="{28FB0ACC-7E19-400B-B0F3-15E1C5DFB575}" type="presParOf" srcId="{95A37137-552F-4B95-8ED4-C5C8D52A1CEA}" destId="{57E229BA-E270-40F6-AEEA-B47AD3F35317}" srcOrd="2" destOrd="0" presId="urn:microsoft.com/office/officeart/2005/8/layout/pyramid3"/>
    <dgm:cxn modelId="{BE93992E-C918-4BA1-9F29-C91146D2FAE6}" type="presParOf" srcId="{57E229BA-E270-40F6-AEEA-B47AD3F35317}" destId="{1D5733F3-EBDF-49AA-B02D-70C7EFA1A84F}" srcOrd="0" destOrd="0" presId="urn:microsoft.com/office/officeart/2005/8/layout/pyramid3"/>
    <dgm:cxn modelId="{88B57D3E-EB06-439F-AEE7-8F1F45AE2397}" type="presParOf" srcId="{57E229BA-E270-40F6-AEEA-B47AD3F35317}" destId="{78E9C158-25F5-4AF2-9F02-C4FACDFF6DC8}" srcOrd="1" destOrd="0" presId="urn:microsoft.com/office/officeart/2005/8/layout/pyramid3"/>
    <dgm:cxn modelId="{8ECEE941-27C6-4755-BB68-A29D0177EA86}" type="presParOf" srcId="{95A37137-552F-4B95-8ED4-C5C8D52A1CEA}" destId="{31CBD457-99BA-484B-863E-829EF6E16C1E}" srcOrd="3" destOrd="0" presId="urn:microsoft.com/office/officeart/2005/8/layout/pyramid3"/>
    <dgm:cxn modelId="{BFAAB2C5-B7A4-4B35-9BC3-86A86CCAEC07}" type="presParOf" srcId="{31CBD457-99BA-484B-863E-829EF6E16C1E}" destId="{653BC4A9-84F7-4520-896D-0AAE0EA45294}" srcOrd="0" destOrd="0" presId="urn:microsoft.com/office/officeart/2005/8/layout/pyramid3"/>
    <dgm:cxn modelId="{4FC85A91-A51A-4091-B069-4B40EB623DC8}" type="presParOf" srcId="{31CBD457-99BA-484B-863E-829EF6E16C1E}" destId="{D4B67701-1815-42E0-9847-FEB51D8D45B4}" srcOrd="1" destOrd="0" presId="urn:microsoft.com/office/officeart/2005/8/layout/pyramid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A8D25573-320C-42DA-A9BC-8CB31A6CAABF}" type="doc">
      <dgm:prSet loTypeId="urn:microsoft.com/office/officeart/2005/8/layout/lProcess2" loCatId="relationship" qsTypeId="urn:microsoft.com/office/officeart/2005/8/quickstyle/simple1" qsCatId="simple" csTypeId="urn:microsoft.com/office/officeart/2005/8/colors/accent1_2" csCatId="accent1" phldr="1"/>
      <dgm:spPr/>
      <dgm:t>
        <a:bodyPr/>
        <a:lstStyle/>
        <a:p>
          <a:endParaRPr lang="en-GB"/>
        </a:p>
      </dgm:t>
    </dgm:pt>
    <dgm:pt modelId="{8379C342-AED6-46C0-9CA5-17CF19AD43C4}">
      <dgm:prSet phldrT="[Text]" custT="1"/>
      <dgm:spPr/>
      <dgm:t>
        <a:bodyPr/>
        <a:lstStyle/>
        <a:p>
          <a:r>
            <a:rPr lang="en-US" sz="2000" dirty="0"/>
            <a:t>Judicial review</a:t>
          </a:r>
          <a:endParaRPr lang="en-GB" sz="2000" dirty="0"/>
        </a:p>
      </dgm:t>
    </dgm:pt>
    <dgm:pt modelId="{F0BAABA3-2487-405D-BCFC-1F0050427740}" type="parTrans" cxnId="{924E88D3-AD13-4290-89C1-481743E2D25E}">
      <dgm:prSet/>
      <dgm:spPr/>
      <dgm:t>
        <a:bodyPr/>
        <a:lstStyle/>
        <a:p>
          <a:endParaRPr lang="en-GB"/>
        </a:p>
      </dgm:t>
    </dgm:pt>
    <dgm:pt modelId="{A7F151D2-47A6-4374-AAA9-86A2D257B385}" type="sibTrans" cxnId="{924E88D3-AD13-4290-89C1-481743E2D25E}">
      <dgm:prSet/>
      <dgm:spPr/>
      <dgm:t>
        <a:bodyPr/>
        <a:lstStyle/>
        <a:p>
          <a:endParaRPr lang="en-GB"/>
        </a:p>
      </dgm:t>
    </dgm:pt>
    <dgm:pt modelId="{A88607BF-9F0A-4DD1-9024-6C1ADB616DB3}">
      <dgm:prSet phldrT="[Text]"/>
      <dgm:spPr/>
      <dgm:t>
        <a:bodyPr/>
        <a:lstStyle/>
        <a:p>
          <a:pPr algn="ctr">
            <a:buFont typeface="Arial" panose="020B0604020202020204" pitchFamily="34" charset="0"/>
            <a:buNone/>
          </a:pPr>
          <a:r>
            <a:rPr lang="en-US" i="0" dirty="0"/>
            <a:t>Challenge to ordering requirement in NCC exemption in two child limit (</a:t>
          </a:r>
          <a:r>
            <a:rPr lang="en-US" b="0" i="1" dirty="0"/>
            <a:t>R (LMN and EFG) v SSWP </a:t>
          </a:r>
          <a:r>
            <a:rPr lang="en-US" b="0" i="0" dirty="0"/>
            <a:t>[2024] EWHC 2577 (Admin)) </a:t>
          </a:r>
          <a:r>
            <a:rPr lang="en-US" i="0" dirty="0"/>
            <a:t>– heard June 2025</a:t>
          </a:r>
        </a:p>
        <a:p>
          <a:pPr algn="ctr">
            <a:buFont typeface="Arial" panose="020B0604020202020204" pitchFamily="34" charset="0"/>
            <a:buNone/>
          </a:pPr>
          <a:r>
            <a:rPr lang="en-GB" i="0" dirty="0"/>
            <a:t>+ pre-action cases</a:t>
          </a:r>
        </a:p>
      </dgm:t>
    </dgm:pt>
    <dgm:pt modelId="{7EDB5E0A-15BD-48EA-ADC9-A0B10CF26950}" type="parTrans" cxnId="{217FD09B-F47E-4270-AB1E-E3A89D7DFBC9}">
      <dgm:prSet/>
      <dgm:spPr/>
      <dgm:t>
        <a:bodyPr/>
        <a:lstStyle/>
        <a:p>
          <a:endParaRPr lang="en-GB"/>
        </a:p>
      </dgm:t>
    </dgm:pt>
    <dgm:pt modelId="{97833DA6-DC10-4009-86E6-5BA26F26E2AE}" type="sibTrans" cxnId="{217FD09B-F47E-4270-AB1E-E3A89D7DFBC9}">
      <dgm:prSet/>
      <dgm:spPr/>
      <dgm:t>
        <a:bodyPr/>
        <a:lstStyle/>
        <a:p>
          <a:endParaRPr lang="en-GB"/>
        </a:p>
      </dgm:t>
    </dgm:pt>
    <dgm:pt modelId="{FEFE384F-84DC-42B0-9CAB-49DEE558DFCD}">
      <dgm:prSet phldrT="[Text]" custT="1"/>
      <dgm:spPr/>
      <dgm:t>
        <a:bodyPr/>
        <a:lstStyle/>
        <a:p>
          <a:r>
            <a:rPr lang="en-US" sz="2000" dirty="0"/>
            <a:t>Statutory Appeals (UT(AAC)) </a:t>
          </a:r>
          <a:endParaRPr lang="en-GB" sz="2000" dirty="0"/>
        </a:p>
      </dgm:t>
    </dgm:pt>
    <dgm:pt modelId="{EB80BBB6-5D69-4A14-9144-5FF12C00A4CA}" type="parTrans" cxnId="{9E64C129-3D93-4817-904E-FB2115DECE5D}">
      <dgm:prSet/>
      <dgm:spPr/>
      <dgm:t>
        <a:bodyPr/>
        <a:lstStyle/>
        <a:p>
          <a:endParaRPr lang="en-GB"/>
        </a:p>
      </dgm:t>
    </dgm:pt>
    <dgm:pt modelId="{D51F63B6-B999-4C99-B15C-2FA46085032D}" type="sibTrans" cxnId="{9E64C129-3D93-4817-904E-FB2115DECE5D}">
      <dgm:prSet/>
      <dgm:spPr/>
      <dgm:t>
        <a:bodyPr/>
        <a:lstStyle/>
        <a:p>
          <a:endParaRPr lang="en-GB"/>
        </a:p>
      </dgm:t>
    </dgm:pt>
    <dgm:pt modelId="{9DBF31B6-9C34-43B7-B6AC-83C95BECFBCB}">
      <dgm:prSet phldrT="[Text]" custT="1"/>
      <dgm:spPr/>
      <dgm:t>
        <a:bodyPr/>
        <a:lstStyle/>
        <a:p>
          <a:pPr>
            <a:buFont typeface="Arial" panose="020B0604020202020204" pitchFamily="34" charset="0"/>
            <a:buChar char="•"/>
          </a:pPr>
          <a:r>
            <a:rPr lang="en-US" sz="1200" kern="1200" dirty="0"/>
            <a:t>- Official error appeal rights (</a:t>
          </a:r>
          <a:r>
            <a:rPr lang="en-US" sz="1200" i="1" kern="1200" dirty="0"/>
            <a:t>GD v SSWP</a:t>
          </a:r>
          <a:r>
            <a:rPr lang="en-US" sz="1200" kern="1200" dirty="0"/>
            <a:t>) – UT hearing 21 July 2025</a:t>
          </a:r>
          <a:endParaRPr lang="en-US" sz="1200" kern="1200" dirty="0">
            <a:solidFill>
              <a:prstClr val="white"/>
            </a:solidFill>
            <a:latin typeface="Calibri" panose="020F0502020204030204"/>
            <a:ea typeface="+mn-ea"/>
            <a:cs typeface="+mn-cs"/>
          </a:endParaRPr>
        </a:p>
      </dgm:t>
    </dgm:pt>
    <dgm:pt modelId="{8E7B9F00-DF38-441B-9EF9-9DCD8CD41347}" type="sibTrans" cxnId="{AA2B038D-1D55-46C3-AA48-BE38A10EFCEF}">
      <dgm:prSet/>
      <dgm:spPr/>
      <dgm:t>
        <a:bodyPr/>
        <a:lstStyle/>
        <a:p>
          <a:endParaRPr lang="en-GB"/>
        </a:p>
      </dgm:t>
    </dgm:pt>
    <dgm:pt modelId="{C20D409D-29A5-446D-8178-A2FCA94056DA}" type="parTrans" cxnId="{AA2B038D-1D55-46C3-AA48-BE38A10EFCEF}">
      <dgm:prSet/>
      <dgm:spPr/>
      <dgm:t>
        <a:bodyPr/>
        <a:lstStyle/>
        <a:p>
          <a:endParaRPr lang="en-GB"/>
        </a:p>
      </dgm:t>
    </dgm:pt>
    <dgm:pt modelId="{7488531B-26E2-4920-AC1F-8BEB9296D295}">
      <dgm:prSet custT="1"/>
      <dgm:spPr/>
      <dgm:t>
        <a:bodyPr/>
        <a:lstStyle/>
        <a:p>
          <a:pPr>
            <a:buFont typeface="Arial" panose="020B0604020202020204" pitchFamily="34" charset="0"/>
            <a:buChar char="•"/>
          </a:pPr>
          <a:r>
            <a:rPr lang="en-US" sz="1200" kern="1200" dirty="0">
              <a:solidFill>
                <a:prstClr val="white"/>
              </a:solidFill>
              <a:latin typeface="Calibri" panose="020F0502020204030204"/>
              <a:ea typeface="+mn-ea"/>
              <a:cs typeface="+mn-cs"/>
            </a:rPr>
            <a:t>Disabled carers erosion of transitional protection in UC (</a:t>
          </a:r>
          <a:r>
            <a:rPr lang="en-US" sz="1200" i="1" kern="1200" dirty="0">
              <a:solidFill>
                <a:prstClr val="white"/>
              </a:solidFill>
              <a:latin typeface="Calibri" panose="020F0502020204030204"/>
              <a:ea typeface="+mn-ea"/>
              <a:cs typeface="+mn-cs"/>
            </a:rPr>
            <a:t>SSWP v MJ</a:t>
          </a:r>
          <a:r>
            <a:rPr lang="en-US" sz="1200" kern="1200" dirty="0">
              <a:solidFill>
                <a:prstClr val="white"/>
              </a:solidFill>
              <a:latin typeface="Calibri" panose="020F0502020204030204"/>
              <a:ea typeface="+mn-ea"/>
              <a:cs typeface="+mn-cs"/>
            </a:rPr>
            <a:t> [2025] UKUT 035 (AAC))</a:t>
          </a:r>
          <a:endParaRPr lang="en-GB" sz="1200" kern="1200" dirty="0"/>
        </a:p>
      </dgm:t>
    </dgm:pt>
    <dgm:pt modelId="{35AB6848-9CA1-4F2F-B3E5-965F62F0888B}" type="parTrans" cxnId="{D8269D50-7533-45EB-BD90-F470250A0DB1}">
      <dgm:prSet/>
      <dgm:spPr/>
      <dgm:t>
        <a:bodyPr/>
        <a:lstStyle/>
        <a:p>
          <a:endParaRPr lang="en-GB"/>
        </a:p>
      </dgm:t>
    </dgm:pt>
    <dgm:pt modelId="{445DB07C-8DC6-440F-A02A-8B61657E02DA}" type="sibTrans" cxnId="{D8269D50-7533-45EB-BD90-F470250A0DB1}">
      <dgm:prSet/>
      <dgm:spPr/>
      <dgm:t>
        <a:bodyPr/>
        <a:lstStyle/>
        <a:p>
          <a:endParaRPr lang="en-GB"/>
        </a:p>
      </dgm:t>
    </dgm:pt>
    <dgm:pt modelId="{3677560D-D856-4D33-AE4D-92BEE68D13A1}">
      <dgm:prSet custT="1"/>
      <dgm:spPr/>
      <dgm:t>
        <a:bodyPr/>
        <a:lstStyle/>
        <a:p>
          <a:pPr>
            <a:buFont typeface="Arial" panose="020B0604020202020204" pitchFamily="34" charset="0"/>
            <a:buChar char="•"/>
          </a:pPr>
          <a:r>
            <a:rPr lang="en-US" sz="1200" kern="1200" dirty="0"/>
            <a:t>Requirements for notice of appeal rights (</a:t>
          </a:r>
          <a:r>
            <a:rPr lang="en-US" sz="1200" i="1" kern="1200" dirty="0"/>
            <a:t>TR v SSWP</a:t>
          </a:r>
          <a:r>
            <a:rPr lang="en-US" sz="1200" kern="1200" dirty="0"/>
            <a:t>) </a:t>
          </a:r>
          <a:endParaRPr lang="en-GB" sz="1200" kern="1200" dirty="0"/>
        </a:p>
      </dgm:t>
    </dgm:pt>
    <dgm:pt modelId="{BFC63C94-9F48-4CAC-AA1D-9032C2B755C3}" type="parTrans" cxnId="{84BD9C95-1D3B-4B9D-8976-7C081C3E3D64}">
      <dgm:prSet/>
      <dgm:spPr/>
      <dgm:t>
        <a:bodyPr/>
        <a:lstStyle/>
        <a:p>
          <a:endParaRPr lang="en-GB"/>
        </a:p>
      </dgm:t>
    </dgm:pt>
    <dgm:pt modelId="{F05B60F1-CAF9-4983-BDA8-00E10BD63095}" type="sibTrans" cxnId="{84BD9C95-1D3B-4B9D-8976-7C081C3E3D64}">
      <dgm:prSet/>
      <dgm:spPr/>
      <dgm:t>
        <a:bodyPr/>
        <a:lstStyle/>
        <a:p>
          <a:endParaRPr lang="en-GB"/>
        </a:p>
      </dgm:t>
    </dgm:pt>
    <dgm:pt modelId="{90400C26-4A5A-4E10-B167-0FACE91B2FF3}">
      <dgm:prSet custT="1"/>
      <dgm:spPr/>
      <dgm:t>
        <a:bodyPr/>
        <a:lstStyle/>
        <a:p>
          <a:pPr>
            <a:buFont typeface="Arial" panose="020B0604020202020204" pitchFamily="34" charset="0"/>
            <a:buNone/>
          </a:pPr>
          <a:r>
            <a:rPr lang="en-US" sz="1200" b="1" kern="1200" dirty="0"/>
            <a:t>Recently concluded:</a:t>
          </a:r>
          <a:endParaRPr lang="en-GB" sz="1200" b="1" kern="1200" dirty="0"/>
        </a:p>
      </dgm:t>
    </dgm:pt>
    <dgm:pt modelId="{DE028A82-606C-486F-81C0-31D4D1CD0BD9}" type="parTrans" cxnId="{96765940-59F8-4DFE-A9FF-23B47018F202}">
      <dgm:prSet/>
      <dgm:spPr/>
      <dgm:t>
        <a:bodyPr/>
        <a:lstStyle/>
        <a:p>
          <a:endParaRPr lang="en-GB"/>
        </a:p>
      </dgm:t>
    </dgm:pt>
    <dgm:pt modelId="{336F7694-F4E9-4B84-9BDA-E9EB4BDE716C}" type="sibTrans" cxnId="{96765940-59F8-4DFE-A9FF-23B47018F202}">
      <dgm:prSet/>
      <dgm:spPr/>
      <dgm:t>
        <a:bodyPr/>
        <a:lstStyle/>
        <a:p>
          <a:endParaRPr lang="en-GB"/>
        </a:p>
      </dgm:t>
    </dgm:pt>
    <dgm:pt modelId="{5E3EAF4F-E0D8-4630-B2C0-1C0EF0CEE0BE}">
      <dgm:prSet custT="1"/>
      <dgm:spPr/>
      <dgm:t>
        <a:bodyPr/>
        <a:lstStyle/>
        <a:p>
          <a:pPr>
            <a:buFont typeface="Arial" panose="020B0604020202020204" pitchFamily="34" charset="0"/>
            <a:buNone/>
          </a:pPr>
          <a:r>
            <a:rPr lang="en-US" sz="1200" b="1" kern="1200" dirty="0"/>
            <a:t>Awaiting decisions:</a:t>
          </a:r>
          <a:endParaRPr lang="en-GB" sz="1200" b="1" kern="1200" dirty="0"/>
        </a:p>
      </dgm:t>
    </dgm:pt>
    <dgm:pt modelId="{6C862A49-5945-4715-B19D-780DD84B01DC}" type="parTrans" cxnId="{E89F22B9-41C5-4172-97F4-A0273993BC43}">
      <dgm:prSet/>
      <dgm:spPr/>
      <dgm:t>
        <a:bodyPr/>
        <a:lstStyle/>
        <a:p>
          <a:endParaRPr lang="en-GB"/>
        </a:p>
      </dgm:t>
    </dgm:pt>
    <dgm:pt modelId="{26104A00-F10B-40FB-8CA2-DD73A7F1BC53}" type="sibTrans" cxnId="{E89F22B9-41C5-4172-97F4-A0273993BC43}">
      <dgm:prSet/>
      <dgm:spPr/>
      <dgm:t>
        <a:bodyPr/>
        <a:lstStyle/>
        <a:p>
          <a:endParaRPr lang="en-GB"/>
        </a:p>
      </dgm:t>
    </dgm:pt>
    <dgm:pt modelId="{F89E440E-B6DB-4D2F-B253-C8BD9EB99D46}">
      <dgm:prSet custT="1"/>
      <dgm:spPr/>
      <dgm:t>
        <a:bodyPr/>
        <a:lstStyle/>
        <a:p>
          <a:pPr>
            <a:buFont typeface="Arial" panose="020B0604020202020204" pitchFamily="34" charset="0"/>
            <a:buChar char="•"/>
          </a:pPr>
          <a:r>
            <a:rPr lang="en-US" sz="1200" kern="1200" dirty="0"/>
            <a:t>Advance closed period supersessions – (</a:t>
          </a:r>
          <a:r>
            <a:rPr lang="en-US" sz="1200" i="1" kern="1200" dirty="0"/>
            <a:t>MJ v SSWP</a:t>
          </a:r>
          <a:r>
            <a:rPr lang="en-US" sz="1200" kern="1200" dirty="0"/>
            <a:t>) heard April 2025</a:t>
          </a:r>
          <a:endParaRPr lang="en-GB" sz="1200" kern="1200" dirty="0"/>
        </a:p>
      </dgm:t>
    </dgm:pt>
    <dgm:pt modelId="{79AE90AE-E199-42F7-AF3A-253793D3FF80}" type="parTrans" cxnId="{9B37490E-2CEF-4DC5-A4C6-2B815C26080F}">
      <dgm:prSet/>
      <dgm:spPr/>
      <dgm:t>
        <a:bodyPr/>
        <a:lstStyle/>
        <a:p>
          <a:endParaRPr lang="en-GB"/>
        </a:p>
      </dgm:t>
    </dgm:pt>
    <dgm:pt modelId="{B0B8F3FA-8743-4295-B876-C4A4DEFAF252}" type="sibTrans" cxnId="{9B37490E-2CEF-4DC5-A4C6-2B815C26080F}">
      <dgm:prSet/>
      <dgm:spPr/>
      <dgm:t>
        <a:bodyPr/>
        <a:lstStyle/>
        <a:p>
          <a:endParaRPr lang="en-GB"/>
        </a:p>
      </dgm:t>
    </dgm:pt>
    <dgm:pt modelId="{AAFD37B0-67C4-4618-95B1-5E8E35FBFD45}">
      <dgm:prSet custT="1"/>
      <dgm:spPr/>
      <dgm:t>
        <a:bodyPr/>
        <a:lstStyle/>
        <a:p>
          <a:pPr>
            <a:buFont typeface="Arial" panose="020B0604020202020204" pitchFamily="34" charset="0"/>
            <a:buChar char="•"/>
          </a:pPr>
          <a:r>
            <a:rPr lang="en-US" sz="1200" dirty="0"/>
            <a:t>PIP activity 9  – (</a:t>
          </a:r>
          <a:r>
            <a:rPr lang="en-US" sz="1200" i="1" dirty="0"/>
            <a:t>TL v SSWP</a:t>
          </a:r>
          <a:r>
            <a:rPr lang="en-US" sz="1200" dirty="0"/>
            <a:t>) heard May 2025</a:t>
          </a:r>
          <a:endParaRPr lang="en-GB" sz="1200" dirty="0"/>
        </a:p>
      </dgm:t>
    </dgm:pt>
    <dgm:pt modelId="{821729AC-F85F-4DE2-A6F2-56C3D85F54A0}" type="parTrans" cxnId="{DA5359F5-9AD4-4EAC-8B7E-E1767072EED1}">
      <dgm:prSet/>
      <dgm:spPr/>
      <dgm:t>
        <a:bodyPr/>
        <a:lstStyle/>
        <a:p>
          <a:endParaRPr lang="en-GB"/>
        </a:p>
      </dgm:t>
    </dgm:pt>
    <dgm:pt modelId="{94D82243-E15D-44DD-AC5F-1E23E9B287AF}" type="sibTrans" cxnId="{DA5359F5-9AD4-4EAC-8B7E-E1767072EED1}">
      <dgm:prSet/>
      <dgm:spPr/>
      <dgm:t>
        <a:bodyPr/>
        <a:lstStyle/>
        <a:p>
          <a:endParaRPr lang="en-GB"/>
        </a:p>
      </dgm:t>
    </dgm:pt>
    <dgm:pt modelId="{4E1416EE-A1C8-47F9-995B-4B2A0A5EA51F}" type="pres">
      <dgm:prSet presAssocID="{A8D25573-320C-42DA-A9BC-8CB31A6CAABF}" presName="theList" presStyleCnt="0">
        <dgm:presLayoutVars>
          <dgm:dir/>
          <dgm:animLvl val="lvl"/>
          <dgm:resizeHandles val="exact"/>
        </dgm:presLayoutVars>
      </dgm:prSet>
      <dgm:spPr/>
    </dgm:pt>
    <dgm:pt modelId="{E1E716DC-3BD1-499D-9B61-FFABB97CA831}" type="pres">
      <dgm:prSet presAssocID="{8379C342-AED6-46C0-9CA5-17CF19AD43C4}" presName="compNode" presStyleCnt="0"/>
      <dgm:spPr/>
    </dgm:pt>
    <dgm:pt modelId="{F1DBF8E3-6432-4485-B65C-8B4B4B6B571D}" type="pres">
      <dgm:prSet presAssocID="{8379C342-AED6-46C0-9CA5-17CF19AD43C4}" presName="aNode" presStyleLbl="bgShp" presStyleIdx="0" presStyleCnt="2" custScaleX="34309" custLinFactNeighborX="-104" custLinFactNeighborY="412"/>
      <dgm:spPr/>
    </dgm:pt>
    <dgm:pt modelId="{A903FAF4-4353-486C-ABFD-1D8B80259B7D}" type="pres">
      <dgm:prSet presAssocID="{8379C342-AED6-46C0-9CA5-17CF19AD43C4}" presName="textNode" presStyleLbl="bgShp" presStyleIdx="0" presStyleCnt="2"/>
      <dgm:spPr/>
    </dgm:pt>
    <dgm:pt modelId="{7D498B2B-2F42-43B6-9BB2-257F7094319F}" type="pres">
      <dgm:prSet presAssocID="{8379C342-AED6-46C0-9CA5-17CF19AD43C4}" presName="compChildNode" presStyleCnt="0"/>
      <dgm:spPr/>
    </dgm:pt>
    <dgm:pt modelId="{7A45BC09-1B36-407A-92C8-068EB78D9E64}" type="pres">
      <dgm:prSet presAssocID="{8379C342-AED6-46C0-9CA5-17CF19AD43C4}" presName="theInnerList" presStyleCnt="0"/>
      <dgm:spPr/>
    </dgm:pt>
    <dgm:pt modelId="{CAB02436-0E51-4FF8-85FE-0A30FB3CFA23}" type="pres">
      <dgm:prSet presAssocID="{A88607BF-9F0A-4DD1-9024-6C1ADB616DB3}" presName="childNode" presStyleLbl="node1" presStyleIdx="0" presStyleCnt="2" custScaleX="42133" custScaleY="120456">
        <dgm:presLayoutVars>
          <dgm:bulletEnabled val="1"/>
        </dgm:presLayoutVars>
      </dgm:prSet>
      <dgm:spPr/>
    </dgm:pt>
    <dgm:pt modelId="{67973F0C-99B4-4B9E-AD4D-F51F209491AA}" type="pres">
      <dgm:prSet presAssocID="{8379C342-AED6-46C0-9CA5-17CF19AD43C4}" presName="aSpace" presStyleCnt="0"/>
      <dgm:spPr/>
    </dgm:pt>
    <dgm:pt modelId="{380CCCF4-32FE-4AAC-A4A3-8450FB2EE345}" type="pres">
      <dgm:prSet presAssocID="{FEFE384F-84DC-42B0-9CAB-49DEE558DFCD}" presName="compNode" presStyleCnt="0"/>
      <dgm:spPr/>
    </dgm:pt>
    <dgm:pt modelId="{92C88BE8-DD82-4D8B-99BF-4DB275C5618E}" type="pres">
      <dgm:prSet presAssocID="{FEFE384F-84DC-42B0-9CAB-49DEE558DFCD}" presName="aNode" presStyleLbl="bgShp" presStyleIdx="1" presStyleCnt="2" custScaleX="125196" custLinFactNeighborX="1261" custLinFactNeighborY="1794"/>
      <dgm:spPr/>
    </dgm:pt>
    <dgm:pt modelId="{E4F5AECE-4FA3-4A66-B21E-367C408CCB57}" type="pres">
      <dgm:prSet presAssocID="{FEFE384F-84DC-42B0-9CAB-49DEE558DFCD}" presName="textNode" presStyleLbl="bgShp" presStyleIdx="1" presStyleCnt="2"/>
      <dgm:spPr/>
    </dgm:pt>
    <dgm:pt modelId="{79B7BFAD-014E-4B0B-B39F-EB8750D54342}" type="pres">
      <dgm:prSet presAssocID="{FEFE384F-84DC-42B0-9CAB-49DEE558DFCD}" presName="compChildNode" presStyleCnt="0"/>
      <dgm:spPr/>
    </dgm:pt>
    <dgm:pt modelId="{5A496F65-F717-48A4-A9B1-94B7987567D0}" type="pres">
      <dgm:prSet presAssocID="{FEFE384F-84DC-42B0-9CAB-49DEE558DFCD}" presName="theInnerList" presStyleCnt="0"/>
      <dgm:spPr/>
    </dgm:pt>
    <dgm:pt modelId="{31FF4881-5019-43CF-97AC-049C7DDB9D2F}" type="pres">
      <dgm:prSet presAssocID="{9DBF31B6-9C34-43B7-B6AC-83C95BECFBCB}" presName="childNode" presStyleLbl="node1" presStyleIdx="1" presStyleCnt="2" custScaleX="142740" custScaleY="112390">
        <dgm:presLayoutVars>
          <dgm:bulletEnabled val="1"/>
        </dgm:presLayoutVars>
      </dgm:prSet>
      <dgm:spPr/>
    </dgm:pt>
  </dgm:ptLst>
  <dgm:cxnLst>
    <dgm:cxn modelId="{2EBE430A-AFB6-457D-AAC2-E60B6EA7A1C5}" type="presOf" srcId="{3677560D-D856-4D33-AE4D-92BEE68D13A1}" destId="{31FF4881-5019-43CF-97AC-049C7DDB9D2F}" srcOrd="0" destOrd="5" presId="urn:microsoft.com/office/officeart/2005/8/layout/lProcess2"/>
    <dgm:cxn modelId="{9B37490E-2CEF-4DC5-A4C6-2B815C26080F}" srcId="{9DBF31B6-9C34-43B7-B6AC-83C95BECFBCB}" destId="{F89E440E-B6DB-4D2F-B253-C8BD9EB99D46}" srcOrd="1" destOrd="0" parTransId="{79AE90AE-E199-42F7-AF3A-253793D3FF80}" sibTransId="{B0B8F3FA-8743-4295-B876-C4A4DEFAF252}"/>
    <dgm:cxn modelId="{91977B0E-564A-491B-9691-2B26718B2994}" type="presOf" srcId="{8379C342-AED6-46C0-9CA5-17CF19AD43C4}" destId="{F1DBF8E3-6432-4485-B65C-8B4B4B6B571D}" srcOrd="0" destOrd="0" presId="urn:microsoft.com/office/officeart/2005/8/layout/lProcess2"/>
    <dgm:cxn modelId="{239A131C-DAC2-4249-B686-668062508F74}" type="presOf" srcId="{90400C26-4A5A-4E10-B167-0FACE91B2FF3}" destId="{31FF4881-5019-43CF-97AC-049C7DDB9D2F}" srcOrd="0" destOrd="4" presId="urn:microsoft.com/office/officeart/2005/8/layout/lProcess2"/>
    <dgm:cxn modelId="{9E64C129-3D93-4817-904E-FB2115DECE5D}" srcId="{A8D25573-320C-42DA-A9BC-8CB31A6CAABF}" destId="{FEFE384F-84DC-42B0-9CAB-49DEE558DFCD}" srcOrd="1" destOrd="0" parTransId="{EB80BBB6-5D69-4A14-9144-5FF12C00A4CA}" sibTransId="{D51F63B6-B999-4C99-B15C-2FA46085032D}"/>
    <dgm:cxn modelId="{FD69F22E-49FC-4B1E-AE73-070BE2BA2803}" type="presOf" srcId="{A88607BF-9F0A-4DD1-9024-6C1ADB616DB3}" destId="{CAB02436-0E51-4FF8-85FE-0A30FB3CFA23}" srcOrd="0" destOrd="0" presId="urn:microsoft.com/office/officeart/2005/8/layout/lProcess2"/>
    <dgm:cxn modelId="{96765940-59F8-4DFE-A9FF-23B47018F202}" srcId="{9DBF31B6-9C34-43B7-B6AC-83C95BECFBCB}" destId="{90400C26-4A5A-4E10-B167-0FACE91B2FF3}" srcOrd="3" destOrd="0" parTransId="{DE028A82-606C-486F-81C0-31D4D1CD0BD9}" sibTransId="{336F7694-F4E9-4B84-9BDA-E9EB4BDE716C}"/>
    <dgm:cxn modelId="{FCB5665C-F9C8-4BF4-B164-DF68E0E7A5AA}" type="presOf" srcId="{8379C342-AED6-46C0-9CA5-17CF19AD43C4}" destId="{A903FAF4-4353-486C-ABFD-1D8B80259B7D}" srcOrd="1" destOrd="0" presId="urn:microsoft.com/office/officeart/2005/8/layout/lProcess2"/>
    <dgm:cxn modelId="{DB412642-D529-4E4B-9C75-693C0F838A79}" type="presOf" srcId="{5E3EAF4F-E0D8-4630-B2C0-1C0EF0CEE0BE}" destId="{31FF4881-5019-43CF-97AC-049C7DDB9D2F}" srcOrd="0" destOrd="1" presId="urn:microsoft.com/office/officeart/2005/8/layout/lProcess2"/>
    <dgm:cxn modelId="{A4E50765-CD79-4310-A2CB-823C8C40D68C}" type="presOf" srcId="{FEFE384F-84DC-42B0-9CAB-49DEE558DFCD}" destId="{92C88BE8-DD82-4D8B-99BF-4DB275C5618E}" srcOrd="0" destOrd="0" presId="urn:microsoft.com/office/officeart/2005/8/layout/lProcess2"/>
    <dgm:cxn modelId="{D8269D50-7533-45EB-BD90-F470250A0DB1}" srcId="{9DBF31B6-9C34-43B7-B6AC-83C95BECFBCB}" destId="{7488531B-26E2-4920-AC1F-8BEB9296D295}" srcOrd="5" destOrd="0" parTransId="{35AB6848-9CA1-4F2F-B3E5-965F62F0888B}" sibTransId="{445DB07C-8DC6-440F-A02A-8B61657E02DA}"/>
    <dgm:cxn modelId="{035C4475-3BED-434A-B898-C798F5D3C01A}" type="presOf" srcId="{F89E440E-B6DB-4D2F-B253-C8BD9EB99D46}" destId="{31FF4881-5019-43CF-97AC-049C7DDB9D2F}" srcOrd="0" destOrd="2" presId="urn:microsoft.com/office/officeart/2005/8/layout/lProcess2"/>
    <dgm:cxn modelId="{2AEF4D7B-5536-4335-9AEB-241108B0B546}" type="presOf" srcId="{7488531B-26E2-4920-AC1F-8BEB9296D295}" destId="{31FF4881-5019-43CF-97AC-049C7DDB9D2F}" srcOrd="0" destOrd="6" presId="urn:microsoft.com/office/officeart/2005/8/layout/lProcess2"/>
    <dgm:cxn modelId="{AA2B038D-1D55-46C3-AA48-BE38A10EFCEF}" srcId="{FEFE384F-84DC-42B0-9CAB-49DEE558DFCD}" destId="{9DBF31B6-9C34-43B7-B6AC-83C95BECFBCB}" srcOrd="0" destOrd="0" parTransId="{C20D409D-29A5-446D-8178-A2FCA94056DA}" sibTransId="{8E7B9F00-DF38-441B-9EF9-9DCD8CD41347}"/>
    <dgm:cxn modelId="{84BD9C95-1D3B-4B9D-8976-7C081C3E3D64}" srcId="{9DBF31B6-9C34-43B7-B6AC-83C95BECFBCB}" destId="{3677560D-D856-4D33-AE4D-92BEE68D13A1}" srcOrd="4" destOrd="0" parTransId="{BFC63C94-9F48-4CAC-AA1D-9032C2B755C3}" sibTransId="{F05B60F1-CAF9-4983-BDA8-00E10BD63095}"/>
    <dgm:cxn modelId="{217FD09B-F47E-4270-AB1E-E3A89D7DFBC9}" srcId="{8379C342-AED6-46C0-9CA5-17CF19AD43C4}" destId="{A88607BF-9F0A-4DD1-9024-6C1ADB616DB3}" srcOrd="0" destOrd="0" parTransId="{7EDB5E0A-15BD-48EA-ADC9-A0B10CF26950}" sibTransId="{97833DA6-DC10-4009-86E6-5BA26F26E2AE}"/>
    <dgm:cxn modelId="{D9153F9C-36A7-4001-AB5D-80C003B699F3}" type="presOf" srcId="{A8D25573-320C-42DA-A9BC-8CB31A6CAABF}" destId="{4E1416EE-A1C8-47F9-995B-4B2A0A5EA51F}" srcOrd="0" destOrd="0" presId="urn:microsoft.com/office/officeart/2005/8/layout/lProcess2"/>
    <dgm:cxn modelId="{87998FA5-A727-411C-BB16-E4D20F5F7543}" type="presOf" srcId="{FEFE384F-84DC-42B0-9CAB-49DEE558DFCD}" destId="{E4F5AECE-4FA3-4A66-B21E-367C408CCB57}" srcOrd="1" destOrd="0" presId="urn:microsoft.com/office/officeart/2005/8/layout/lProcess2"/>
    <dgm:cxn modelId="{E89F22B9-41C5-4172-97F4-A0273993BC43}" srcId="{9DBF31B6-9C34-43B7-B6AC-83C95BECFBCB}" destId="{5E3EAF4F-E0D8-4630-B2C0-1C0EF0CEE0BE}" srcOrd="0" destOrd="0" parTransId="{6C862A49-5945-4715-B19D-780DD84B01DC}" sibTransId="{26104A00-F10B-40FB-8CA2-DD73A7F1BC53}"/>
    <dgm:cxn modelId="{924E88D3-AD13-4290-89C1-481743E2D25E}" srcId="{A8D25573-320C-42DA-A9BC-8CB31A6CAABF}" destId="{8379C342-AED6-46C0-9CA5-17CF19AD43C4}" srcOrd="0" destOrd="0" parTransId="{F0BAABA3-2487-405D-BCFC-1F0050427740}" sibTransId="{A7F151D2-47A6-4374-AAA9-86A2D257B385}"/>
    <dgm:cxn modelId="{A68D5CE6-650A-4A1D-B368-F297BB37723E}" type="presOf" srcId="{9DBF31B6-9C34-43B7-B6AC-83C95BECFBCB}" destId="{31FF4881-5019-43CF-97AC-049C7DDB9D2F}" srcOrd="0" destOrd="0" presId="urn:microsoft.com/office/officeart/2005/8/layout/lProcess2"/>
    <dgm:cxn modelId="{DA5359F5-9AD4-4EAC-8B7E-E1767072EED1}" srcId="{9DBF31B6-9C34-43B7-B6AC-83C95BECFBCB}" destId="{AAFD37B0-67C4-4618-95B1-5E8E35FBFD45}" srcOrd="2" destOrd="0" parTransId="{821729AC-F85F-4DE2-A6F2-56C3D85F54A0}" sibTransId="{94D82243-E15D-44DD-AC5F-1E23E9B287AF}"/>
    <dgm:cxn modelId="{F68E2EF8-2051-46E4-9D29-BF69F74DB8A9}" type="presOf" srcId="{AAFD37B0-67C4-4618-95B1-5E8E35FBFD45}" destId="{31FF4881-5019-43CF-97AC-049C7DDB9D2F}" srcOrd="0" destOrd="3" presId="urn:microsoft.com/office/officeart/2005/8/layout/lProcess2"/>
    <dgm:cxn modelId="{FEA01861-ED1C-4272-BC91-66CDB0BF925B}" type="presParOf" srcId="{4E1416EE-A1C8-47F9-995B-4B2A0A5EA51F}" destId="{E1E716DC-3BD1-499D-9B61-FFABB97CA831}" srcOrd="0" destOrd="0" presId="urn:microsoft.com/office/officeart/2005/8/layout/lProcess2"/>
    <dgm:cxn modelId="{77558AE9-282A-49C3-8303-8DC662E22E54}" type="presParOf" srcId="{E1E716DC-3BD1-499D-9B61-FFABB97CA831}" destId="{F1DBF8E3-6432-4485-B65C-8B4B4B6B571D}" srcOrd="0" destOrd="0" presId="urn:microsoft.com/office/officeart/2005/8/layout/lProcess2"/>
    <dgm:cxn modelId="{C888554A-3630-4896-972C-6491D068B551}" type="presParOf" srcId="{E1E716DC-3BD1-499D-9B61-FFABB97CA831}" destId="{A903FAF4-4353-486C-ABFD-1D8B80259B7D}" srcOrd="1" destOrd="0" presId="urn:microsoft.com/office/officeart/2005/8/layout/lProcess2"/>
    <dgm:cxn modelId="{10576558-3CE8-4A5C-8E3A-DB8D2D7977EC}" type="presParOf" srcId="{E1E716DC-3BD1-499D-9B61-FFABB97CA831}" destId="{7D498B2B-2F42-43B6-9BB2-257F7094319F}" srcOrd="2" destOrd="0" presId="urn:microsoft.com/office/officeart/2005/8/layout/lProcess2"/>
    <dgm:cxn modelId="{23DBC96E-86F8-4DD0-911F-16C9669620B7}" type="presParOf" srcId="{7D498B2B-2F42-43B6-9BB2-257F7094319F}" destId="{7A45BC09-1B36-407A-92C8-068EB78D9E64}" srcOrd="0" destOrd="0" presId="urn:microsoft.com/office/officeart/2005/8/layout/lProcess2"/>
    <dgm:cxn modelId="{29144321-A420-45DB-B0AD-594B7D7E5266}" type="presParOf" srcId="{7A45BC09-1B36-407A-92C8-068EB78D9E64}" destId="{CAB02436-0E51-4FF8-85FE-0A30FB3CFA23}" srcOrd="0" destOrd="0" presId="urn:microsoft.com/office/officeart/2005/8/layout/lProcess2"/>
    <dgm:cxn modelId="{FB667ED2-E4EF-4A76-9988-94CB801E8D83}" type="presParOf" srcId="{4E1416EE-A1C8-47F9-995B-4B2A0A5EA51F}" destId="{67973F0C-99B4-4B9E-AD4D-F51F209491AA}" srcOrd="1" destOrd="0" presId="urn:microsoft.com/office/officeart/2005/8/layout/lProcess2"/>
    <dgm:cxn modelId="{F62C6E96-B6B8-44D5-B7D2-6B778EBFE21D}" type="presParOf" srcId="{4E1416EE-A1C8-47F9-995B-4B2A0A5EA51F}" destId="{380CCCF4-32FE-4AAC-A4A3-8450FB2EE345}" srcOrd="2" destOrd="0" presId="urn:microsoft.com/office/officeart/2005/8/layout/lProcess2"/>
    <dgm:cxn modelId="{AE22450C-2878-419E-B81F-BF1DBFA5E806}" type="presParOf" srcId="{380CCCF4-32FE-4AAC-A4A3-8450FB2EE345}" destId="{92C88BE8-DD82-4D8B-99BF-4DB275C5618E}" srcOrd="0" destOrd="0" presId="urn:microsoft.com/office/officeart/2005/8/layout/lProcess2"/>
    <dgm:cxn modelId="{9E1D72C6-E61B-46D3-A8B2-843ED2C4C063}" type="presParOf" srcId="{380CCCF4-32FE-4AAC-A4A3-8450FB2EE345}" destId="{E4F5AECE-4FA3-4A66-B21E-367C408CCB57}" srcOrd="1" destOrd="0" presId="urn:microsoft.com/office/officeart/2005/8/layout/lProcess2"/>
    <dgm:cxn modelId="{A7587E2C-9D2E-47CE-A83A-CFA80C6DE0EC}" type="presParOf" srcId="{380CCCF4-32FE-4AAC-A4A3-8450FB2EE345}" destId="{79B7BFAD-014E-4B0B-B39F-EB8750D54342}" srcOrd="2" destOrd="0" presId="urn:microsoft.com/office/officeart/2005/8/layout/lProcess2"/>
    <dgm:cxn modelId="{FFAFA0DF-82EC-4F5F-A871-199DCA48B1BD}" type="presParOf" srcId="{79B7BFAD-014E-4B0B-B39F-EB8750D54342}" destId="{5A496F65-F717-48A4-A9B1-94B7987567D0}" srcOrd="0" destOrd="0" presId="urn:microsoft.com/office/officeart/2005/8/layout/lProcess2"/>
    <dgm:cxn modelId="{505A98DA-6663-446F-94E4-BFF4D9A37A93}" type="presParOf" srcId="{5A496F65-F717-48A4-A9B1-94B7987567D0}" destId="{31FF4881-5019-43CF-97AC-049C7DDB9D2F}" srcOrd="0" destOrd="0" presId="urn:microsoft.com/office/officeart/2005/8/layout/lProcess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C9BE872-F643-4D76-8396-882248809B37}">
      <dsp:nvSpPr>
        <dsp:cNvPr id="0" name=""/>
        <dsp:cNvSpPr/>
      </dsp:nvSpPr>
      <dsp:spPr>
        <a:xfrm rot="10800000">
          <a:off x="0" y="0"/>
          <a:ext cx="8100380" cy="1091117"/>
        </a:xfrm>
        <a:prstGeom prst="trapezoid">
          <a:avLst>
            <a:gd name="adj" fmla="val 92799"/>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ctr" defTabSz="1600200">
            <a:lnSpc>
              <a:spcPct val="90000"/>
            </a:lnSpc>
            <a:spcBef>
              <a:spcPct val="0"/>
            </a:spcBef>
            <a:spcAft>
              <a:spcPct val="35000"/>
            </a:spcAft>
            <a:buNone/>
          </a:pPr>
          <a:r>
            <a:rPr lang="en-US" sz="3600" kern="1200" dirty="0"/>
            <a:t>Representing individuals</a:t>
          </a:r>
          <a:endParaRPr lang="en-GB" sz="3600" kern="1200" dirty="0"/>
        </a:p>
      </dsp:txBody>
      <dsp:txXfrm rot="-10800000">
        <a:off x="1417566" y="0"/>
        <a:ext cx="5265247" cy="1091117"/>
      </dsp:txXfrm>
    </dsp:sp>
    <dsp:sp modelId="{9A1C79AC-4DAE-4310-B25F-6744E4AA9001}">
      <dsp:nvSpPr>
        <dsp:cNvPr id="0" name=""/>
        <dsp:cNvSpPr/>
      </dsp:nvSpPr>
      <dsp:spPr>
        <a:xfrm rot="10800000">
          <a:off x="1012547" y="1091117"/>
          <a:ext cx="6075285" cy="1091117"/>
        </a:xfrm>
        <a:prstGeom prst="trapezoid">
          <a:avLst>
            <a:gd name="adj" fmla="val 92799"/>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ctr" defTabSz="1600200">
            <a:lnSpc>
              <a:spcPct val="90000"/>
            </a:lnSpc>
            <a:spcBef>
              <a:spcPct val="0"/>
            </a:spcBef>
            <a:spcAft>
              <a:spcPct val="35000"/>
            </a:spcAft>
            <a:buNone/>
          </a:pPr>
          <a:r>
            <a:rPr lang="en-US" sz="3600" kern="1200" dirty="0"/>
            <a:t>Providing evidence</a:t>
          </a:r>
          <a:endParaRPr lang="en-GB" sz="3600" kern="1200" dirty="0"/>
        </a:p>
      </dsp:txBody>
      <dsp:txXfrm rot="-10800000">
        <a:off x="2075722" y="1091117"/>
        <a:ext cx="3948935" cy="1091117"/>
      </dsp:txXfrm>
    </dsp:sp>
    <dsp:sp modelId="{1D5733F3-EBDF-49AA-B02D-70C7EFA1A84F}">
      <dsp:nvSpPr>
        <dsp:cNvPr id="0" name=""/>
        <dsp:cNvSpPr/>
      </dsp:nvSpPr>
      <dsp:spPr>
        <a:xfrm rot="10800000">
          <a:off x="2025095" y="2182234"/>
          <a:ext cx="4050190" cy="1091117"/>
        </a:xfrm>
        <a:prstGeom prst="trapezoid">
          <a:avLst>
            <a:gd name="adj" fmla="val 92799"/>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ctr" defTabSz="1600200">
            <a:lnSpc>
              <a:spcPct val="90000"/>
            </a:lnSpc>
            <a:spcBef>
              <a:spcPct val="0"/>
            </a:spcBef>
            <a:spcAft>
              <a:spcPct val="35000"/>
            </a:spcAft>
            <a:buNone/>
          </a:pPr>
          <a:r>
            <a:rPr lang="en-US" sz="3600" kern="1200" dirty="0"/>
            <a:t>Interventions</a:t>
          </a:r>
          <a:endParaRPr lang="en-GB" sz="3600" kern="1200" dirty="0"/>
        </a:p>
      </dsp:txBody>
      <dsp:txXfrm rot="-10800000">
        <a:off x="2733878" y="2182234"/>
        <a:ext cx="2632623" cy="1091117"/>
      </dsp:txXfrm>
    </dsp:sp>
    <dsp:sp modelId="{653BC4A9-84F7-4520-896D-0AAE0EA45294}">
      <dsp:nvSpPr>
        <dsp:cNvPr id="0" name=""/>
        <dsp:cNvSpPr/>
      </dsp:nvSpPr>
      <dsp:spPr>
        <a:xfrm rot="10800000">
          <a:off x="3033561" y="3273351"/>
          <a:ext cx="2033256" cy="1091117"/>
        </a:xfrm>
        <a:prstGeom prst="trapezoid">
          <a:avLst>
            <a:gd name="adj" fmla="val 92799"/>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5400" tIns="25400" rIns="25400" bIns="25400" numCol="1" spcCol="1270" anchor="ctr" anchorCtr="0">
          <a:noAutofit/>
        </a:bodyPr>
        <a:lstStyle/>
        <a:p>
          <a:pPr marL="0" lvl="0" indent="0" algn="ctr" defTabSz="889000">
            <a:lnSpc>
              <a:spcPct val="90000"/>
            </a:lnSpc>
            <a:spcBef>
              <a:spcPct val="0"/>
            </a:spcBef>
            <a:spcAft>
              <a:spcPts val="0"/>
            </a:spcAft>
            <a:buNone/>
          </a:pPr>
          <a:r>
            <a:rPr lang="en-US" sz="2000" b="0" kern="1200" dirty="0"/>
            <a:t>‘Own </a:t>
          </a:r>
        </a:p>
        <a:p>
          <a:pPr marL="0" lvl="0" indent="0" algn="ctr" defTabSz="889000">
            <a:lnSpc>
              <a:spcPct val="90000"/>
            </a:lnSpc>
            <a:spcBef>
              <a:spcPct val="0"/>
            </a:spcBef>
            <a:spcAft>
              <a:spcPts val="0"/>
            </a:spcAft>
            <a:buNone/>
          </a:pPr>
          <a:r>
            <a:rPr lang="en-US" sz="2000" b="0" kern="1200" dirty="0"/>
            <a:t>name’</a:t>
          </a:r>
        </a:p>
      </dsp:txBody>
      <dsp:txXfrm rot="-10800000">
        <a:off x="3033561" y="3273351"/>
        <a:ext cx="2033256" cy="1091117"/>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1DBF8E3-6432-4485-B65C-8B4B4B6B571D}">
      <dsp:nvSpPr>
        <dsp:cNvPr id="0" name=""/>
        <dsp:cNvSpPr/>
      </dsp:nvSpPr>
      <dsp:spPr>
        <a:xfrm>
          <a:off x="0" y="0"/>
          <a:ext cx="1373886" cy="2683042"/>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n-US" sz="2000" kern="1200" dirty="0"/>
            <a:t>Judicial review</a:t>
          </a:r>
          <a:endParaRPr lang="en-GB" sz="2000" kern="1200" dirty="0"/>
        </a:p>
      </dsp:txBody>
      <dsp:txXfrm>
        <a:off x="0" y="0"/>
        <a:ext cx="1373886" cy="804912"/>
      </dsp:txXfrm>
    </dsp:sp>
    <dsp:sp modelId="{CAB02436-0E51-4FF8-85FE-0A30FB3CFA23}">
      <dsp:nvSpPr>
        <dsp:cNvPr id="0" name=""/>
        <dsp:cNvSpPr/>
      </dsp:nvSpPr>
      <dsp:spPr>
        <a:xfrm>
          <a:off x="12912" y="805018"/>
          <a:ext cx="1349755" cy="1743766"/>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7940" tIns="20955" rIns="27940" bIns="20955" numCol="1" spcCol="1270" anchor="ctr" anchorCtr="0">
          <a:noAutofit/>
        </a:bodyPr>
        <a:lstStyle/>
        <a:p>
          <a:pPr marL="0" lvl="0" indent="0" algn="ctr" defTabSz="488950">
            <a:lnSpc>
              <a:spcPct val="90000"/>
            </a:lnSpc>
            <a:spcBef>
              <a:spcPct val="0"/>
            </a:spcBef>
            <a:spcAft>
              <a:spcPct val="35000"/>
            </a:spcAft>
            <a:buFont typeface="Arial" panose="020B0604020202020204" pitchFamily="34" charset="0"/>
            <a:buNone/>
          </a:pPr>
          <a:r>
            <a:rPr lang="en-US" sz="1100" i="0" kern="1200" dirty="0"/>
            <a:t>Challenge to ordering requirement in NCC exemption in two child limit (</a:t>
          </a:r>
          <a:r>
            <a:rPr lang="en-US" sz="1100" b="0" i="1" kern="1200" dirty="0"/>
            <a:t>R (LMN and EFG) v SSWP </a:t>
          </a:r>
          <a:r>
            <a:rPr lang="en-US" sz="1100" b="0" i="0" kern="1200" dirty="0"/>
            <a:t>[2024] EWHC 2577 (Admin)) </a:t>
          </a:r>
          <a:r>
            <a:rPr lang="en-US" sz="1100" i="0" kern="1200" dirty="0"/>
            <a:t>– heard June 2025</a:t>
          </a:r>
        </a:p>
        <a:p>
          <a:pPr marL="0" lvl="0" indent="0" algn="ctr" defTabSz="488950">
            <a:lnSpc>
              <a:spcPct val="90000"/>
            </a:lnSpc>
            <a:spcBef>
              <a:spcPct val="0"/>
            </a:spcBef>
            <a:spcAft>
              <a:spcPct val="35000"/>
            </a:spcAft>
            <a:buFont typeface="Arial" panose="020B0604020202020204" pitchFamily="34" charset="0"/>
            <a:buNone/>
          </a:pPr>
          <a:r>
            <a:rPr lang="en-GB" sz="1100" i="0" kern="1200" dirty="0"/>
            <a:t>+ pre-action cases</a:t>
          </a:r>
        </a:p>
      </dsp:txBody>
      <dsp:txXfrm>
        <a:off x="52445" y="844551"/>
        <a:ext cx="1270689" cy="1664700"/>
      </dsp:txXfrm>
    </dsp:sp>
    <dsp:sp modelId="{92C88BE8-DD82-4D8B-99BF-4DB275C5618E}">
      <dsp:nvSpPr>
        <dsp:cNvPr id="0" name=""/>
        <dsp:cNvSpPr/>
      </dsp:nvSpPr>
      <dsp:spPr>
        <a:xfrm>
          <a:off x="1675914" y="0"/>
          <a:ext cx="5013409" cy="2683042"/>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n-US" sz="2000" kern="1200" dirty="0"/>
            <a:t>Statutory Appeals (UT(AAC)) </a:t>
          </a:r>
          <a:endParaRPr lang="en-GB" sz="2000" kern="1200" dirty="0"/>
        </a:p>
      </dsp:txBody>
      <dsp:txXfrm>
        <a:off x="1675914" y="0"/>
        <a:ext cx="5013409" cy="804912"/>
      </dsp:txXfrm>
    </dsp:sp>
    <dsp:sp modelId="{31FF4881-5019-43CF-97AC-049C7DDB9D2F}">
      <dsp:nvSpPr>
        <dsp:cNvPr id="0" name=""/>
        <dsp:cNvSpPr/>
      </dsp:nvSpPr>
      <dsp:spPr>
        <a:xfrm>
          <a:off x="1895391" y="805020"/>
          <a:ext cx="4572760" cy="1743760"/>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0480" tIns="22860" rIns="30480" bIns="22860" numCol="1" spcCol="1270" anchor="t" anchorCtr="0">
          <a:noAutofit/>
        </a:bodyPr>
        <a:lstStyle/>
        <a:p>
          <a:pPr marL="0" lvl="0" indent="0" algn="l" defTabSz="533400">
            <a:lnSpc>
              <a:spcPct val="90000"/>
            </a:lnSpc>
            <a:spcBef>
              <a:spcPct val="0"/>
            </a:spcBef>
            <a:spcAft>
              <a:spcPct val="35000"/>
            </a:spcAft>
            <a:buFont typeface="Arial" panose="020B0604020202020204" pitchFamily="34" charset="0"/>
            <a:buNone/>
          </a:pPr>
          <a:r>
            <a:rPr lang="en-US" sz="1200" kern="1200" dirty="0"/>
            <a:t>- Official error appeal rights (</a:t>
          </a:r>
          <a:r>
            <a:rPr lang="en-US" sz="1200" i="1" kern="1200" dirty="0"/>
            <a:t>GD v SSWP</a:t>
          </a:r>
          <a:r>
            <a:rPr lang="en-US" sz="1200" kern="1200" dirty="0"/>
            <a:t>) – UT hearing 21 July 2025</a:t>
          </a:r>
          <a:endParaRPr lang="en-US" sz="1200" kern="1200" dirty="0">
            <a:solidFill>
              <a:prstClr val="white"/>
            </a:solidFill>
            <a:latin typeface="Calibri" panose="020F0502020204030204"/>
            <a:ea typeface="+mn-ea"/>
            <a:cs typeface="+mn-cs"/>
          </a:endParaRPr>
        </a:p>
        <a:p>
          <a:pPr marL="114300" lvl="1" indent="-114300" algn="l" defTabSz="533400">
            <a:lnSpc>
              <a:spcPct val="90000"/>
            </a:lnSpc>
            <a:spcBef>
              <a:spcPct val="0"/>
            </a:spcBef>
            <a:spcAft>
              <a:spcPct val="15000"/>
            </a:spcAft>
            <a:buFont typeface="Arial" panose="020B0604020202020204" pitchFamily="34" charset="0"/>
            <a:buNone/>
          </a:pPr>
          <a:r>
            <a:rPr lang="en-US" sz="1200" b="1" kern="1200" dirty="0"/>
            <a:t>Awaiting decisions:</a:t>
          </a:r>
          <a:endParaRPr lang="en-GB" sz="1200" b="1" kern="1200" dirty="0"/>
        </a:p>
        <a:p>
          <a:pPr marL="114300" lvl="1" indent="-114300" algn="l" defTabSz="533400">
            <a:lnSpc>
              <a:spcPct val="90000"/>
            </a:lnSpc>
            <a:spcBef>
              <a:spcPct val="0"/>
            </a:spcBef>
            <a:spcAft>
              <a:spcPct val="15000"/>
            </a:spcAft>
            <a:buFont typeface="Arial" panose="020B0604020202020204" pitchFamily="34" charset="0"/>
            <a:buChar char="•"/>
          </a:pPr>
          <a:r>
            <a:rPr lang="en-US" sz="1200" kern="1200" dirty="0"/>
            <a:t>Advance closed period supersessions – (</a:t>
          </a:r>
          <a:r>
            <a:rPr lang="en-US" sz="1200" i="1" kern="1200" dirty="0"/>
            <a:t>MJ v SSWP</a:t>
          </a:r>
          <a:r>
            <a:rPr lang="en-US" sz="1200" kern="1200" dirty="0"/>
            <a:t>) heard April 2025</a:t>
          </a:r>
          <a:endParaRPr lang="en-GB" sz="1200" kern="1200" dirty="0"/>
        </a:p>
        <a:p>
          <a:pPr marL="114300" lvl="1" indent="-114300" algn="l" defTabSz="533400">
            <a:lnSpc>
              <a:spcPct val="90000"/>
            </a:lnSpc>
            <a:spcBef>
              <a:spcPct val="0"/>
            </a:spcBef>
            <a:spcAft>
              <a:spcPct val="15000"/>
            </a:spcAft>
            <a:buFont typeface="Arial" panose="020B0604020202020204" pitchFamily="34" charset="0"/>
            <a:buChar char="•"/>
          </a:pPr>
          <a:r>
            <a:rPr lang="en-US" sz="1200" kern="1200" dirty="0"/>
            <a:t>PIP activity 9  – (</a:t>
          </a:r>
          <a:r>
            <a:rPr lang="en-US" sz="1200" i="1" kern="1200" dirty="0"/>
            <a:t>TL v SSWP</a:t>
          </a:r>
          <a:r>
            <a:rPr lang="en-US" sz="1200" kern="1200" dirty="0"/>
            <a:t>) heard May 2025</a:t>
          </a:r>
          <a:endParaRPr lang="en-GB" sz="1200" kern="1200" dirty="0"/>
        </a:p>
        <a:p>
          <a:pPr marL="114300" lvl="1" indent="-114300" algn="l" defTabSz="533400">
            <a:lnSpc>
              <a:spcPct val="90000"/>
            </a:lnSpc>
            <a:spcBef>
              <a:spcPct val="0"/>
            </a:spcBef>
            <a:spcAft>
              <a:spcPct val="15000"/>
            </a:spcAft>
            <a:buFont typeface="Arial" panose="020B0604020202020204" pitchFamily="34" charset="0"/>
            <a:buNone/>
          </a:pPr>
          <a:r>
            <a:rPr lang="en-US" sz="1200" b="1" kern="1200" dirty="0"/>
            <a:t>Recently concluded:</a:t>
          </a:r>
          <a:endParaRPr lang="en-GB" sz="1200" b="1" kern="1200" dirty="0"/>
        </a:p>
        <a:p>
          <a:pPr marL="114300" lvl="1" indent="-114300" algn="l" defTabSz="533400">
            <a:lnSpc>
              <a:spcPct val="90000"/>
            </a:lnSpc>
            <a:spcBef>
              <a:spcPct val="0"/>
            </a:spcBef>
            <a:spcAft>
              <a:spcPct val="15000"/>
            </a:spcAft>
            <a:buFont typeface="Arial" panose="020B0604020202020204" pitchFamily="34" charset="0"/>
            <a:buChar char="•"/>
          </a:pPr>
          <a:r>
            <a:rPr lang="en-US" sz="1200" kern="1200" dirty="0"/>
            <a:t>Requirements for notice of appeal rights (</a:t>
          </a:r>
          <a:r>
            <a:rPr lang="en-US" sz="1200" i="1" kern="1200" dirty="0"/>
            <a:t>TR v SSWP</a:t>
          </a:r>
          <a:r>
            <a:rPr lang="en-US" sz="1200" kern="1200" dirty="0"/>
            <a:t>) </a:t>
          </a:r>
          <a:endParaRPr lang="en-GB" sz="1200" kern="1200" dirty="0"/>
        </a:p>
        <a:p>
          <a:pPr marL="114300" lvl="1" indent="-114300" algn="l" defTabSz="533400">
            <a:lnSpc>
              <a:spcPct val="90000"/>
            </a:lnSpc>
            <a:spcBef>
              <a:spcPct val="0"/>
            </a:spcBef>
            <a:spcAft>
              <a:spcPct val="15000"/>
            </a:spcAft>
            <a:buFont typeface="Arial" panose="020B0604020202020204" pitchFamily="34" charset="0"/>
            <a:buChar char="•"/>
          </a:pPr>
          <a:r>
            <a:rPr lang="en-US" sz="1200" kern="1200" dirty="0">
              <a:solidFill>
                <a:prstClr val="white"/>
              </a:solidFill>
              <a:latin typeface="Calibri" panose="020F0502020204030204"/>
              <a:ea typeface="+mn-ea"/>
              <a:cs typeface="+mn-cs"/>
            </a:rPr>
            <a:t>Disabled carers erosion of transitional protection in UC (</a:t>
          </a:r>
          <a:r>
            <a:rPr lang="en-US" sz="1200" i="1" kern="1200" dirty="0">
              <a:solidFill>
                <a:prstClr val="white"/>
              </a:solidFill>
              <a:latin typeface="Calibri" panose="020F0502020204030204"/>
              <a:ea typeface="+mn-ea"/>
              <a:cs typeface="+mn-cs"/>
            </a:rPr>
            <a:t>SSWP v MJ</a:t>
          </a:r>
          <a:r>
            <a:rPr lang="en-US" sz="1200" kern="1200" dirty="0">
              <a:solidFill>
                <a:prstClr val="white"/>
              </a:solidFill>
              <a:latin typeface="Calibri" panose="020F0502020204030204"/>
              <a:ea typeface="+mn-ea"/>
              <a:cs typeface="+mn-cs"/>
            </a:rPr>
            <a:t> [2025] UKUT 035 (AAC))</a:t>
          </a:r>
          <a:endParaRPr lang="en-GB" sz="1200" kern="1200" dirty="0"/>
        </a:p>
      </dsp:txBody>
      <dsp:txXfrm>
        <a:off x="1946464" y="856093"/>
        <a:ext cx="4470614" cy="1641614"/>
      </dsp:txXfrm>
    </dsp:sp>
  </dsp:spTree>
</dsp:drawing>
</file>

<file path=ppt/diagrams/layout1.xml><?xml version="1.0" encoding="utf-8"?>
<dgm:layoutDef xmlns:dgm="http://schemas.openxmlformats.org/drawingml/2006/diagram" xmlns:a="http://schemas.openxmlformats.org/drawingml/2006/main" uniqueId="urn:microsoft.com/office/officeart/2005/8/layout/pyramid3">
  <dgm:title val=""/>
  <dgm:desc val=""/>
  <dgm:catLst>
    <dgm:cat type="pyramid" pri="2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pyra">
          <dgm:param type="linDir" val="fromT"/>
          <dgm:param type="txDir" val="fromT"/>
          <dgm:param type="pyraAcctPos" val="aft"/>
          <dgm:param type="pyraAcctTxMar" val="step"/>
          <dgm:param type="pyraAcctBkgdNode" val="acctBkgd"/>
          <dgm:param type="pyraAcctTxNode" val="acctTx"/>
          <dgm:param type="pyraLvlNode" val="level"/>
        </dgm:alg>
      </dgm:if>
      <dgm:else name="Name3">
        <dgm:alg type="pyra">
          <dgm:param type="linDir" val="fromT"/>
          <dgm:param type="txDir" val="fromT"/>
          <dgm:param type="pyraAcctPos" val="bef"/>
          <dgm:param type="pyraAcctTxMar" val="step"/>
          <dgm:param type="pyraAcctBkgdNode" val="acctBkgd"/>
          <dgm:param type="pyraAcctTxNode" val="acctTx"/>
          <dgm:param type="pyraLvlNode" val="level"/>
        </dgm:alg>
      </dgm:else>
    </dgm:choose>
    <dgm:shape xmlns:r="http://schemas.openxmlformats.org/officeDocument/2006/relationships" r:blip="">
      <dgm:adjLst/>
    </dgm:shape>
    <dgm:presOf/>
    <dgm:choose name="Name4">
      <dgm:if name="Name5" axis="root des" ptType="all node" func="maxDepth" op="gte" val="2">
        <dgm:constrLst>
          <dgm:constr type="primFontSz" for="des" forName="levelTx" op="equ"/>
          <dgm:constr type="secFontSz" for="des" forName="acctTx" op="equ"/>
          <dgm:constr type="pyraAcctRatio" val="0.32"/>
        </dgm:constrLst>
      </dgm:if>
      <dgm:else name="Name6">
        <dgm:constrLst>
          <dgm:constr type="primFontSz" for="des" forName="levelTx" op="equ"/>
          <dgm:constr type="secFontSz" for="des" forName="acctTx" op="equ"/>
          <dgm:constr type="pyraAcctRatio"/>
        </dgm:constrLst>
      </dgm:else>
    </dgm:choose>
    <dgm:ruleLst/>
    <dgm:forEach name="Name7" axis="ch" ptType="node">
      <dgm:layoutNode name="Name8">
        <dgm:alg type="composite">
          <dgm:param type="horzAlign" val="none"/>
        </dgm:alg>
        <dgm:shape xmlns:r="http://schemas.openxmlformats.org/officeDocument/2006/relationships" r:blip="">
          <dgm:adjLst/>
        </dgm:shape>
        <dgm:presOf/>
        <dgm:choose name="Name9">
          <dgm:if name="Name10" axis="self" ptType="node" func="revPos" op="equ" val="1">
            <dgm:constrLst>
              <dgm:constr type="ctrX" for="ch" forName="acctBkgd" val="1"/>
              <dgm:constr type="ctrY" for="ch" forName="acctBkgd" val="1"/>
              <dgm:constr type="w" for="ch" forName="acctBkgd" val="1"/>
              <dgm:constr type="h" for="ch" forName="acctBkgd" val="1"/>
              <dgm:constr type="ctrX" for="ch" forName="acctTx" val="1"/>
              <dgm:constr type="ctrY" for="ch" forName="acctTx" val="1"/>
              <dgm:constr type="w" for="ch" forName="acctTx" val="1"/>
              <dgm:constr type="h" for="ch" forName="acctTx" val="1"/>
              <dgm:constr type="ctrX" for="ch" forName="level" val="1"/>
              <dgm:constr type="ctrY" for="ch" forName="level" val="1"/>
              <dgm:constr type="w" for="ch" forName="level" val="1"/>
              <dgm:constr type="h" for="ch" forName="level" val="1"/>
              <dgm:constr type="ctrX" for="ch" forName="levelTx" refType="ctrX" refFor="ch" refForName="level"/>
              <dgm:constr type="ctrY" for="ch" forName="levelTx" refType="ctrY" refFor="ch" refForName="level"/>
              <dgm:constr type="w" for="ch" forName="levelTx" refType="w" refFor="ch" refForName="level"/>
              <dgm:constr type="h" for="ch" forName="levelTx" refType="h" refFor="ch" refForName="level"/>
            </dgm:constrLst>
          </dgm:if>
          <dgm:else name="Name11">
            <dgm:constrLst>
              <dgm:constr type="ctrX" for="ch" forName="acctBkgd" val="1"/>
              <dgm:constr type="ctrY" for="ch" forName="acctBkgd" val="1"/>
              <dgm:constr type="w" for="ch" forName="acctBkgd" val="1"/>
              <dgm:constr type="h" for="ch" forName="acctBkgd" val="1"/>
              <dgm:constr type="ctrX" for="ch" forName="acctTx" val="1"/>
              <dgm:constr type="ctrY" for="ch" forName="acctTx" val="1"/>
              <dgm:constr type="w" for="ch" forName="acctTx" val="1"/>
              <dgm:constr type="h" for="ch" forName="acctTx" val="1"/>
              <dgm:constr type="ctrX" for="ch" forName="level" val="1"/>
              <dgm:constr type="ctrY" for="ch" forName="level" val="1"/>
              <dgm:constr type="w" for="ch" forName="level" val="1"/>
              <dgm:constr type="h" for="ch" forName="level" val="1"/>
              <dgm:constr type="ctrX" for="ch" forName="levelTx" refType="ctrX" refFor="ch" refForName="level"/>
              <dgm:constr type="ctrY" for="ch" forName="levelTx" refType="ctrY" refFor="ch" refForName="level"/>
              <dgm:constr type="w" for="ch" forName="levelTx" refType="w" refFor="ch" refForName="level" fact="0.65"/>
              <dgm:constr type="h" for="ch" forName="levelTx" refType="h" refFor="ch" refForName="level"/>
            </dgm:constrLst>
          </dgm:else>
        </dgm:choose>
        <dgm:ruleLst/>
        <dgm:choose name="Name12">
          <dgm:if name="Name13" axis="ch" ptType="node" func="cnt" op="gte" val="1">
            <dgm:layoutNode name="acctBkgd" styleLbl="alignAcc1">
              <dgm:alg type="sp"/>
              <dgm:shape xmlns:r="http://schemas.openxmlformats.org/officeDocument/2006/relationships" type="nonIsoscelesTrapezoid" r:blip="">
                <dgm:adjLst/>
              </dgm:shape>
              <dgm:presOf axis="des" ptType="node"/>
              <dgm:constrLst/>
              <dgm:ruleLst/>
            </dgm:layoutNode>
            <dgm:layoutNode name="acctTx" styleLbl="alignAcc1">
              <dgm:varLst>
                <dgm:bulletEnabled val="1"/>
              </dgm:varLst>
              <dgm:alg type="tx">
                <dgm:param type="stBulletLvl" val="1"/>
                <dgm:param type="txAnchorVertCh" val="t"/>
              </dgm:alg>
              <dgm:shape xmlns:r="http://schemas.openxmlformats.org/officeDocument/2006/relationships" type="nonIsoscelesTrapezoid" r:blip="" hideGeom="1">
                <dgm:adjLst/>
              </dgm:shape>
              <dgm:presOf axis="des" ptType="node"/>
              <dgm:constrLst>
                <dgm:constr type="secFontSz" val="65"/>
                <dgm:constr type="primFontSz" refType="secFontSz"/>
                <dgm:constr type="tMarg" refType="secFontSz" fact="0.3"/>
                <dgm:constr type="bMarg" refType="secFontSz" fact="0.3"/>
                <dgm:constr type="lMarg" refType="secFontSz" fact="0.3"/>
                <dgm:constr type="rMarg" refType="secFontSz" fact="0.3"/>
              </dgm:constrLst>
              <dgm:ruleLst>
                <dgm:rule type="secFontSz" val="5" fact="NaN" max="NaN"/>
              </dgm:ruleLst>
            </dgm:layoutNode>
          </dgm:if>
          <dgm:else name="Name14"/>
        </dgm:choose>
        <dgm:layoutNode name="level">
          <dgm:varLst>
            <dgm:chMax val="1"/>
            <dgm:bulletEnabled val="1"/>
          </dgm:varLst>
          <dgm:alg type="sp"/>
          <dgm:shape xmlns:r="http://schemas.openxmlformats.org/officeDocument/2006/relationships" type="trapezoid" r:blip="">
            <dgm:adjLst/>
          </dgm:shape>
          <dgm:presOf axis="self"/>
          <dgm:constrLst>
            <dgm:constr type="h" val="500"/>
            <dgm:constr type="w" val="1"/>
          </dgm:constrLst>
          <dgm:ruleLst/>
        </dgm:layoutNode>
        <dgm:layoutNode name="levelTx" styleLbl="revTx">
          <dgm:varLst>
            <dgm:chMax val="1"/>
            <dgm:bulletEnabled val="1"/>
          </dgm:varLst>
          <dgm:alg type="tx"/>
          <dgm:shape xmlns:r="http://schemas.openxmlformats.org/officeDocument/2006/relationships" type="rect" r:blip="" hideGeom="1">
            <dgm:adjLst/>
          </dgm:shape>
          <dgm:presOf axis="self"/>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layoutNode>
    </dgm:forEach>
  </dgm:layoutNode>
</dgm:layoutDef>
</file>

<file path=ppt/diagrams/layout2.xml><?xml version="1.0" encoding="utf-8"?>
<dgm:layoutDef xmlns:dgm="http://schemas.openxmlformats.org/drawingml/2006/diagram" xmlns:a="http://schemas.openxmlformats.org/drawingml/2006/main" uniqueId="urn:microsoft.com/office/officeart/2005/8/layout/lProcess2">
  <dgm:title val=""/>
  <dgm:desc val=""/>
  <dgm:catLst>
    <dgm:cat type="list" pri="10000"/>
    <dgm:cat type="relationship" pri="13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33" srcId="3" destId="31" srcOrd="0" destOrd="0"/>
        <dgm:cxn modelId="34" srcId="3" destId="32" srcOrd="0" destOrd="0"/>
      </dgm:cxnLst>
      <dgm:bg/>
      <dgm:whole/>
    </dgm:dataModel>
  </dgm:sampData>
  <dgm:styleData useDef="1">
    <dgm:dataModel>
      <dgm:ptLst/>
      <dgm:bg/>
      <dgm:whole/>
    </dgm:dataModel>
  </dgm:styleData>
  <dgm:clrData useDef="1">
    <dgm:dataModel>
      <dgm:ptLst/>
      <dgm:bg/>
      <dgm:whole/>
    </dgm:dataModel>
  </dgm:clrData>
  <dgm:layoutNode name="theList">
    <dgm:varLst>
      <dgm:dir/>
      <dgm:animLvl val="lvl"/>
      <dgm:resizeHandles val="exact"/>
    </dgm:varLst>
    <dgm:choose name="Name0">
      <dgm:if name="Name1" func="var" arg="dir" op="equ" val="norm">
        <dgm:alg type="lin"/>
      </dgm:if>
      <dgm:else name="Name2">
        <dgm:alg type="lin">
          <dgm:param type="linDir" val="fromR"/>
        </dgm:alg>
      </dgm:else>
    </dgm:choose>
    <dgm:shape xmlns:r="http://schemas.openxmlformats.org/officeDocument/2006/relationships" r:blip="">
      <dgm:adjLst/>
    </dgm:shape>
    <dgm:presOf/>
    <dgm:constrLst>
      <dgm:constr type="w" for="ch" forName="compNode" refType="w"/>
      <dgm:constr type="h" for="ch" forName="compNode" refType="h"/>
      <dgm:constr type="w" for="ch" forName="aSpace" refType="w" fact="0.075"/>
      <dgm:constr type="h" for="des" forName="aSpace2" refType="h" fact="0.1"/>
      <dgm:constr type="primFontSz" for="des" forName="textNode" op="equ"/>
      <dgm:constr type="primFontSz" for="des" forName="childNode" op="equ"/>
    </dgm:constrLst>
    <dgm:ruleLst/>
    <dgm:forEach name="aNodeForEach" axis="ch" ptType="node">
      <dgm:layoutNode name="compNode">
        <dgm:alg type="composite"/>
        <dgm:shape xmlns:r="http://schemas.openxmlformats.org/officeDocument/2006/relationships" r:blip="">
          <dgm:adjLst/>
        </dgm:shape>
        <dgm:presOf/>
        <dgm:constrLst>
          <dgm:constr type="w" for="ch" forName="aNode" refType="w"/>
          <dgm:constr type="h" for="ch" forName="aNode" refType="h"/>
          <dgm:constr type="w" for="ch" forName="textNode" refType="w"/>
          <dgm:constr type="h" for="ch" forName="textNode" refType="h" fact="0.3"/>
          <dgm:constr type="ctrX" for="ch" forName="textNode" refType="w" fact="0.5"/>
          <dgm:constr type="w" for="ch" forName="compChildNode" refType="w" fact="0.8"/>
          <dgm:constr type="h" for="ch" forName="compChildNode" refType="h" fact="0.65"/>
          <dgm:constr type="t" for="ch" forName="compChildNode" refType="h" fact="0.3"/>
          <dgm:constr type="ctrX" for="ch" forName="compChildNode" refType="w" fact="0.5"/>
        </dgm:constrLst>
        <dgm:ruleLst/>
        <dgm:layoutNode name="aNode" styleLbl="bgShp">
          <dgm:alg type="sp"/>
          <dgm:shape xmlns:r="http://schemas.openxmlformats.org/officeDocument/2006/relationships" type="roundRect" r:blip="">
            <dgm:adjLst>
              <dgm:adj idx="1" val="0.1"/>
            </dgm:adjLst>
          </dgm:shape>
          <dgm:presOf axis="self"/>
          <dgm:constrLst/>
          <dgm:ruleLst/>
        </dgm:layoutNode>
        <dgm:layoutNode name="textNode" styleLbl="bgShp">
          <dgm:alg type="tx"/>
          <dgm:shape xmlns:r="http://schemas.openxmlformats.org/officeDocument/2006/relationships" type="rect" r:blip="" hideGeom="1">
            <dgm:adjLst>
              <dgm:adj idx="1" val="0.1"/>
            </dgm:adjLst>
          </dgm:shape>
          <dgm:presOf axis="self"/>
          <dgm:constrLst>
            <dgm:constr type="primFontSz" val="65"/>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compChildNode">
          <dgm:alg type="composite"/>
          <dgm:shape xmlns:r="http://schemas.openxmlformats.org/officeDocument/2006/relationships" r:blip="">
            <dgm:adjLst/>
          </dgm:shape>
          <dgm:presOf/>
          <dgm:constrLst>
            <dgm:constr type="w" for="des" forName="childNode" refType="w"/>
            <dgm:constr type="h" for="des" forName="childNode" refType="h"/>
          </dgm:constrLst>
          <dgm:ruleLst/>
          <dgm:layoutNode name="theInnerList">
            <dgm:alg type="lin">
              <dgm:param type="linDir" val="fromT"/>
            </dgm:alg>
            <dgm:shape xmlns:r="http://schemas.openxmlformats.org/officeDocument/2006/relationships" r:blip="">
              <dgm:adjLst/>
            </dgm:shape>
            <dgm:presOf/>
            <dgm:constrLst/>
            <dgm:ruleLst/>
            <dgm:forEach name="childNodeForEach" axis="ch" ptType="node">
              <dgm:layoutNode name="childNode" styleLbl="node1">
                <dgm:varLst>
                  <dgm:bulletEnabled val="1"/>
                </dgm:varLst>
                <dgm:alg type="tx"/>
                <dgm:shape xmlns:r="http://schemas.openxmlformats.org/officeDocument/2006/relationships" type="roundRect" r:blip="">
                  <dgm:adjLst>
                    <dgm:adj idx="1" val="0.1"/>
                  </dgm:adjLst>
                </dgm:shape>
                <dgm:presOf axis="desOrSelf" ptType="node"/>
                <dgm:constrLst>
                  <dgm:constr type="primFontSz" val="65"/>
                  <dgm:constr type="tMarg" refType="primFontSz" fact="0.15"/>
                  <dgm:constr type="bMarg" refType="primFontSz" fact="0.15"/>
                  <dgm:constr type="lMarg" refType="primFontSz" fact="0.2"/>
                  <dgm:constr type="rMarg" refType="primFontSz" fact="0.2"/>
                </dgm:constrLst>
                <dgm:ruleLst>
                  <dgm:rule type="primFontSz" val="5" fact="NaN" max="NaN"/>
                </dgm:ruleLst>
              </dgm:layoutNode>
              <dgm:choose name="Name3">
                <dgm:if name="Name4" axis="self" ptType="node" func="revPos" op="equ" val="1"/>
                <dgm:else name="Name5">
                  <dgm:layoutNode name="aSpace2">
                    <dgm:alg type="sp"/>
                    <dgm:shape xmlns:r="http://schemas.openxmlformats.org/officeDocument/2006/relationships" r:blip="">
                      <dgm:adjLst/>
                    </dgm:shape>
                    <dgm:presOf/>
                    <dgm:constrLst/>
                    <dgm:ruleLst/>
                  </dgm:layoutNode>
                </dgm:else>
              </dgm:choose>
            </dgm:forEach>
          </dgm:layoutNode>
        </dgm:layoutNode>
      </dgm:layoutNode>
      <dgm:choose name="Name6">
        <dgm:if name="Name7" axis="self" ptType="node" func="revPos" op="equ" val="1"/>
        <dgm:else name="Name8">
          <dgm:layoutNode name="aSpace">
            <dgm:alg type="sp"/>
            <dgm:shape xmlns:r="http://schemas.openxmlformats.org/officeDocument/2006/relationships" r:blip="">
              <dgm:adjLst/>
            </dgm:shape>
            <dgm:presOf/>
            <dgm:constrLst/>
            <dgm:ruleLst/>
          </dgm:layoutNod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75558045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7776" cy="497206"/>
          </a:xfrm>
          <a:prstGeom prst="rect">
            <a:avLst/>
          </a:prstGeom>
        </p:spPr>
        <p:txBody>
          <a:bodyPr vert="horz" lIns="91486" tIns="45743" rIns="91486" bIns="45743" rtlCol="0"/>
          <a:lstStyle>
            <a:lvl1pPr algn="l">
              <a:defRPr sz="1200"/>
            </a:lvl1pPr>
          </a:lstStyle>
          <a:p>
            <a:endParaRPr lang="en-GB" dirty="0"/>
          </a:p>
        </p:txBody>
      </p:sp>
      <p:sp>
        <p:nvSpPr>
          <p:cNvPr id="3" name="Date Placeholder 2"/>
          <p:cNvSpPr>
            <a:spLocks noGrp="1"/>
          </p:cNvSpPr>
          <p:nvPr>
            <p:ph type="dt" idx="1"/>
          </p:nvPr>
        </p:nvSpPr>
        <p:spPr>
          <a:xfrm>
            <a:off x="3851486" y="0"/>
            <a:ext cx="2947776" cy="497206"/>
          </a:xfrm>
          <a:prstGeom prst="rect">
            <a:avLst/>
          </a:prstGeom>
        </p:spPr>
        <p:txBody>
          <a:bodyPr vert="horz" lIns="91486" tIns="45743" rIns="91486" bIns="45743" rtlCol="0"/>
          <a:lstStyle>
            <a:lvl1pPr algn="r">
              <a:defRPr sz="1200"/>
            </a:lvl1pPr>
          </a:lstStyle>
          <a:p>
            <a:fld id="{8AA9D308-D85C-438C-9C5C-E43E03456C47}" type="datetimeFigureOut">
              <a:rPr lang="en-GB" smtClean="0"/>
              <a:t>18/07/2025</a:t>
            </a:fld>
            <a:endParaRPr lang="en-GB" dirty="0"/>
          </a:p>
        </p:txBody>
      </p:sp>
      <p:sp>
        <p:nvSpPr>
          <p:cNvPr id="4" name="Slide Image Placeholder 3"/>
          <p:cNvSpPr>
            <a:spLocks noGrp="1" noRot="1" noChangeAspect="1"/>
          </p:cNvSpPr>
          <p:nvPr>
            <p:ph type="sldImg" idx="2"/>
          </p:nvPr>
        </p:nvSpPr>
        <p:spPr>
          <a:xfrm>
            <a:off x="719138" y="1243013"/>
            <a:ext cx="5362575" cy="3351212"/>
          </a:xfrm>
          <a:prstGeom prst="rect">
            <a:avLst/>
          </a:prstGeom>
          <a:noFill/>
          <a:ln w="12700">
            <a:solidFill>
              <a:prstClr val="black"/>
            </a:solidFill>
          </a:ln>
        </p:spPr>
        <p:txBody>
          <a:bodyPr vert="horz" lIns="91486" tIns="45743" rIns="91486" bIns="45743" rtlCol="0" anchor="ctr"/>
          <a:lstStyle/>
          <a:p>
            <a:endParaRPr lang="en-GB" dirty="0"/>
          </a:p>
        </p:txBody>
      </p:sp>
      <p:sp>
        <p:nvSpPr>
          <p:cNvPr id="5" name="Notes Placeholder 4"/>
          <p:cNvSpPr>
            <a:spLocks noGrp="1"/>
          </p:cNvSpPr>
          <p:nvPr>
            <p:ph type="body" sz="quarter" idx="3"/>
          </p:nvPr>
        </p:nvSpPr>
        <p:spPr>
          <a:xfrm>
            <a:off x="679768" y="4779844"/>
            <a:ext cx="5441315" cy="3910925"/>
          </a:xfrm>
          <a:prstGeom prst="rect">
            <a:avLst/>
          </a:prstGeom>
        </p:spPr>
        <p:txBody>
          <a:bodyPr vert="horz" lIns="91486" tIns="45743" rIns="91486" bIns="45743"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435782"/>
            <a:ext cx="2947776" cy="497206"/>
          </a:xfrm>
          <a:prstGeom prst="rect">
            <a:avLst/>
          </a:prstGeom>
        </p:spPr>
        <p:txBody>
          <a:bodyPr vert="horz" lIns="91486" tIns="45743" rIns="91486" bIns="45743" rtlCol="0" anchor="b"/>
          <a:lstStyle>
            <a:lvl1pPr algn="l">
              <a:defRPr sz="1200"/>
            </a:lvl1pPr>
          </a:lstStyle>
          <a:p>
            <a:endParaRPr lang="en-GB" dirty="0"/>
          </a:p>
        </p:txBody>
      </p:sp>
      <p:sp>
        <p:nvSpPr>
          <p:cNvPr id="7" name="Slide Number Placeholder 6"/>
          <p:cNvSpPr>
            <a:spLocks noGrp="1"/>
          </p:cNvSpPr>
          <p:nvPr>
            <p:ph type="sldNum" sz="quarter" idx="5"/>
          </p:nvPr>
        </p:nvSpPr>
        <p:spPr>
          <a:xfrm>
            <a:off x="3851486" y="9435782"/>
            <a:ext cx="2947776" cy="497206"/>
          </a:xfrm>
          <a:prstGeom prst="rect">
            <a:avLst/>
          </a:prstGeom>
        </p:spPr>
        <p:txBody>
          <a:bodyPr vert="horz" lIns="91486" tIns="45743" rIns="91486" bIns="45743" rtlCol="0" anchor="b"/>
          <a:lstStyle>
            <a:lvl1pPr algn="r">
              <a:defRPr sz="1200"/>
            </a:lvl1pPr>
          </a:lstStyle>
          <a:p>
            <a:fld id="{024E53C6-4912-4F86-B6BE-77F4F364D580}" type="slidenum">
              <a:rPr lang="en-GB" smtClean="0"/>
              <a:t>‹#›</a:t>
            </a:fld>
            <a:endParaRPr lang="en-GB" dirty="0"/>
          </a:p>
        </p:txBody>
      </p:sp>
    </p:spTree>
    <p:extLst>
      <p:ext uri="{BB962C8B-B14F-4D97-AF65-F5344CB8AC3E}">
        <p14:creationId xmlns:p14="http://schemas.microsoft.com/office/powerpoint/2010/main" val="205158510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b="0" i="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024E53C6-4912-4F86-B6BE-77F4F364D580}" type="slidenum">
              <a:rPr lang="en-GB" smtClean="0"/>
              <a:t>2</a:t>
            </a:fld>
            <a:endParaRPr lang="en-GB" dirty="0"/>
          </a:p>
        </p:txBody>
      </p:sp>
    </p:spTree>
    <p:extLst>
      <p:ext uri="{BB962C8B-B14F-4D97-AF65-F5344CB8AC3E}">
        <p14:creationId xmlns:p14="http://schemas.microsoft.com/office/powerpoint/2010/main" val="215489752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dirty="0"/>
          </a:p>
        </p:txBody>
      </p:sp>
      <p:sp>
        <p:nvSpPr>
          <p:cNvPr id="4" name="Slide Number Placeholder 3"/>
          <p:cNvSpPr>
            <a:spLocks noGrp="1"/>
          </p:cNvSpPr>
          <p:nvPr>
            <p:ph type="sldNum" sz="quarter" idx="5"/>
          </p:nvPr>
        </p:nvSpPr>
        <p:spPr/>
        <p:txBody>
          <a:bodyPr/>
          <a:lstStyle/>
          <a:p>
            <a:fld id="{024E53C6-4912-4F86-B6BE-77F4F364D580}" type="slidenum">
              <a:rPr lang="en-GB" smtClean="0"/>
              <a:t>3</a:t>
            </a:fld>
            <a:endParaRPr lang="en-GB" dirty="0"/>
          </a:p>
        </p:txBody>
      </p:sp>
    </p:spTree>
    <p:extLst>
      <p:ext uri="{BB962C8B-B14F-4D97-AF65-F5344CB8AC3E}">
        <p14:creationId xmlns:p14="http://schemas.microsoft.com/office/powerpoint/2010/main" val="320293187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dirty="0"/>
          </a:p>
        </p:txBody>
      </p:sp>
      <p:sp>
        <p:nvSpPr>
          <p:cNvPr id="4" name="Slide Number Placeholder 3"/>
          <p:cNvSpPr>
            <a:spLocks noGrp="1"/>
          </p:cNvSpPr>
          <p:nvPr>
            <p:ph type="sldNum" sz="quarter" idx="5"/>
          </p:nvPr>
        </p:nvSpPr>
        <p:spPr/>
        <p:txBody>
          <a:bodyPr/>
          <a:lstStyle/>
          <a:p>
            <a:fld id="{024E53C6-4912-4F86-B6BE-77F4F364D580}" type="slidenum">
              <a:rPr lang="en-GB" smtClean="0"/>
              <a:t>4</a:t>
            </a:fld>
            <a:endParaRPr lang="en-GB" dirty="0"/>
          </a:p>
        </p:txBody>
      </p:sp>
    </p:spTree>
    <p:extLst>
      <p:ext uri="{BB962C8B-B14F-4D97-AF65-F5344CB8AC3E}">
        <p14:creationId xmlns:p14="http://schemas.microsoft.com/office/powerpoint/2010/main" val="107050008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024E53C6-4912-4F86-B6BE-77F4F364D580}" type="slidenum">
              <a:rPr lang="en-GB" smtClean="0"/>
              <a:t>5</a:t>
            </a:fld>
            <a:endParaRPr lang="en-GB" dirty="0"/>
          </a:p>
        </p:txBody>
      </p:sp>
    </p:spTree>
    <p:extLst>
      <p:ext uri="{BB962C8B-B14F-4D97-AF65-F5344CB8AC3E}">
        <p14:creationId xmlns:p14="http://schemas.microsoft.com/office/powerpoint/2010/main" val="377046967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024E53C6-4912-4F86-B6BE-77F4F364D580}"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7</a:t>
            </a:fld>
            <a:endParaRPr kumimoji="0" lang="en-GB"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781544052"/>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685800" y="1775355"/>
            <a:ext cx="7772400" cy="715361"/>
          </a:xfrm>
        </p:spPr>
        <p:txBody>
          <a:bodyPr>
            <a:normAutofit/>
          </a:bodyPr>
          <a:lstStyle>
            <a:lvl1pPr>
              <a:defRPr sz="3600"/>
            </a:lvl1pPr>
          </a:lstStyle>
          <a:p>
            <a:r>
              <a:rPr lang="en-GB" dirty="0"/>
              <a:t>CLICK TO EDIT MASTER TITLE STYLE</a:t>
            </a:r>
            <a:endParaRPr lang="en-US" dirty="0"/>
          </a:p>
        </p:txBody>
      </p:sp>
      <p:sp>
        <p:nvSpPr>
          <p:cNvPr id="3" name="Subtitle 2"/>
          <p:cNvSpPr>
            <a:spLocks noGrp="1"/>
          </p:cNvSpPr>
          <p:nvPr>
            <p:ph type="subTitle" idx="1"/>
          </p:nvPr>
        </p:nvSpPr>
        <p:spPr>
          <a:xfrm>
            <a:off x="685800" y="2508250"/>
            <a:ext cx="6400800" cy="637559"/>
          </a:xfrm>
        </p:spPr>
        <p:txBody>
          <a:bodyPr>
            <a:normAutofit/>
          </a:bodyPr>
          <a:lstStyle>
            <a:lvl1pPr marL="0" indent="0" algn="l">
              <a:buNone/>
              <a:defRPr sz="28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GB" dirty="0"/>
              <a:t>Click to edit Master subtitle style</a:t>
            </a:r>
            <a:endParaRPr lang="en-US" dirty="0"/>
          </a:p>
        </p:txBody>
      </p:sp>
      <p:sp>
        <p:nvSpPr>
          <p:cNvPr id="4" name="Date Placeholder 3"/>
          <p:cNvSpPr>
            <a:spLocks noGrp="1"/>
          </p:cNvSpPr>
          <p:nvPr>
            <p:ph type="dt" sz="half" idx="10"/>
          </p:nvPr>
        </p:nvSpPr>
        <p:spPr/>
        <p:txBody>
          <a:bodyPr/>
          <a:lstStyle/>
          <a:p>
            <a:fld id="{BA4986A3-CEE4-FE47-8FDB-A3D66A7329F4}" type="datetimeFigureOut">
              <a:rPr lang="en-US" smtClean="0"/>
              <a:t>7/18/2025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EBC9303-DEFD-034B-8BB7-06FA9E255667}" type="slidenum">
              <a:rPr lang="en-US" smtClean="0"/>
              <a:t>‹#›</a:t>
            </a:fld>
            <a:endParaRPr lang="en-US" dirty="0"/>
          </a:p>
        </p:txBody>
      </p:sp>
      <p:pic>
        <p:nvPicPr>
          <p:cNvPr id="7" name="Picture 6" descr="PINK_ORANGE.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8314604" y="4991394"/>
            <a:ext cx="829396" cy="723606"/>
          </a:xfrm>
          <a:prstGeom prst="rect">
            <a:avLst/>
          </a:prstGeom>
        </p:spPr>
      </p:pic>
    </p:spTree>
    <p:extLst>
      <p:ext uri="{BB962C8B-B14F-4D97-AF65-F5344CB8AC3E}">
        <p14:creationId xmlns:p14="http://schemas.microsoft.com/office/powerpoint/2010/main" val="29477583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p:cNvSpPr>
            <a:spLocks noGrp="1"/>
          </p:cNvSpPr>
          <p:nvPr>
            <p:ph type="dt" sz="half" idx="10"/>
          </p:nvPr>
        </p:nvSpPr>
        <p:spPr/>
        <p:txBody>
          <a:bodyPr/>
          <a:lstStyle/>
          <a:p>
            <a:fld id="{BA4986A3-CEE4-FE47-8FDB-A3D66A7329F4}" type="datetimeFigureOut">
              <a:rPr lang="en-US" smtClean="0"/>
              <a:t>7/18/2025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EBC9303-DEFD-034B-8BB7-06FA9E255667}" type="slidenum">
              <a:rPr lang="en-US" smtClean="0"/>
              <a:t>‹#›</a:t>
            </a:fld>
            <a:endParaRPr lang="en-US" dirty="0"/>
          </a:p>
        </p:txBody>
      </p:sp>
    </p:spTree>
    <p:extLst>
      <p:ext uri="{BB962C8B-B14F-4D97-AF65-F5344CB8AC3E}">
        <p14:creationId xmlns:p14="http://schemas.microsoft.com/office/powerpoint/2010/main" val="18049948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90500"/>
            <a:ext cx="2057400" cy="4064000"/>
          </a:xfrm>
        </p:spPr>
        <p:txBody>
          <a:bodyPr vert="eaVert"/>
          <a:lstStyle/>
          <a:p>
            <a:r>
              <a:rPr lang="en-GB"/>
              <a:t>Click to edit Master title style</a:t>
            </a:r>
            <a:endParaRPr lang="en-US"/>
          </a:p>
        </p:txBody>
      </p:sp>
      <p:sp>
        <p:nvSpPr>
          <p:cNvPr id="3" name="Vertical Text Placeholder 2"/>
          <p:cNvSpPr>
            <a:spLocks noGrp="1"/>
          </p:cNvSpPr>
          <p:nvPr>
            <p:ph type="body" orient="vert" idx="1"/>
          </p:nvPr>
        </p:nvSpPr>
        <p:spPr>
          <a:xfrm>
            <a:off x="457200" y="190500"/>
            <a:ext cx="6019800" cy="4064000"/>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p:cNvSpPr>
            <a:spLocks noGrp="1"/>
          </p:cNvSpPr>
          <p:nvPr>
            <p:ph type="dt" sz="half" idx="10"/>
          </p:nvPr>
        </p:nvSpPr>
        <p:spPr/>
        <p:txBody>
          <a:bodyPr/>
          <a:lstStyle/>
          <a:p>
            <a:fld id="{BA4986A3-CEE4-FE47-8FDB-A3D66A7329F4}" type="datetimeFigureOut">
              <a:rPr lang="en-US" smtClean="0"/>
              <a:t>7/18/2025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EBC9303-DEFD-034B-8BB7-06FA9E255667}" type="slidenum">
              <a:rPr lang="en-US" smtClean="0"/>
              <a:t>‹#›</a:t>
            </a:fld>
            <a:endParaRPr lang="en-US" dirty="0"/>
          </a:p>
        </p:txBody>
      </p:sp>
    </p:spTree>
    <p:extLst>
      <p:ext uri="{BB962C8B-B14F-4D97-AF65-F5344CB8AC3E}">
        <p14:creationId xmlns:p14="http://schemas.microsoft.com/office/powerpoint/2010/main" val="33149482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57200" y="285089"/>
            <a:ext cx="8229600" cy="952500"/>
          </a:xfrm>
        </p:spPr>
        <p:txBody>
          <a:bodyPr>
            <a:normAutofit/>
          </a:bodyPr>
          <a:lstStyle>
            <a:lvl1pPr algn="l">
              <a:defRPr sz="3600"/>
            </a:lvl1pPr>
          </a:lstStyle>
          <a:p>
            <a:r>
              <a:rPr lang="en-GB" dirty="0"/>
              <a:t>TITLE</a:t>
            </a:r>
            <a:endParaRPr lang="en-US" dirty="0"/>
          </a:p>
        </p:txBody>
      </p:sp>
      <p:sp>
        <p:nvSpPr>
          <p:cNvPr id="3" name="Content Placeholder 2"/>
          <p:cNvSpPr>
            <a:spLocks noGrp="1"/>
          </p:cNvSpPr>
          <p:nvPr>
            <p:ph idx="1"/>
          </p:nvPr>
        </p:nvSpPr>
        <p:spPr/>
        <p:txBody>
          <a:bodyPr/>
          <a:lstStyle>
            <a:lvl1pPr>
              <a:defRPr>
                <a:latin typeface="Calibri Light" panose="020F0302020204030204" pitchFamily="34" charset="0"/>
                <a:cs typeface="Calibri Light" panose="020F0302020204030204" pitchFamily="34" charset="0"/>
              </a:defRPr>
            </a:lvl1pPr>
            <a:lvl2pPr>
              <a:defRPr>
                <a:latin typeface="Calibri Light" panose="020F0302020204030204" pitchFamily="34" charset="0"/>
                <a:cs typeface="Calibri Light" panose="020F0302020204030204" pitchFamily="34" charset="0"/>
              </a:defRPr>
            </a:lvl2pPr>
            <a:lvl3pPr>
              <a:defRPr>
                <a:latin typeface="Calibri Light" panose="020F0302020204030204" pitchFamily="34" charset="0"/>
                <a:cs typeface="Calibri Light" panose="020F0302020204030204" pitchFamily="34" charset="0"/>
              </a:defRPr>
            </a:lvl3pPr>
            <a:lvl4pPr>
              <a:defRPr>
                <a:latin typeface="Calibri Light" panose="020F0302020204030204" pitchFamily="34" charset="0"/>
                <a:cs typeface="Calibri Light" panose="020F0302020204030204" pitchFamily="34" charset="0"/>
              </a:defRPr>
            </a:lvl4pPr>
            <a:lvl5pPr>
              <a:defRPr>
                <a:latin typeface="Calibri Light" panose="020F0302020204030204" pitchFamily="34" charset="0"/>
                <a:cs typeface="Calibri Light" panose="020F0302020204030204" pitchFamily="34" charset="0"/>
              </a:defRPr>
            </a:lvl5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p:cNvSpPr>
            <a:spLocks noGrp="1"/>
          </p:cNvSpPr>
          <p:nvPr>
            <p:ph type="dt" sz="half" idx="10"/>
          </p:nvPr>
        </p:nvSpPr>
        <p:spPr/>
        <p:txBody>
          <a:bodyPr/>
          <a:lstStyle/>
          <a:p>
            <a:fld id="{BA4986A3-CEE4-FE47-8FDB-A3D66A7329F4}" type="datetimeFigureOut">
              <a:rPr lang="en-US" smtClean="0"/>
              <a:t>7/18/2025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EBC9303-DEFD-034B-8BB7-06FA9E255667}" type="slidenum">
              <a:rPr lang="en-US" smtClean="0"/>
              <a:t>‹#›</a:t>
            </a:fld>
            <a:endParaRPr lang="en-US" dirty="0"/>
          </a:p>
        </p:txBody>
      </p:sp>
      <p:pic>
        <p:nvPicPr>
          <p:cNvPr id="7" name="Picture 6" descr="PINK_ORANGE.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8314604" y="4991394"/>
            <a:ext cx="829396" cy="723606"/>
          </a:xfrm>
          <a:prstGeom prst="rect">
            <a:avLst/>
          </a:prstGeom>
        </p:spPr>
      </p:pic>
    </p:spTree>
    <p:extLst>
      <p:ext uri="{BB962C8B-B14F-4D97-AF65-F5344CB8AC3E}">
        <p14:creationId xmlns:p14="http://schemas.microsoft.com/office/powerpoint/2010/main" val="36201470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672417"/>
            <a:ext cx="7772400" cy="1135063"/>
          </a:xfrm>
        </p:spPr>
        <p:txBody>
          <a:bodyPr anchor="t"/>
          <a:lstStyle>
            <a:lvl1pPr algn="l">
              <a:defRPr sz="4000" b="1" cap="all"/>
            </a:lvl1pPr>
          </a:lstStyle>
          <a:p>
            <a:r>
              <a:rPr lang="en-GB"/>
              <a:t>Click to edit Master title style</a:t>
            </a:r>
            <a:endParaRPr lang="en-US"/>
          </a:p>
        </p:txBody>
      </p:sp>
      <p:sp>
        <p:nvSpPr>
          <p:cNvPr id="3" name="Text Placeholder 2"/>
          <p:cNvSpPr>
            <a:spLocks noGrp="1"/>
          </p:cNvSpPr>
          <p:nvPr>
            <p:ph type="body" idx="1"/>
          </p:nvPr>
        </p:nvSpPr>
        <p:spPr>
          <a:xfrm>
            <a:off x="722313" y="2422261"/>
            <a:ext cx="7772400" cy="1250156"/>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BA4986A3-CEE4-FE47-8FDB-A3D66A7329F4}" type="datetimeFigureOut">
              <a:rPr lang="en-US" smtClean="0"/>
              <a:t>7/18/2025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EBC9303-DEFD-034B-8BB7-06FA9E255667}" type="slidenum">
              <a:rPr lang="en-US" smtClean="0"/>
              <a:t>‹#›</a:t>
            </a:fld>
            <a:endParaRPr lang="en-US" dirty="0"/>
          </a:p>
        </p:txBody>
      </p:sp>
      <p:pic>
        <p:nvPicPr>
          <p:cNvPr id="7" name="Picture 6" descr="PINK_ORANGE.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8314604" y="4991394"/>
            <a:ext cx="829396" cy="723606"/>
          </a:xfrm>
          <a:prstGeom prst="rect">
            <a:avLst/>
          </a:prstGeom>
        </p:spPr>
      </p:pic>
    </p:spTree>
    <p:extLst>
      <p:ext uri="{BB962C8B-B14F-4D97-AF65-F5344CB8AC3E}">
        <p14:creationId xmlns:p14="http://schemas.microsoft.com/office/powerpoint/2010/main" val="42710158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p>
            <a:r>
              <a:rPr lang="en-GB" dirty="0"/>
              <a:t>CLICK TO EDIT MASTER TITLE STYLE</a:t>
            </a:r>
            <a:endParaRPr lang="en-US" dirty="0"/>
          </a:p>
        </p:txBody>
      </p:sp>
      <p:sp>
        <p:nvSpPr>
          <p:cNvPr id="3" name="Content Placeholder 2"/>
          <p:cNvSpPr>
            <a:spLocks noGrp="1"/>
          </p:cNvSpPr>
          <p:nvPr>
            <p:ph sz="half" idx="1"/>
          </p:nvPr>
        </p:nvSpPr>
        <p:spPr>
          <a:xfrm>
            <a:off x="457200" y="1111250"/>
            <a:ext cx="4038600" cy="31432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Content Placeholder 3"/>
          <p:cNvSpPr>
            <a:spLocks noGrp="1"/>
          </p:cNvSpPr>
          <p:nvPr>
            <p:ph sz="half" idx="2"/>
          </p:nvPr>
        </p:nvSpPr>
        <p:spPr>
          <a:xfrm>
            <a:off x="4648200" y="1111250"/>
            <a:ext cx="4038600" cy="31432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Date Placeholder 4"/>
          <p:cNvSpPr>
            <a:spLocks noGrp="1"/>
          </p:cNvSpPr>
          <p:nvPr>
            <p:ph type="dt" sz="half" idx="10"/>
          </p:nvPr>
        </p:nvSpPr>
        <p:spPr/>
        <p:txBody>
          <a:bodyPr/>
          <a:lstStyle/>
          <a:p>
            <a:fld id="{BA4986A3-CEE4-FE47-8FDB-A3D66A7329F4}" type="datetimeFigureOut">
              <a:rPr lang="en-US" smtClean="0"/>
              <a:t>7/18/2025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EBC9303-DEFD-034B-8BB7-06FA9E255667}" type="slidenum">
              <a:rPr lang="en-US" smtClean="0"/>
              <a:t>‹#›</a:t>
            </a:fld>
            <a:endParaRPr lang="en-US" dirty="0"/>
          </a:p>
        </p:txBody>
      </p:sp>
      <p:pic>
        <p:nvPicPr>
          <p:cNvPr id="8" name="Picture 7" descr="PINK_ORANGE.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8314604" y="4991394"/>
            <a:ext cx="829396" cy="723606"/>
          </a:xfrm>
          <a:prstGeom prst="rect">
            <a:avLst/>
          </a:prstGeom>
        </p:spPr>
      </p:pic>
    </p:spTree>
    <p:extLst>
      <p:ext uri="{BB962C8B-B14F-4D97-AF65-F5344CB8AC3E}">
        <p14:creationId xmlns:p14="http://schemas.microsoft.com/office/powerpoint/2010/main" val="26460836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28865"/>
            <a:ext cx="8229600" cy="952500"/>
          </a:xfrm>
        </p:spPr>
        <p:txBody>
          <a:bodyPr/>
          <a:lstStyle>
            <a:lvl1pPr>
              <a:defRPr/>
            </a:lvl1pPr>
          </a:lstStyle>
          <a:p>
            <a:r>
              <a:rPr lang="en-GB"/>
              <a:t>Click to edit Master title style</a:t>
            </a:r>
            <a:endParaRPr lang="en-US"/>
          </a:p>
        </p:txBody>
      </p:sp>
      <p:sp>
        <p:nvSpPr>
          <p:cNvPr id="3" name="Text Placeholder 2"/>
          <p:cNvSpPr>
            <a:spLocks noGrp="1"/>
          </p:cNvSpPr>
          <p:nvPr>
            <p:ph type="body" idx="1"/>
          </p:nvPr>
        </p:nvSpPr>
        <p:spPr>
          <a:xfrm>
            <a:off x="457200" y="1279261"/>
            <a:ext cx="4040188" cy="53313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p:cNvSpPr>
            <a:spLocks noGrp="1"/>
          </p:cNvSpPr>
          <p:nvPr>
            <p:ph sz="half" idx="2"/>
          </p:nvPr>
        </p:nvSpPr>
        <p:spPr>
          <a:xfrm>
            <a:off x="457200" y="1812396"/>
            <a:ext cx="4040188" cy="329274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Text Placeholder 4"/>
          <p:cNvSpPr>
            <a:spLocks noGrp="1"/>
          </p:cNvSpPr>
          <p:nvPr>
            <p:ph type="body" sz="quarter" idx="3"/>
          </p:nvPr>
        </p:nvSpPr>
        <p:spPr>
          <a:xfrm>
            <a:off x="4645026" y="1279261"/>
            <a:ext cx="4041775" cy="53313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p:cNvSpPr>
            <a:spLocks noGrp="1"/>
          </p:cNvSpPr>
          <p:nvPr>
            <p:ph sz="quarter" idx="4"/>
          </p:nvPr>
        </p:nvSpPr>
        <p:spPr>
          <a:xfrm>
            <a:off x="4645026" y="1812396"/>
            <a:ext cx="4041775" cy="329274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7" name="Date Placeholder 6"/>
          <p:cNvSpPr>
            <a:spLocks noGrp="1"/>
          </p:cNvSpPr>
          <p:nvPr>
            <p:ph type="dt" sz="half" idx="10"/>
          </p:nvPr>
        </p:nvSpPr>
        <p:spPr/>
        <p:txBody>
          <a:bodyPr/>
          <a:lstStyle/>
          <a:p>
            <a:fld id="{BA4986A3-CEE4-FE47-8FDB-A3D66A7329F4}" type="datetimeFigureOut">
              <a:rPr lang="en-US" smtClean="0"/>
              <a:t>7/18/2025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EBC9303-DEFD-034B-8BB7-06FA9E255667}" type="slidenum">
              <a:rPr lang="en-US" smtClean="0"/>
              <a:t>‹#›</a:t>
            </a:fld>
            <a:endParaRPr lang="en-US" dirty="0"/>
          </a:p>
        </p:txBody>
      </p:sp>
    </p:spTree>
    <p:extLst>
      <p:ext uri="{BB962C8B-B14F-4D97-AF65-F5344CB8AC3E}">
        <p14:creationId xmlns:p14="http://schemas.microsoft.com/office/powerpoint/2010/main" val="36928251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3" name="Date Placeholder 2"/>
          <p:cNvSpPr>
            <a:spLocks noGrp="1"/>
          </p:cNvSpPr>
          <p:nvPr>
            <p:ph type="dt" sz="half" idx="10"/>
          </p:nvPr>
        </p:nvSpPr>
        <p:spPr/>
        <p:txBody>
          <a:bodyPr/>
          <a:lstStyle/>
          <a:p>
            <a:fld id="{BA4986A3-CEE4-FE47-8FDB-A3D66A7329F4}" type="datetimeFigureOut">
              <a:rPr lang="en-US" smtClean="0"/>
              <a:t>7/18/2025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EBC9303-DEFD-034B-8BB7-06FA9E255667}" type="slidenum">
              <a:rPr lang="en-US" smtClean="0"/>
              <a:t>‹#›</a:t>
            </a:fld>
            <a:endParaRPr lang="en-US" dirty="0"/>
          </a:p>
        </p:txBody>
      </p:sp>
    </p:spTree>
    <p:extLst>
      <p:ext uri="{BB962C8B-B14F-4D97-AF65-F5344CB8AC3E}">
        <p14:creationId xmlns:p14="http://schemas.microsoft.com/office/powerpoint/2010/main" val="62591685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A4986A3-CEE4-FE47-8FDB-A3D66A7329F4}" type="datetimeFigureOut">
              <a:rPr lang="en-US" smtClean="0"/>
              <a:t>7/18/2025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EBC9303-DEFD-034B-8BB7-06FA9E255667}" type="slidenum">
              <a:rPr lang="en-US" smtClean="0"/>
              <a:t>‹#›</a:t>
            </a:fld>
            <a:endParaRPr lang="en-US" dirty="0"/>
          </a:p>
        </p:txBody>
      </p:sp>
    </p:spTree>
    <p:extLst>
      <p:ext uri="{BB962C8B-B14F-4D97-AF65-F5344CB8AC3E}">
        <p14:creationId xmlns:p14="http://schemas.microsoft.com/office/powerpoint/2010/main" val="256418522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27542"/>
            <a:ext cx="3008313" cy="968375"/>
          </a:xfrm>
        </p:spPr>
        <p:txBody>
          <a:bodyPr anchor="b"/>
          <a:lstStyle>
            <a:lvl1pPr algn="l">
              <a:defRPr sz="2000" b="1"/>
            </a:lvl1pPr>
          </a:lstStyle>
          <a:p>
            <a:r>
              <a:rPr lang="en-GB"/>
              <a:t>Click to edit Master title style</a:t>
            </a:r>
            <a:endParaRPr lang="en-US"/>
          </a:p>
        </p:txBody>
      </p:sp>
      <p:sp>
        <p:nvSpPr>
          <p:cNvPr id="3" name="Content Placeholder 2"/>
          <p:cNvSpPr>
            <a:spLocks noGrp="1"/>
          </p:cNvSpPr>
          <p:nvPr>
            <p:ph idx="1"/>
          </p:nvPr>
        </p:nvSpPr>
        <p:spPr>
          <a:xfrm>
            <a:off x="3575050" y="227542"/>
            <a:ext cx="5111750" cy="4877594"/>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Text Placeholder 3"/>
          <p:cNvSpPr>
            <a:spLocks noGrp="1"/>
          </p:cNvSpPr>
          <p:nvPr>
            <p:ph type="body" sz="half" idx="2"/>
          </p:nvPr>
        </p:nvSpPr>
        <p:spPr>
          <a:xfrm>
            <a:off x="457201" y="1195917"/>
            <a:ext cx="3008313" cy="390921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5" name="Date Placeholder 4"/>
          <p:cNvSpPr>
            <a:spLocks noGrp="1"/>
          </p:cNvSpPr>
          <p:nvPr>
            <p:ph type="dt" sz="half" idx="10"/>
          </p:nvPr>
        </p:nvSpPr>
        <p:spPr/>
        <p:txBody>
          <a:bodyPr/>
          <a:lstStyle/>
          <a:p>
            <a:fld id="{BA4986A3-CEE4-FE47-8FDB-A3D66A7329F4}" type="datetimeFigureOut">
              <a:rPr lang="en-US" smtClean="0"/>
              <a:t>7/18/2025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EBC9303-DEFD-034B-8BB7-06FA9E255667}" type="slidenum">
              <a:rPr lang="en-US" smtClean="0"/>
              <a:t>‹#›</a:t>
            </a:fld>
            <a:endParaRPr lang="en-US" dirty="0"/>
          </a:p>
        </p:txBody>
      </p:sp>
    </p:spTree>
    <p:extLst>
      <p:ext uri="{BB962C8B-B14F-4D97-AF65-F5344CB8AC3E}">
        <p14:creationId xmlns:p14="http://schemas.microsoft.com/office/powerpoint/2010/main" val="34274544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000500"/>
            <a:ext cx="5486400" cy="472282"/>
          </a:xfrm>
        </p:spPr>
        <p:txBody>
          <a:bodyPr anchor="b"/>
          <a:lstStyle>
            <a:lvl1pPr algn="l">
              <a:defRPr sz="2000" b="1"/>
            </a:lvl1pPr>
          </a:lstStyle>
          <a:p>
            <a:r>
              <a:rPr lang="en-GB"/>
              <a:t>Click to edit Master title style</a:t>
            </a:r>
            <a:endParaRPr lang="en-US"/>
          </a:p>
        </p:txBody>
      </p:sp>
      <p:sp>
        <p:nvSpPr>
          <p:cNvPr id="3" name="Picture Placeholder 2"/>
          <p:cNvSpPr>
            <a:spLocks noGrp="1"/>
          </p:cNvSpPr>
          <p:nvPr>
            <p:ph type="pic" idx="1"/>
          </p:nvPr>
        </p:nvSpPr>
        <p:spPr>
          <a:xfrm>
            <a:off x="1792288" y="510646"/>
            <a:ext cx="5486400" cy="34290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4472782"/>
            <a:ext cx="5486400" cy="67071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5" name="Date Placeholder 4"/>
          <p:cNvSpPr>
            <a:spLocks noGrp="1"/>
          </p:cNvSpPr>
          <p:nvPr>
            <p:ph type="dt" sz="half" idx="10"/>
          </p:nvPr>
        </p:nvSpPr>
        <p:spPr/>
        <p:txBody>
          <a:bodyPr/>
          <a:lstStyle/>
          <a:p>
            <a:fld id="{BA4986A3-CEE4-FE47-8FDB-A3D66A7329F4}" type="datetimeFigureOut">
              <a:rPr lang="en-US" smtClean="0"/>
              <a:t>7/18/2025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EBC9303-DEFD-034B-8BB7-06FA9E255667}" type="slidenum">
              <a:rPr lang="en-US" smtClean="0"/>
              <a:t>‹#›</a:t>
            </a:fld>
            <a:endParaRPr lang="en-US" dirty="0"/>
          </a:p>
        </p:txBody>
      </p:sp>
    </p:spTree>
    <p:extLst>
      <p:ext uri="{BB962C8B-B14F-4D97-AF65-F5344CB8AC3E}">
        <p14:creationId xmlns:p14="http://schemas.microsoft.com/office/powerpoint/2010/main" val="27643675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28865"/>
            <a:ext cx="8229600" cy="952500"/>
          </a:xfrm>
          <a:prstGeom prst="rect">
            <a:avLst/>
          </a:prstGeom>
        </p:spPr>
        <p:txBody>
          <a:bodyPr vert="horz" lIns="91440" tIns="45720" rIns="91440" bIns="45720" rtlCol="0" anchor="ctr">
            <a:normAutofit/>
          </a:bodyPr>
          <a:lstStyle/>
          <a:p>
            <a:r>
              <a:rPr lang="en-GB" dirty="0"/>
              <a:t>CLICK TO EDIT MASTER STYLE</a:t>
            </a:r>
            <a:endParaRPr lang="en-US" dirty="0"/>
          </a:p>
        </p:txBody>
      </p:sp>
      <p:sp>
        <p:nvSpPr>
          <p:cNvPr id="3" name="Text Placeholder 2"/>
          <p:cNvSpPr>
            <a:spLocks noGrp="1"/>
          </p:cNvSpPr>
          <p:nvPr>
            <p:ph type="body" idx="1"/>
          </p:nvPr>
        </p:nvSpPr>
        <p:spPr>
          <a:xfrm>
            <a:off x="457200" y="1333500"/>
            <a:ext cx="8229600" cy="3771636"/>
          </a:xfrm>
          <a:prstGeom prst="rect">
            <a:avLst/>
          </a:prstGeom>
        </p:spPr>
        <p:txBody>
          <a:bodyPr vert="horz" lIns="91440" tIns="45720" rIns="91440" bIns="45720" rtlCol="0">
            <a:normAutofit/>
          </a:body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US" dirty="0"/>
          </a:p>
        </p:txBody>
      </p:sp>
      <p:sp>
        <p:nvSpPr>
          <p:cNvPr id="4" name="Date Placeholder 3"/>
          <p:cNvSpPr>
            <a:spLocks noGrp="1"/>
          </p:cNvSpPr>
          <p:nvPr>
            <p:ph type="dt" sz="half" idx="2"/>
          </p:nvPr>
        </p:nvSpPr>
        <p:spPr>
          <a:xfrm>
            <a:off x="457200" y="5296959"/>
            <a:ext cx="2133600" cy="304271"/>
          </a:xfrm>
          <a:prstGeom prst="rect">
            <a:avLst/>
          </a:prstGeom>
        </p:spPr>
        <p:txBody>
          <a:bodyPr vert="horz" lIns="91440" tIns="45720" rIns="91440" bIns="45720" rtlCol="0" anchor="ctr"/>
          <a:lstStyle>
            <a:lvl1pPr algn="l">
              <a:defRPr sz="1200">
                <a:solidFill>
                  <a:schemeClr val="tx1">
                    <a:tint val="75000"/>
                  </a:schemeClr>
                </a:solidFill>
              </a:defRPr>
            </a:lvl1pPr>
          </a:lstStyle>
          <a:p>
            <a:fld id="{BA4986A3-CEE4-FE47-8FDB-A3D66A7329F4}" type="datetimeFigureOut">
              <a:rPr lang="en-US" smtClean="0"/>
              <a:t>7/18/2025</a:t>
            </a:fld>
            <a:endParaRPr lang="en-US" dirty="0"/>
          </a:p>
        </p:txBody>
      </p:sp>
      <p:sp>
        <p:nvSpPr>
          <p:cNvPr id="5" name="Footer Placeholder 4"/>
          <p:cNvSpPr>
            <a:spLocks noGrp="1"/>
          </p:cNvSpPr>
          <p:nvPr>
            <p:ph type="ftr" sz="quarter" idx="3"/>
          </p:nvPr>
        </p:nvSpPr>
        <p:spPr>
          <a:xfrm>
            <a:off x="3124200" y="5296959"/>
            <a:ext cx="2895600" cy="304271"/>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5296959"/>
            <a:ext cx="2133600" cy="304271"/>
          </a:xfrm>
          <a:prstGeom prst="rect">
            <a:avLst/>
          </a:prstGeom>
        </p:spPr>
        <p:txBody>
          <a:bodyPr vert="horz" lIns="91440" tIns="45720" rIns="91440" bIns="45720" rtlCol="0" anchor="ctr"/>
          <a:lstStyle>
            <a:lvl1pPr algn="r">
              <a:defRPr sz="1200">
                <a:solidFill>
                  <a:schemeClr val="tx1">
                    <a:tint val="75000"/>
                  </a:schemeClr>
                </a:solidFill>
              </a:defRPr>
            </a:lvl1pPr>
          </a:lstStyle>
          <a:p>
            <a:fld id="{4EBC9303-DEFD-034B-8BB7-06FA9E255667}" type="slidenum">
              <a:rPr lang="en-US" smtClean="0"/>
              <a:t>‹#›</a:t>
            </a:fld>
            <a:endParaRPr lang="en-US" dirty="0"/>
          </a:p>
        </p:txBody>
      </p:sp>
      <p:pic>
        <p:nvPicPr>
          <p:cNvPr id="7" name="Picture 6" descr="PINK_ORANGE.png"/>
          <p:cNvPicPr>
            <a:picLocks noChangeAspect="1"/>
          </p:cNvPicPr>
          <p:nvPr userDrawn="1"/>
        </p:nvPicPr>
        <p:blipFill>
          <a:blip r:embed="rId13">
            <a:extLst>
              <a:ext uri="{28A0092B-C50C-407E-A947-70E740481C1C}">
                <a14:useLocalDpi xmlns:a14="http://schemas.microsoft.com/office/drawing/2010/main" val="0"/>
              </a:ext>
            </a:extLst>
          </a:blip>
          <a:stretch>
            <a:fillRect/>
          </a:stretch>
        </p:blipFill>
        <p:spPr>
          <a:xfrm>
            <a:off x="8314604" y="4991394"/>
            <a:ext cx="829396" cy="723606"/>
          </a:xfrm>
          <a:prstGeom prst="rect">
            <a:avLst/>
          </a:prstGeom>
        </p:spPr>
      </p:pic>
    </p:spTree>
    <p:extLst>
      <p:ext uri="{BB962C8B-B14F-4D97-AF65-F5344CB8AC3E}">
        <p14:creationId xmlns:p14="http://schemas.microsoft.com/office/powerpoint/2010/main" val="264891509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457200" rtl="0" eaLnBrk="1" latinLnBrk="0" hangingPunct="1">
        <a:spcBef>
          <a:spcPct val="0"/>
        </a:spcBef>
        <a:buNone/>
        <a:defRPr sz="3600" b="1" kern="1200">
          <a:solidFill>
            <a:srgbClr val="EC008B"/>
          </a:solidFill>
          <a:latin typeface="+mn-lt"/>
          <a:ea typeface="+mj-ea"/>
          <a:cs typeface="+mj-cs"/>
        </a:defRPr>
      </a:lvl1pPr>
    </p:titleStyle>
    <p:bodyStyle>
      <a:lvl1pPr marL="342900" indent="-342900" algn="l" defTabSz="457200" rtl="0" eaLnBrk="1" latinLnBrk="0" hangingPunct="1">
        <a:spcBef>
          <a:spcPct val="20000"/>
        </a:spcBef>
        <a:buFont typeface="Arial"/>
        <a:buChar char="•"/>
        <a:defRPr sz="3400" kern="1200">
          <a:solidFill>
            <a:schemeClr val="tx1"/>
          </a:solidFill>
          <a:latin typeface="Calibri Light" panose="020F0302020204030204" pitchFamily="34" charset="0"/>
          <a:ea typeface="+mn-ea"/>
          <a:cs typeface="Calibri Light" panose="020F0302020204030204" pitchFamily="34" charset="0"/>
        </a:defRPr>
      </a:lvl1pPr>
      <a:lvl2pPr marL="742950" indent="-285750" algn="l" defTabSz="457200" rtl="0" eaLnBrk="1" latinLnBrk="0" hangingPunct="1">
        <a:spcBef>
          <a:spcPct val="20000"/>
        </a:spcBef>
        <a:buFont typeface="Arial"/>
        <a:buChar char="–"/>
        <a:defRPr sz="3200" kern="1200">
          <a:solidFill>
            <a:schemeClr val="tx1"/>
          </a:solidFill>
          <a:latin typeface="Calibri Light" panose="020F0302020204030204" pitchFamily="34" charset="0"/>
          <a:ea typeface="+mn-ea"/>
          <a:cs typeface="Calibri Light" panose="020F0302020204030204" pitchFamily="34" charset="0"/>
        </a:defRPr>
      </a:lvl2pPr>
      <a:lvl3pPr marL="1143000" indent="-228600" algn="l" defTabSz="457200" rtl="0" eaLnBrk="1" latinLnBrk="0" hangingPunct="1">
        <a:spcBef>
          <a:spcPct val="20000"/>
        </a:spcBef>
        <a:buFont typeface="Arial"/>
        <a:buChar char="•"/>
        <a:defRPr sz="2800" kern="1200">
          <a:solidFill>
            <a:schemeClr val="tx1"/>
          </a:solidFill>
          <a:latin typeface="Calibri Light" panose="020F0302020204030204" pitchFamily="34" charset="0"/>
          <a:ea typeface="+mn-ea"/>
          <a:cs typeface="Calibri Light" panose="020F0302020204030204" pitchFamily="34" charset="0"/>
        </a:defRPr>
      </a:lvl3pPr>
      <a:lvl4pPr marL="1600200" indent="-228600" algn="l" defTabSz="457200" rtl="0" eaLnBrk="1" latinLnBrk="0" hangingPunct="1">
        <a:spcBef>
          <a:spcPct val="20000"/>
        </a:spcBef>
        <a:buFont typeface="Arial"/>
        <a:buChar char="–"/>
        <a:defRPr sz="2400" kern="1200">
          <a:solidFill>
            <a:schemeClr val="tx1"/>
          </a:solidFill>
          <a:latin typeface="Calibri Light" panose="020F0302020204030204" pitchFamily="34" charset="0"/>
          <a:ea typeface="+mn-ea"/>
          <a:cs typeface="Calibri Light" panose="020F0302020204030204" pitchFamily="34" charset="0"/>
        </a:defRPr>
      </a:lvl4pPr>
      <a:lvl5pPr marL="2057400" indent="-228600" algn="l" defTabSz="457200" rtl="0" eaLnBrk="1" latinLnBrk="0" hangingPunct="1">
        <a:spcBef>
          <a:spcPct val="20000"/>
        </a:spcBef>
        <a:buFont typeface="Arial"/>
        <a:buChar char="»"/>
        <a:defRPr sz="2400" kern="1200">
          <a:solidFill>
            <a:schemeClr val="tx1"/>
          </a:solidFill>
          <a:latin typeface="Calibri Light" panose="020F0302020204030204" pitchFamily="34" charset="0"/>
          <a:ea typeface="+mn-ea"/>
          <a:cs typeface="Calibri Light" panose="020F0302020204030204" pitchFamily="34" charset="0"/>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3.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8" Type="http://schemas.openxmlformats.org/officeDocument/2006/relationships/image" Target="../media/image5.png"/><Relationship Id="rId3" Type="http://schemas.openxmlformats.org/officeDocument/2006/relationships/hyperlink" Target="https://cpag.org.uk/policy-campaigns/early-warning-system" TargetMode="External"/><Relationship Id="rId7" Type="http://schemas.openxmlformats.org/officeDocument/2006/relationships/hyperlink" Target="mailto:ews@cpag.org.uk" TargetMode="External"/><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image" Target="../media/image4.png"/><Relationship Id="rId5" Type="http://schemas.openxmlformats.org/officeDocument/2006/relationships/hyperlink" Target="http://cpag.org.uk/early-warning-system" TargetMode="External"/><Relationship Id="rId4" Type="http://schemas.openxmlformats.org/officeDocument/2006/relationships/image" Target="../media/image3.png"/><Relationship Id="rId9" Type="http://schemas.openxmlformats.org/officeDocument/2006/relationships/hyperlink" Target="mailto:kmckechnie@cpagscotland.org.uk" TargetMode="Externa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201932"/>
        </a:solidFill>
        <a:effectLst/>
      </p:bgPr>
    </p:bg>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D83C8519-6768-C9E7-86BD-0459AA3E6AF9}"/>
              </a:ext>
            </a:extLst>
          </p:cNvPr>
          <p:cNvSpPr txBox="1"/>
          <p:nvPr/>
        </p:nvSpPr>
        <p:spPr>
          <a:xfrm>
            <a:off x="903156" y="2272725"/>
            <a:ext cx="7566274" cy="2492990"/>
          </a:xfrm>
          <a:prstGeom prst="rect">
            <a:avLst/>
          </a:prstGeom>
          <a:noFill/>
        </p:spPr>
        <p:txBody>
          <a:bodyPr wrap="square" rtlCol="0">
            <a:spAutoFit/>
          </a:bodyPr>
          <a:lstStyle/>
          <a:p>
            <a:r>
              <a:rPr lang="en-US" sz="3200" i="1" dirty="0">
                <a:solidFill>
                  <a:schemeClr val="bg1"/>
                </a:solidFill>
                <a:latin typeface="Calibri Light" panose="020F0302020204030204" pitchFamily="34" charset="0"/>
                <a:cs typeface="Calibri Light" panose="020F0302020204030204" pitchFamily="34" charset="0"/>
              </a:rPr>
              <a:t>Litigating for positive change in the social security system</a:t>
            </a:r>
          </a:p>
          <a:p>
            <a:endParaRPr lang="en-US" sz="3200" i="1" dirty="0">
              <a:solidFill>
                <a:schemeClr val="bg1"/>
              </a:solidFill>
              <a:latin typeface="Calibri Light" panose="020F0302020204030204" pitchFamily="34" charset="0"/>
              <a:cs typeface="Calibri Light" panose="020F0302020204030204" pitchFamily="34" charset="0"/>
            </a:endParaRPr>
          </a:p>
          <a:p>
            <a:r>
              <a:rPr lang="en-US" sz="2000" dirty="0">
                <a:solidFill>
                  <a:schemeClr val="bg1"/>
                </a:solidFill>
                <a:latin typeface="Calibri Light" panose="020F0302020204030204" pitchFamily="34" charset="0"/>
                <a:cs typeface="Calibri Light" panose="020F0302020204030204" pitchFamily="34" charset="0"/>
              </a:rPr>
              <a:t>Claire Hall </a:t>
            </a:r>
          </a:p>
          <a:p>
            <a:r>
              <a:rPr lang="en-US" sz="2000" dirty="0">
                <a:solidFill>
                  <a:schemeClr val="bg1"/>
                </a:solidFill>
                <a:latin typeface="Calibri Light" panose="020F0302020204030204" pitchFamily="34" charset="0"/>
                <a:cs typeface="Calibri Light" panose="020F0302020204030204" pitchFamily="34" charset="0"/>
              </a:rPr>
              <a:t>Head of Strategic Litigation, Child Poverty Action Group</a:t>
            </a:r>
          </a:p>
          <a:p>
            <a:r>
              <a:rPr lang="en-US" sz="2000" dirty="0">
                <a:solidFill>
                  <a:schemeClr val="bg1"/>
                </a:solidFill>
                <a:latin typeface="Calibri Light" panose="020F0302020204030204" pitchFamily="34" charset="0"/>
                <a:cs typeface="Calibri Light" panose="020F0302020204030204" pitchFamily="34" charset="0"/>
              </a:rPr>
              <a:t>July 2025</a:t>
            </a:r>
          </a:p>
        </p:txBody>
      </p:sp>
    </p:spTree>
    <p:extLst>
      <p:ext uri="{BB962C8B-B14F-4D97-AF65-F5344CB8AC3E}">
        <p14:creationId xmlns:p14="http://schemas.microsoft.com/office/powerpoint/2010/main" val="108835228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521810" y="352100"/>
            <a:ext cx="4558189" cy="646331"/>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sz="3600" b="1" dirty="0">
                <a:solidFill>
                  <a:srgbClr val="EC008A"/>
                </a:solidFill>
                <a:latin typeface="Calibri"/>
              </a:rPr>
              <a:t>CPAG litigation model </a:t>
            </a:r>
            <a:endParaRPr kumimoji="0" lang="en-US" sz="3600" b="1" i="0" u="none" strike="noStrike" kern="1200" cap="none" spc="0" normalizeH="0" baseline="0" noProof="0" dirty="0">
              <a:ln>
                <a:noFill/>
              </a:ln>
              <a:solidFill>
                <a:srgbClr val="EC008A"/>
              </a:solidFill>
              <a:effectLst/>
              <a:uLnTx/>
              <a:uFillTx/>
              <a:latin typeface="Calibri"/>
              <a:ea typeface="+mn-ea"/>
              <a:cs typeface="+mn-cs"/>
            </a:endParaRPr>
          </a:p>
        </p:txBody>
      </p:sp>
      <p:graphicFrame>
        <p:nvGraphicFramePr>
          <p:cNvPr id="2" name="Diagram 1">
            <a:extLst>
              <a:ext uri="{FF2B5EF4-FFF2-40B4-BE49-F238E27FC236}">
                <a16:creationId xmlns:a16="http://schemas.microsoft.com/office/drawing/2014/main" id="{9DD85C96-62F5-753F-43D8-FB16E6BA5967}"/>
              </a:ext>
            </a:extLst>
          </p:cNvPr>
          <p:cNvGraphicFramePr/>
          <p:nvPr>
            <p:extLst>
              <p:ext uri="{D42A27DB-BD31-4B8C-83A1-F6EECF244321}">
                <p14:modId xmlns:p14="http://schemas.microsoft.com/office/powerpoint/2010/main" val="403603422"/>
              </p:ext>
            </p:extLst>
          </p:nvPr>
        </p:nvGraphicFramePr>
        <p:xfrm>
          <a:off x="521810" y="998430"/>
          <a:ext cx="8100380" cy="4364469"/>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Arrow: Right 3">
            <a:extLst>
              <a:ext uri="{FF2B5EF4-FFF2-40B4-BE49-F238E27FC236}">
                <a16:creationId xmlns:a16="http://schemas.microsoft.com/office/drawing/2014/main" id="{B937F36F-27E7-357E-21EF-99691D044365}"/>
              </a:ext>
            </a:extLst>
          </p:cNvPr>
          <p:cNvSpPr/>
          <p:nvPr/>
        </p:nvSpPr>
        <p:spPr>
          <a:xfrm rot="19855180">
            <a:off x="31205" y="2813276"/>
            <a:ext cx="2296083" cy="1422347"/>
          </a:xfrm>
          <a:prstGeom prst="rightArrow">
            <a:avLst/>
          </a:prstGeom>
        </p:spPr>
        <p:style>
          <a:lnRef idx="1">
            <a:schemeClr val="accent1"/>
          </a:lnRef>
          <a:fillRef idx="1001">
            <a:schemeClr val="dk1"/>
          </a:fillRef>
          <a:effectRef idx="2">
            <a:schemeClr val="accent1"/>
          </a:effectRef>
          <a:fontRef idx="minor">
            <a:schemeClr val="lt1"/>
          </a:fontRef>
        </p:style>
        <p:txBody>
          <a:bodyPr rtlCol="0" anchor="ctr"/>
          <a:lstStyle/>
          <a:p>
            <a:pPr algn="ctr"/>
            <a:r>
              <a:rPr lang="en-US" dirty="0"/>
              <a:t>Early Warning System</a:t>
            </a:r>
            <a:endParaRPr lang="en-GB" dirty="0"/>
          </a:p>
        </p:txBody>
      </p:sp>
      <p:sp>
        <p:nvSpPr>
          <p:cNvPr id="5" name="Arrow: Right 4">
            <a:extLst>
              <a:ext uri="{FF2B5EF4-FFF2-40B4-BE49-F238E27FC236}">
                <a16:creationId xmlns:a16="http://schemas.microsoft.com/office/drawing/2014/main" id="{388FAB5D-4627-B58C-B309-F085326C5D35}"/>
              </a:ext>
            </a:extLst>
          </p:cNvPr>
          <p:cNvSpPr/>
          <p:nvPr/>
        </p:nvSpPr>
        <p:spPr>
          <a:xfrm rot="19785703">
            <a:off x="382923" y="4049060"/>
            <a:ext cx="2837898" cy="1309805"/>
          </a:xfrm>
          <a:prstGeom prst="rightArrow">
            <a:avLst/>
          </a:prstGeom>
        </p:spPr>
        <p:style>
          <a:lnRef idx="1">
            <a:schemeClr val="dk1"/>
          </a:lnRef>
          <a:fillRef idx="3">
            <a:schemeClr val="dk1"/>
          </a:fillRef>
          <a:effectRef idx="2">
            <a:schemeClr val="dk1"/>
          </a:effectRef>
          <a:fontRef idx="minor">
            <a:schemeClr val="lt1"/>
          </a:fontRef>
        </p:style>
        <p:txBody>
          <a:bodyPr rtlCol="0" anchor="ctr"/>
          <a:lstStyle/>
          <a:p>
            <a:pPr algn="ctr"/>
            <a:r>
              <a:rPr lang="en-US" dirty="0"/>
              <a:t>Upper Tribunal Project</a:t>
            </a:r>
            <a:endParaRPr lang="en-GB" dirty="0"/>
          </a:p>
        </p:txBody>
      </p:sp>
      <p:sp>
        <p:nvSpPr>
          <p:cNvPr id="6" name="Arrow: Right 5">
            <a:extLst>
              <a:ext uri="{FF2B5EF4-FFF2-40B4-BE49-F238E27FC236}">
                <a16:creationId xmlns:a16="http://schemas.microsoft.com/office/drawing/2014/main" id="{09992BE4-FA97-DF73-EBA4-258F241E56FB}"/>
              </a:ext>
            </a:extLst>
          </p:cNvPr>
          <p:cNvSpPr/>
          <p:nvPr/>
        </p:nvSpPr>
        <p:spPr>
          <a:xfrm rot="2232170" flipH="1">
            <a:off x="6783079" y="2805874"/>
            <a:ext cx="2344436" cy="1405002"/>
          </a:xfrm>
          <a:prstGeom prst="rightArrow">
            <a:avLst/>
          </a:prstGeom>
          <a:ln/>
        </p:spPr>
        <p:style>
          <a:lnRef idx="0">
            <a:schemeClr val="dk1"/>
          </a:lnRef>
          <a:fillRef idx="3">
            <a:schemeClr val="dk1"/>
          </a:fillRef>
          <a:effectRef idx="3">
            <a:schemeClr val="dk1"/>
          </a:effectRef>
          <a:fontRef idx="minor">
            <a:schemeClr val="lt1"/>
          </a:fontRef>
        </p:style>
        <p:txBody>
          <a:bodyPr rtlCol="0" anchor="ctr"/>
          <a:lstStyle/>
          <a:p>
            <a:pPr algn="ctr"/>
            <a:r>
              <a:rPr lang="en-US" dirty="0"/>
              <a:t>Judicial Review Project</a:t>
            </a:r>
            <a:endParaRPr lang="en-GB" dirty="0"/>
          </a:p>
        </p:txBody>
      </p:sp>
      <p:sp>
        <p:nvSpPr>
          <p:cNvPr id="7" name="Arrow: Right 6">
            <a:extLst>
              <a:ext uri="{FF2B5EF4-FFF2-40B4-BE49-F238E27FC236}">
                <a16:creationId xmlns:a16="http://schemas.microsoft.com/office/drawing/2014/main" id="{0497AE00-2CE6-51A8-4B89-F445B75721E5}"/>
              </a:ext>
            </a:extLst>
          </p:cNvPr>
          <p:cNvSpPr/>
          <p:nvPr/>
        </p:nvSpPr>
        <p:spPr>
          <a:xfrm rot="2369079" flipH="1">
            <a:off x="5807840" y="3978013"/>
            <a:ext cx="2194637" cy="1477112"/>
          </a:xfrm>
          <a:prstGeom prst="rightArrow">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ctr"/>
            <a:r>
              <a:rPr lang="en-US" dirty="0"/>
              <a:t>Approaches from NGO’s</a:t>
            </a:r>
            <a:endParaRPr lang="en-GB" dirty="0"/>
          </a:p>
        </p:txBody>
      </p:sp>
      <p:sp>
        <p:nvSpPr>
          <p:cNvPr id="8" name="Callout: Down Arrow 7">
            <a:extLst>
              <a:ext uri="{FF2B5EF4-FFF2-40B4-BE49-F238E27FC236}">
                <a16:creationId xmlns:a16="http://schemas.microsoft.com/office/drawing/2014/main" id="{E2158A45-BB44-CB52-35CB-683E6FE55953}"/>
              </a:ext>
            </a:extLst>
          </p:cNvPr>
          <p:cNvSpPr/>
          <p:nvPr/>
        </p:nvSpPr>
        <p:spPr>
          <a:xfrm>
            <a:off x="5287373" y="235961"/>
            <a:ext cx="3235569" cy="762468"/>
          </a:xfrm>
          <a:prstGeom prst="downArrowCallout">
            <a:avLst/>
          </a:prstGeom>
          <a:solidFill>
            <a:schemeClr val="accent5"/>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r>
              <a:rPr lang="en-US" sz="2800" b="1" dirty="0"/>
              <a:t>CPAG strategy</a:t>
            </a:r>
            <a:endParaRPr lang="en-GB" sz="2800" b="1" dirty="0"/>
          </a:p>
        </p:txBody>
      </p:sp>
    </p:spTree>
    <p:extLst>
      <p:ext uri="{BB962C8B-B14F-4D97-AF65-F5344CB8AC3E}">
        <p14:creationId xmlns:p14="http://schemas.microsoft.com/office/powerpoint/2010/main" val="31552000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A89FBA-E2AF-198E-9D78-80ED10CE4D2D}"/>
              </a:ext>
            </a:extLst>
          </p:cNvPr>
          <p:cNvSpPr>
            <a:spLocks noGrp="1"/>
          </p:cNvSpPr>
          <p:nvPr>
            <p:ph type="title"/>
          </p:nvPr>
        </p:nvSpPr>
        <p:spPr/>
        <p:txBody>
          <a:bodyPr/>
          <a:lstStyle/>
          <a:p>
            <a:pPr algn="ctr"/>
            <a:r>
              <a:rPr lang="en-US" b="0" dirty="0"/>
              <a:t>Current cases</a:t>
            </a:r>
            <a:endParaRPr lang="en-GB" b="0" dirty="0"/>
          </a:p>
        </p:txBody>
      </p:sp>
      <p:graphicFrame>
        <p:nvGraphicFramePr>
          <p:cNvPr id="7" name="Content Placeholder 6">
            <a:extLst>
              <a:ext uri="{FF2B5EF4-FFF2-40B4-BE49-F238E27FC236}">
                <a16:creationId xmlns:a16="http://schemas.microsoft.com/office/drawing/2014/main" id="{1CF1D735-FF82-AF48-E5CC-50879DD9CAAA}"/>
              </a:ext>
            </a:extLst>
          </p:cNvPr>
          <p:cNvGraphicFramePr>
            <a:graphicFrameLocks noGrp="1"/>
          </p:cNvGraphicFramePr>
          <p:nvPr>
            <p:ph idx="1"/>
            <p:extLst>
              <p:ext uri="{D42A27DB-BD31-4B8C-83A1-F6EECF244321}">
                <p14:modId xmlns:p14="http://schemas.microsoft.com/office/powerpoint/2010/main" val="102331452"/>
              </p:ext>
            </p:extLst>
          </p:nvPr>
        </p:nvGraphicFramePr>
        <p:xfrm>
          <a:off x="457200" y="1118938"/>
          <a:ext cx="6689324" cy="268304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pSp>
        <p:nvGrpSpPr>
          <p:cNvPr id="3" name="Group 2">
            <a:extLst>
              <a:ext uri="{FF2B5EF4-FFF2-40B4-BE49-F238E27FC236}">
                <a16:creationId xmlns:a16="http://schemas.microsoft.com/office/drawing/2014/main" id="{E6B98421-0415-1D7C-4FE9-160BE3DD2A19}"/>
              </a:ext>
            </a:extLst>
          </p:cNvPr>
          <p:cNvGrpSpPr/>
          <p:nvPr/>
        </p:nvGrpSpPr>
        <p:grpSpPr>
          <a:xfrm>
            <a:off x="476778" y="3898232"/>
            <a:ext cx="8210022" cy="1673391"/>
            <a:chOff x="2549988" y="0"/>
            <a:chExt cx="5673923" cy="2372227"/>
          </a:xfrm>
        </p:grpSpPr>
        <p:sp>
          <p:nvSpPr>
            <p:cNvPr id="4" name="Rectangle: Rounded Corners 3">
              <a:extLst>
                <a:ext uri="{FF2B5EF4-FFF2-40B4-BE49-F238E27FC236}">
                  <a16:creationId xmlns:a16="http://schemas.microsoft.com/office/drawing/2014/main" id="{A6B2DC72-8C8E-795D-DA31-6A25537AF616}"/>
                </a:ext>
              </a:extLst>
            </p:cNvPr>
            <p:cNvSpPr/>
            <p:nvPr/>
          </p:nvSpPr>
          <p:spPr>
            <a:xfrm>
              <a:off x="2549988" y="0"/>
              <a:ext cx="5673923" cy="2372227"/>
            </a:xfrm>
            <a:prstGeom prst="roundRect">
              <a:avLst>
                <a:gd name="adj" fmla="val 10000"/>
              </a:avLst>
            </a:prstGeom>
          </p:spPr>
          <p:style>
            <a:lnRef idx="0">
              <a:schemeClr val="accent1">
                <a:hueOff val="0"/>
                <a:satOff val="0"/>
                <a:lumOff val="0"/>
                <a:alphaOff val="0"/>
              </a:schemeClr>
            </a:lnRef>
            <a:fillRef idx="1">
              <a:schemeClr val="accent1">
                <a:tint val="40000"/>
                <a:hueOff val="0"/>
                <a:satOff val="0"/>
                <a:lumOff val="0"/>
                <a:alphaOff val="0"/>
              </a:schemeClr>
            </a:fillRef>
            <a:effectRef idx="0">
              <a:schemeClr val="accent1">
                <a:tint val="40000"/>
                <a:hueOff val="0"/>
                <a:satOff val="0"/>
                <a:lumOff val="0"/>
                <a:alphaOff val="0"/>
              </a:schemeClr>
            </a:effectRef>
            <a:fontRef idx="minor">
              <a:schemeClr val="dk1">
                <a:hueOff val="0"/>
                <a:satOff val="0"/>
                <a:lumOff val="0"/>
                <a:alphaOff val="0"/>
              </a:schemeClr>
            </a:fontRef>
          </p:style>
          <p:txBody>
            <a:bodyPr/>
            <a:lstStyle/>
            <a:p>
              <a:endParaRPr lang="en-GB"/>
            </a:p>
          </p:txBody>
        </p:sp>
        <p:sp>
          <p:nvSpPr>
            <p:cNvPr id="5" name="Rectangle: Rounded Corners 4">
              <a:extLst>
                <a:ext uri="{FF2B5EF4-FFF2-40B4-BE49-F238E27FC236}">
                  <a16:creationId xmlns:a16="http://schemas.microsoft.com/office/drawing/2014/main" id="{7B2489C2-FF23-A2FD-4803-C140D109A4FF}"/>
                </a:ext>
              </a:extLst>
            </p:cNvPr>
            <p:cNvSpPr txBox="1"/>
            <p:nvPr/>
          </p:nvSpPr>
          <p:spPr>
            <a:xfrm>
              <a:off x="4285869" y="171210"/>
              <a:ext cx="3099702" cy="711668"/>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95250" tIns="95250" rIns="95250" bIns="95250" numCol="1" spcCol="1270" anchor="ctr" anchorCtr="0">
              <a:noAutofit/>
            </a:bodyPr>
            <a:lstStyle/>
            <a:p>
              <a:pPr marL="0" lvl="0" indent="0" defTabSz="1111250">
                <a:lnSpc>
                  <a:spcPct val="90000"/>
                </a:lnSpc>
                <a:spcBef>
                  <a:spcPct val="0"/>
                </a:spcBef>
                <a:spcAft>
                  <a:spcPct val="35000"/>
                </a:spcAft>
                <a:buNone/>
              </a:pPr>
              <a:r>
                <a:rPr lang="en-US" sz="2000" dirty="0"/>
                <a:t>CPAG “own name” legal work</a:t>
              </a:r>
              <a:endParaRPr lang="en-GB" sz="2000" kern="1200" dirty="0"/>
            </a:p>
          </p:txBody>
        </p:sp>
      </p:grpSp>
      <p:grpSp>
        <p:nvGrpSpPr>
          <p:cNvPr id="6" name="Group 5">
            <a:extLst>
              <a:ext uri="{FF2B5EF4-FFF2-40B4-BE49-F238E27FC236}">
                <a16:creationId xmlns:a16="http://schemas.microsoft.com/office/drawing/2014/main" id="{88B12427-7C12-5EC4-2E31-2112369A75EC}"/>
              </a:ext>
            </a:extLst>
          </p:cNvPr>
          <p:cNvGrpSpPr/>
          <p:nvPr/>
        </p:nvGrpSpPr>
        <p:grpSpPr>
          <a:xfrm>
            <a:off x="745958" y="4592755"/>
            <a:ext cx="7742716" cy="837156"/>
            <a:chOff x="3117380" y="711668"/>
            <a:chExt cx="4493976" cy="1541947"/>
          </a:xfrm>
        </p:grpSpPr>
        <p:sp>
          <p:nvSpPr>
            <p:cNvPr id="9" name="Rectangle: Rounded Corners 8">
              <a:extLst>
                <a:ext uri="{FF2B5EF4-FFF2-40B4-BE49-F238E27FC236}">
                  <a16:creationId xmlns:a16="http://schemas.microsoft.com/office/drawing/2014/main" id="{09849FAE-740F-6648-2A0E-17E4C4AC10B6}"/>
                </a:ext>
              </a:extLst>
            </p:cNvPr>
            <p:cNvSpPr/>
            <p:nvPr/>
          </p:nvSpPr>
          <p:spPr>
            <a:xfrm>
              <a:off x="3117380" y="711668"/>
              <a:ext cx="4448814" cy="1541947"/>
            </a:xfrm>
            <a:prstGeom prst="roundRect">
              <a:avLst>
                <a:gd name="adj" fmla="val 10000"/>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a:lstStyle/>
            <a:p>
              <a:endParaRPr lang="en-GB"/>
            </a:p>
          </p:txBody>
        </p:sp>
        <p:sp>
          <p:nvSpPr>
            <p:cNvPr id="10" name="Rectangle: Rounded Corners 4">
              <a:extLst>
                <a:ext uri="{FF2B5EF4-FFF2-40B4-BE49-F238E27FC236}">
                  <a16:creationId xmlns:a16="http://schemas.microsoft.com/office/drawing/2014/main" id="{C89645BF-65D3-FA1B-2D60-3B87C9B23D2B}"/>
                </a:ext>
              </a:extLst>
            </p:cNvPr>
            <p:cNvSpPr txBox="1"/>
            <p:nvPr/>
          </p:nvSpPr>
          <p:spPr>
            <a:xfrm>
              <a:off x="3162542" y="756829"/>
              <a:ext cx="4448814" cy="1451623"/>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40640" tIns="30480" rIns="40640" bIns="30480" numCol="1" spcCol="1270" anchor="ctr" anchorCtr="0">
              <a:noAutofit/>
            </a:bodyPr>
            <a:lstStyle/>
            <a:p>
              <a:pPr lvl="0" defTabSz="711200">
                <a:lnSpc>
                  <a:spcPct val="90000"/>
                </a:lnSpc>
                <a:spcBef>
                  <a:spcPct val="0"/>
                </a:spcBef>
                <a:spcAft>
                  <a:spcPct val="35000"/>
                </a:spcAft>
              </a:pPr>
              <a:endParaRPr lang="en-US" sz="1200" kern="1200" dirty="0"/>
            </a:p>
            <a:p>
              <a:pPr marL="171450" lvl="0" indent="-171450" defTabSz="711200">
                <a:lnSpc>
                  <a:spcPct val="90000"/>
                </a:lnSpc>
                <a:spcBef>
                  <a:spcPct val="0"/>
                </a:spcBef>
                <a:spcAft>
                  <a:spcPct val="35000"/>
                </a:spcAft>
                <a:buFont typeface="Arial" panose="020B0604020202020204" pitchFamily="34" charset="0"/>
                <a:buChar char="•"/>
              </a:pPr>
              <a:r>
                <a:rPr lang="en-US" sz="1200" b="1" dirty="0"/>
                <a:t>Covid-19 Inquiry: </a:t>
              </a:r>
              <a:r>
                <a:rPr lang="en-US" sz="1200" dirty="0"/>
                <a:t>CPAG is Core Participant in Modules 8 (Children and Young People) and Module 9 (Economic Response), hearings in October – December 2025</a:t>
              </a:r>
            </a:p>
            <a:p>
              <a:pPr marL="171450" indent="-171450" defTabSz="711200">
                <a:lnSpc>
                  <a:spcPct val="90000"/>
                </a:lnSpc>
                <a:spcBef>
                  <a:spcPct val="0"/>
                </a:spcBef>
                <a:spcAft>
                  <a:spcPct val="35000"/>
                </a:spcAft>
                <a:buFont typeface="Arial" panose="020B0604020202020204" pitchFamily="34" charset="0"/>
                <a:buChar char="•"/>
              </a:pPr>
              <a:r>
                <a:rPr lang="en-US" sz="1200" dirty="0"/>
                <a:t>CPAG is a party in 3 DWP appeals in the First-tier Tribunal (GRC) against Information Commissioner decision notices </a:t>
              </a:r>
            </a:p>
            <a:p>
              <a:pPr marL="171450" lvl="0" indent="-171450" defTabSz="711200">
                <a:lnSpc>
                  <a:spcPct val="90000"/>
                </a:lnSpc>
                <a:spcBef>
                  <a:spcPct val="0"/>
                </a:spcBef>
                <a:spcAft>
                  <a:spcPct val="35000"/>
                </a:spcAft>
                <a:buFont typeface="Arial" panose="020B0604020202020204" pitchFamily="34" charset="0"/>
                <a:buChar char="•"/>
              </a:pPr>
              <a:endParaRPr lang="en-US" sz="1200" kern="1200" dirty="0"/>
            </a:p>
          </p:txBody>
        </p:sp>
      </p:grpSp>
      <p:grpSp>
        <p:nvGrpSpPr>
          <p:cNvPr id="8" name="Group 7">
            <a:extLst>
              <a:ext uri="{FF2B5EF4-FFF2-40B4-BE49-F238E27FC236}">
                <a16:creationId xmlns:a16="http://schemas.microsoft.com/office/drawing/2014/main" id="{27DC09F8-FD26-2B5B-3C1F-E8AEC180E4C0}"/>
              </a:ext>
            </a:extLst>
          </p:cNvPr>
          <p:cNvGrpSpPr/>
          <p:nvPr/>
        </p:nvGrpSpPr>
        <p:grpSpPr>
          <a:xfrm>
            <a:off x="7428639" y="1114431"/>
            <a:ext cx="1260265" cy="2683042"/>
            <a:chOff x="5137061" y="-1201173"/>
            <a:chExt cx="1618182" cy="2683042"/>
          </a:xfrm>
        </p:grpSpPr>
        <p:sp>
          <p:nvSpPr>
            <p:cNvPr id="11" name="Rectangle: Rounded Corners 10">
              <a:extLst>
                <a:ext uri="{FF2B5EF4-FFF2-40B4-BE49-F238E27FC236}">
                  <a16:creationId xmlns:a16="http://schemas.microsoft.com/office/drawing/2014/main" id="{CB088F12-7C3A-6F84-7AF0-CE314919DC10}"/>
                </a:ext>
              </a:extLst>
            </p:cNvPr>
            <p:cNvSpPr/>
            <p:nvPr/>
          </p:nvSpPr>
          <p:spPr>
            <a:xfrm>
              <a:off x="5137061" y="-1201173"/>
              <a:ext cx="1618182" cy="2683042"/>
            </a:xfrm>
            <a:prstGeom prst="roundRect">
              <a:avLst>
                <a:gd name="adj" fmla="val 10000"/>
              </a:avLst>
            </a:prstGeom>
          </p:spPr>
          <p:style>
            <a:lnRef idx="0">
              <a:schemeClr val="accent1">
                <a:hueOff val="0"/>
                <a:satOff val="0"/>
                <a:lumOff val="0"/>
                <a:alphaOff val="0"/>
              </a:schemeClr>
            </a:lnRef>
            <a:fillRef idx="1">
              <a:schemeClr val="accent1">
                <a:tint val="40000"/>
                <a:hueOff val="0"/>
                <a:satOff val="0"/>
                <a:lumOff val="0"/>
                <a:alphaOff val="0"/>
              </a:schemeClr>
            </a:fillRef>
            <a:effectRef idx="0">
              <a:schemeClr val="accent1">
                <a:tint val="40000"/>
                <a:hueOff val="0"/>
                <a:satOff val="0"/>
                <a:lumOff val="0"/>
                <a:alphaOff val="0"/>
              </a:schemeClr>
            </a:effectRef>
            <a:fontRef idx="minor">
              <a:schemeClr val="dk1">
                <a:hueOff val="0"/>
                <a:satOff val="0"/>
                <a:lumOff val="0"/>
                <a:alphaOff val="0"/>
              </a:schemeClr>
            </a:fontRef>
          </p:style>
          <p:txBody>
            <a:bodyPr/>
            <a:lstStyle/>
            <a:p>
              <a:endParaRPr lang="en-GB"/>
            </a:p>
          </p:txBody>
        </p:sp>
        <p:sp>
          <p:nvSpPr>
            <p:cNvPr id="12" name="Rectangle: Rounded Corners 4">
              <a:extLst>
                <a:ext uri="{FF2B5EF4-FFF2-40B4-BE49-F238E27FC236}">
                  <a16:creationId xmlns:a16="http://schemas.microsoft.com/office/drawing/2014/main" id="{08763EA9-C3FE-D992-18A1-8BC9AC20DEA6}"/>
                </a:ext>
              </a:extLst>
            </p:cNvPr>
            <p:cNvSpPr txBox="1"/>
            <p:nvPr/>
          </p:nvSpPr>
          <p:spPr>
            <a:xfrm>
              <a:off x="5137061" y="-1126133"/>
              <a:ext cx="1618182" cy="738134"/>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n-US" sz="2000" kern="1200" dirty="0"/>
                <a:t>ECtHR</a:t>
              </a:r>
              <a:endParaRPr lang="en-GB" sz="2000" kern="1200" dirty="0"/>
            </a:p>
          </p:txBody>
        </p:sp>
      </p:grpSp>
      <p:grpSp>
        <p:nvGrpSpPr>
          <p:cNvPr id="16" name="Group 15">
            <a:extLst>
              <a:ext uri="{FF2B5EF4-FFF2-40B4-BE49-F238E27FC236}">
                <a16:creationId xmlns:a16="http://schemas.microsoft.com/office/drawing/2014/main" id="{91768544-8F5B-37AF-4647-C8B13D8D1CC9}"/>
              </a:ext>
            </a:extLst>
          </p:cNvPr>
          <p:cNvGrpSpPr/>
          <p:nvPr/>
        </p:nvGrpSpPr>
        <p:grpSpPr>
          <a:xfrm>
            <a:off x="7416403" y="1932112"/>
            <a:ext cx="1260265" cy="1739412"/>
            <a:chOff x="14664" y="805018"/>
            <a:chExt cx="1589761" cy="1743766"/>
          </a:xfrm>
        </p:grpSpPr>
        <p:sp>
          <p:nvSpPr>
            <p:cNvPr id="17" name="Rectangle: Rounded Corners 16">
              <a:extLst>
                <a:ext uri="{FF2B5EF4-FFF2-40B4-BE49-F238E27FC236}">
                  <a16:creationId xmlns:a16="http://schemas.microsoft.com/office/drawing/2014/main" id="{4391D9DC-EFA9-4D38-9C1F-37B08C4BD239}"/>
                </a:ext>
              </a:extLst>
            </p:cNvPr>
            <p:cNvSpPr/>
            <p:nvPr/>
          </p:nvSpPr>
          <p:spPr>
            <a:xfrm>
              <a:off x="14664" y="805018"/>
              <a:ext cx="1589761" cy="1743766"/>
            </a:xfrm>
            <a:prstGeom prst="roundRect">
              <a:avLst>
                <a:gd name="adj" fmla="val 10000"/>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a:lstStyle/>
            <a:p>
              <a:endParaRPr lang="en-GB"/>
            </a:p>
          </p:txBody>
        </p:sp>
        <p:sp>
          <p:nvSpPr>
            <p:cNvPr id="18" name="Rectangle: Rounded Corners 4">
              <a:extLst>
                <a:ext uri="{FF2B5EF4-FFF2-40B4-BE49-F238E27FC236}">
                  <a16:creationId xmlns:a16="http://schemas.microsoft.com/office/drawing/2014/main" id="{6BB26FD8-3D60-140D-FD0C-7886AC1B5731}"/>
                </a:ext>
              </a:extLst>
            </p:cNvPr>
            <p:cNvSpPr txBox="1"/>
            <p:nvPr/>
          </p:nvSpPr>
          <p:spPr>
            <a:xfrm>
              <a:off x="184409" y="939757"/>
              <a:ext cx="1307266" cy="1451607"/>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33020" tIns="24765" rIns="33020" bIns="24765" numCol="1" spcCol="1270" anchor="ctr" anchorCtr="0">
              <a:noAutofit/>
            </a:bodyPr>
            <a:lstStyle/>
            <a:p>
              <a:pPr marL="0" lvl="0" indent="0" algn="ctr" defTabSz="577850">
                <a:lnSpc>
                  <a:spcPct val="90000"/>
                </a:lnSpc>
                <a:spcBef>
                  <a:spcPct val="0"/>
                </a:spcBef>
                <a:spcAft>
                  <a:spcPct val="35000"/>
                </a:spcAft>
                <a:buFont typeface="Arial" panose="020B0604020202020204" pitchFamily="34" charset="0"/>
                <a:buNone/>
              </a:pPr>
              <a:r>
                <a:rPr lang="en-US" sz="1100" dirty="0"/>
                <a:t>Two child limit post-</a:t>
              </a:r>
              <a:r>
                <a:rPr lang="en-US" sz="1100" i="1" dirty="0"/>
                <a:t>SC</a:t>
              </a:r>
              <a:r>
                <a:rPr lang="en-US" sz="1100" dirty="0"/>
                <a:t> (x 3)</a:t>
              </a:r>
            </a:p>
            <a:p>
              <a:pPr marL="0" lvl="0" indent="0" algn="ctr" defTabSz="577850">
                <a:lnSpc>
                  <a:spcPct val="90000"/>
                </a:lnSpc>
                <a:spcBef>
                  <a:spcPct val="0"/>
                </a:spcBef>
                <a:spcAft>
                  <a:spcPct val="35000"/>
                </a:spcAft>
                <a:buFont typeface="Arial" panose="020B0604020202020204" pitchFamily="34" charset="0"/>
                <a:buNone/>
              </a:pPr>
              <a:endParaRPr lang="en-US" sz="1100" dirty="0"/>
            </a:p>
            <a:p>
              <a:pPr marL="0" lvl="0" indent="0" algn="ctr" defTabSz="577850">
                <a:lnSpc>
                  <a:spcPct val="90000"/>
                </a:lnSpc>
                <a:spcBef>
                  <a:spcPct val="0"/>
                </a:spcBef>
                <a:spcAft>
                  <a:spcPct val="35000"/>
                </a:spcAft>
                <a:buFont typeface="Arial" panose="020B0604020202020204" pitchFamily="34" charset="0"/>
                <a:buNone/>
              </a:pPr>
              <a:r>
                <a:rPr lang="en-GB" sz="1100" dirty="0"/>
                <a:t>Bereavement Support for unmarried parents post Remedial Order (x 2)</a:t>
              </a:r>
              <a:endParaRPr lang="en-US" sz="1100" i="0" kern="1200" dirty="0"/>
            </a:p>
          </p:txBody>
        </p:sp>
      </p:grpSp>
    </p:spTree>
    <p:extLst>
      <p:ext uri="{BB962C8B-B14F-4D97-AF65-F5344CB8AC3E}">
        <p14:creationId xmlns:p14="http://schemas.microsoft.com/office/powerpoint/2010/main" val="352084917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447D58-6B00-22B1-3AD4-F2CF9E801E2D}"/>
              </a:ext>
            </a:extLst>
          </p:cNvPr>
          <p:cNvSpPr>
            <a:spLocks noGrp="1"/>
          </p:cNvSpPr>
          <p:nvPr>
            <p:ph type="title"/>
          </p:nvPr>
        </p:nvSpPr>
        <p:spPr/>
        <p:txBody>
          <a:bodyPr/>
          <a:lstStyle/>
          <a:p>
            <a:pPr algn="ctr"/>
            <a:r>
              <a:rPr lang="en-US" b="0" dirty="0"/>
              <a:t>Live issues</a:t>
            </a:r>
            <a:endParaRPr lang="en-GB" b="0" dirty="0"/>
          </a:p>
        </p:txBody>
      </p:sp>
      <p:sp>
        <p:nvSpPr>
          <p:cNvPr id="4" name="Content Placeholder 3">
            <a:extLst>
              <a:ext uri="{FF2B5EF4-FFF2-40B4-BE49-F238E27FC236}">
                <a16:creationId xmlns:a16="http://schemas.microsoft.com/office/drawing/2014/main" id="{7F0D2C0F-D8EA-6D48-1D2E-13392E26A281}"/>
              </a:ext>
            </a:extLst>
          </p:cNvPr>
          <p:cNvSpPr>
            <a:spLocks noGrp="1"/>
          </p:cNvSpPr>
          <p:nvPr>
            <p:ph sz="half" idx="1"/>
          </p:nvPr>
        </p:nvSpPr>
        <p:spPr>
          <a:xfrm>
            <a:off x="457200" y="1111249"/>
            <a:ext cx="4038600" cy="4374885"/>
          </a:xfrm>
        </p:spPr>
        <p:txBody>
          <a:bodyPr>
            <a:normAutofit fontScale="92500" lnSpcReduction="10000"/>
          </a:bodyPr>
          <a:lstStyle/>
          <a:p>
            <a:pPr marL="0" indent="0">
              <a:buNone/>
            </a:pPr>
            <a:r>
              <a:rPr lang="en-US" b="1" dirty="0"/>
              <a:t>Managed migration to UC</a:t>
            </a:r>
          </a:p>
          <a:p>
            <a:pPr marL="0" indent="0">
              <a:buNone/>
            </a:pPr>
            <a:r>
              <a:rPr lang="en-GB" dirty="0">
                <a:sym typeface="Wingdings" panose="05000000000000000000" pitchFamily="2" charset="2"/>
              </a:rPr>
              <a:t> </a:t>
            </a:r>
            <a:r>
              <a:rPr lang="en-GB" dirty="0"/>
              <a:t>Unfair regs - Families with children in residential care not transitionally protected</a:t>
            </a:r>
          </a:p>
          <a:p>
            <a:pPr marL="0" indent="0">
              <a:buNone/>
            </a:pPr>
            <a:r>
              <a:rPr lang="en-GB" dirty="0">
                <a:sym typeface="Wingdings" panose="05000000000000000000" pitchFamily="2" charset="2"/>
              </a:rPr>
              <a:t> </a:t>
            </a:r>
            <a:r>
              <a:rPr lang="en-GB" dirty="0"/>
              <a:t>UC administration – Requests for breakdowns of transitional element calculations ignored; incorrect TEs (under/overpayments); MR gatekeeping</a:t>
            </a:r>
          </a:p>
          <a:p>
            <a:endParaRPr lang="en-GB" dirty="0"/>
          </a:p>
        </p:txBody>
      </p:sp>
      <p:sp>
        <p:nvSpPr>
          <p:cNvPr id="5" name="Content Placeholder 4">
            <a:extLst>
              <a:ext uri="{FF2B5EF4-FFF2-40B4-BE49-F238E27FC236}">
                <a16:creationId xmlns:a16="http://schemas.microsoft.com/office/drawing/2014/main" id="{F39A6473-FBDA-649A-72FE-2F70FA56BD1F}"/>
              </a:ext>
            </a:extLst>
          </p:cNvPr>
          <p:cNvSpPr>
            <a:spLocks noGrp="1"/>
          </p:cNvSpPr>
          <p:nvPr>
            <p:ph sz="half" idx="2"/>
          </p:nvPr>
        </p:nvSpPr>
        <p:spPr>
          <a:xfrm>
            <a:off x="4648200" y="1111250"/>
            <a:ext cx="4038600" cy="4254834"/>
          </a:xfrm>
        </p:spPr>
        <p:txBody>
          <a:bodyPr>
            <a:normAutofit fontScale="92500" lnSpcReduction="10000"/>
          </a:bodyPr>
          <a:lstStyle/>
          <a:p>
            <a:pPr marL="0" indent="0">
              <a:buNone/>
            </a:pPr>
            <a:r>
              <a:rPr lang="en-US" b="1" dirty="0"/>
              <a:t>Council Tax Reduction Schemes</a:t>
            </a:r>
          </a:p>
          <a:p>
            <a:pPr>
              <a:buFont typeface="Wingdings" panose="05000000000000000000" pitchFamily="2" charset="2"/>
              <a:buChar char="à"/>
            </a:pPr>
            <a:r>
              <a:rPr lang="en-GB" dirty="0"/>
              <a:t>Problems after migration to UC – council tax doubling overnight in some cases</a:t>
            </a:r>
          </a:p>
          <a:p>
            <a:pPr>
              <a:buFont typeface="Wingdings" panose="05000000000000000000" pitchFamily="2" charset="2"/>
              <a:buChar char="à"/>
            </a:pPr>
            <a:r>
              <a:rPr lang="en-GB" dirty="0"/>
              <a:t>Treatment of income (double-counting, UC TE)</a:t>
            </a:r>
          </a:p>
          <a:p>
            <a:endParaRPr lang="en-GB" dirty="0"/>
          </a:p>
          <a:p>
            <a:pPr marL="0" indent="0">
              <a:buNone/>
            </a:pPr>
            <a:endParaRPr lang="en-GB" dirty="0"/>
          </a:p>
          <a:p>
            <a:pPr marL="0" indent="0">
              <a:buNone/>
            </a:pPr>
            <a:endParaRPr lang="en-GB" dirty="0"/>
          </a:p>
          <a:p>
            <a:endParaRPr lang="en-GB" dirty="0"/>
          </a:p>
        </p:txBody>
      </p:sp>
    </p:spTree>
    <p:extLst>
      <p:ext uri="{BB962C8B-B14F-4D97-AF65-F5344CB8AC3E}">
        <p14:creationId xmlns:p14="http://schemas.microsoft.com/office/powerpoint/2010/main" val="340341525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CADFF59-AAD2-C128-38E2-42FAB7096449}"/>
              </a:ext>
            </a:extLst>
          </p:cNvPr>
          <p:cNvSpPr>
            <a:spLocks noGrp="1"/>
          </p:cNvSpPr>
          <p:nvPr>
            <p:ph idx="1"/>
          </p:nvPr>
        </p:nvSpPr>
        <p:spPr>
          <a:xfrm>
            <a:off x="457198" y="338328"/>
            <a:ext cx="8229599" cy="5095146"/>
          </a:xfrm>
        </p:spPr>
        <p:txBody>
          <a:bodyPr>
            <a:normAutofit/>
          </a:bodyPr>
          <a:lstStyle/>
          <a:p>
            <a:pPr marL="0" indent="0" algn="ctr">
              <a:spcBef>
                <a:spcPct val="0"/>
              </a:spcBef>
              <a:buNone/>
            </a:pPr>
            <a:r>
              <a:rPr lang="en-US" sz="3600" dirty="0">
                <a:solidFill>
                  <a:srgbClr val="EC008B"/>
                </a:solidFill>
                <a:latin typeface="+mn-lt"/>
                <a:ea typeface="+mj-ea"/>
                <a:cs typeface="+mj-cs"/>
              </a:rPr>
              <a:t>Human rights test cases in the tribunal</a:t>
            </a:r>
          </a:p>
          <a:p>
            <a:pPr marL="0" indent="0" algn="ctr">
              <a:spcBef>
                <a:spcPct val="0"/>
              </a:spcBef>
              <a:buNone/>
            </a:pPr>
            <a:endParaRPr lang="en-US" sz="2100" dirty="0"/>
          </a:p>
          <a:p>
            <a:pPr marL="0" indent="0">
              <a:spcAft>
                <a:spcPts val="600"/>
              </a:spcAft>
              <a:buNone/>
            </a:pPr>
            <a:r>
              <a:rPr lang="en-US" sz="2100" dirty="0">
                <a:solidFill>
                  <a:srgbClr val="EC008A"/>
                </a:solidFill>
              </a:rPr>
              <a:t>Recent example: </a:t>
            </a:r>
            <a:r>
              <a:rPr lang="en-US" sz="2100" i="1" dirty="0"/>
              <a:t>SSWP v MJ (UC) </a:t>
            </a:r>
            <a:r>
              <a:rPr lang="en-US" sz="2100" dirty="0"/>
              <a:t>[2025] UKUT 35 (AAC)</a:t>
            </a:r>
          </a:p>
          <a:p>
            <a:pPr>
              <a:spcAft>
                <a:spcPts val="600"/>
              </a:spcAft>
              <a:buFont typeface="Wingdings" panose="05000000000000000000" pitchFamily="2" charset="2"/>
              <a:buChar char="à"/>
            </a:pPr>
            <a:r>
              <a:rPr lang="en-US" sz="2100" dirty="0"/>
              <a:t>The UC Regs 2013 and UC (TR) Regs 2014 mean a carer newly assessed as having LCWRA loses both </a:t>
            </a:r>
            <a:r>
              <a:rPr lang="en-US" sz="2100" dirty="0" err="1"/>
              <a:t>i</a:t>
            </a:r>
            <a:r>
              <a:rPr lang="en-US" sz="2100" dirty="0"/>
              <a:t>) carers allowance and ii) transitional element, when the LCWRA element is added to their UC award. </a:t>
            </a:r>
          </a:p>
          <a:p>
            <a:pPr>
              <a:spcAft>
                <a:spcPts val="600"/>
              </a:spcAft>
              <a:buFont typeface="Wingdings" panose="05000000000000000000" pitchFamily="2" charset="2"/>
              <a:buChar char="à"/>
            </a:pPr>
            <a:r>
              <a:rPr lang="en-US" sz="2100" dirty="0"/>
              <a:t>This leaves them worse off at a time when their needs have increased.</a:t>
            </a:r>
          </a:p>
          <a:p>
            <a:pPr>
              <a:spcAft>
                <a:spcPts val="600"/>
              </a:spcAft>
              <a:buFont typeface="Wingdings" panose="05000000000000000000" pitchFamily="2" charset="2"/>
              <a:buChar char="à"/>
            </a:pPr>
            <a:r>
              <a:rPr lang="en-US" sz="2100" dirty="0"/>
              <a:t>Amounts to unlawful discrimination.</a:t>
            </a:r>
          </a:p>
          <a:p>
            <a:pPr>
              <a:spcAft>
                <a:spcPts val="600"/>
              </a:spcAft>
              <a:buFont typeface="Wingdings" panose="05000000000000000000" pitchFamily="2" charset="2"/>
              <a:buChar char="à"/>
            </a:pPr>
            <a:endParaRPr lang="en-US" sz="2100" dirty="0"/>
          </a:p>
          <a:p>
            <a:pPr marL="0" indent="0">
              <a:spcAft>
                <a:spcPts val="600"/>
              </a:spcAft>
              <a:buNone/>
            </a:pPr>
            <a:r>
              <a:rPr lang="en-US" sz="2100" dirty="0">
                <a:solidFill>
                  <a:srgbClr val="EC008A"/>
                </a:solidFill>
              </a:rPr>
              <a:t>Remedy for individual: </a:t>
            </a:r>
            <a:r>
              <a:rPr lang="en-US" sz="2100" dirty="0"/>
              <a:t>regulations could be interpretated (s.3 HRA) or disapplied (see </a:t>
            </a:r>
            <a:r>
              <a:rPr lang="nl-NL" sz="2100" i="1" dirty="0"/>
              <a:t>RR v SSWP</a:t>
            </a:r>
            <a:r>
              <a:rPr lang="nl-NL" sz="2100" dirty="0"/>
              <a:t> [2019] UKSC 52)</a:t>
            </a:r>
            <a:endParaRPr lang="en-US" sz="2100" dirty="0"/>
          </a:p>
        </p:txBody>
      </p:sp>
      <p:pic>
        <p:nvPicPr>
          <p:cNvPr id="5" name="Picture 4">
            <a:extLst>
              <a:ext uri="{FF2B5EF4-FFF2-40B4-BE49-F238E27FC236}">
                <a16:creationId xmlns:a16="http://schemas.microsoft.com/office/drawing/2014/main" id="{F27A300E-184C-AC06-8AEF-3219C597BB78}"/>
              </a:ext>
            </a:extLst>
          </p:cNvPr>
          <p:cNvPicPr>
            <a:picLocks noChangeAspect="1"/>
          </p:cNvPicPr>
          <p:nvPr/>
        </p:nvPicPr>
        <p:blipFill>
          <a:blip r:embed="rId3"/>
          <a:stretch>
            <a:fillRect/>
          </a:stretch>
        </p:blipFill>
        <p:spPr>
          <a:xfrm>
            <a:off x="8385140" y="5484557"/>
            <a:ext cx="1797908" cy="1094856"/>
          </a:xfrm>
          <a:prstGeom prst="rect">
            <a:avLst/>
          </a:prstGeom>
        </p:spPr>
      </p:pic>
      <p:sp>
        <p:nvSpPr>
          <p:cNvPr id="6" name="TextBox 5">
            <a:extLst>
              <a:ext uri="{FF2B5EF4-FFF2-40B4-BE49-F238E27FC236}">
                <a16:creationId xmlns:a16="http://schemas.microsoft.com/office/drawing/2014/main" id="{DE11835E-1933-834A-A95E-9DDDE0E51EE1}"/>
              </a:ext>
            </a:extLst>
          </p:cNvPr>
          <p:cNvSpPr txBox="1"/>
          <p:nvPr/>
        </p:nvSpPr>
        <p:spPr>
          <a:xfrm>
            <a:off x="8495928" y="5697333"/>
            <a:ext cx="1895383" cy="830997"/>
          </a:xfrm>
          <a:prstGeom prst="rect">
            <a:avLst/>
          </a:prstGeom>
          <a:noFill/>
        </p:spPr>
        <p:txBody>
          <a:bodyPr wrap="square" rtlCol="0">
            <a:spAutoFit/>
          </a:bodyPr>
          <a:lstStyle/>
          <a:p>
            <a:r>
              <a:rPr lang="en-US" sz="1200" dirty="0"/>
              <a:t>Source: comment section, UK Constitutional Law Association blog published 23 October 2015 </a:t>
            </a:r>
            <a:endParaRPr lang="en-GB" sz="1200" dirty="0"/>
          </a:p>
        </p:txBody>
      </p:sp>
    </p:spTree>
    <p:extLst>
      <p:ext uri="{BB962C8B-B14F-4D97-AF65-F5344CB8AC3E}">
        <p14:creationId xmlns:p14="http://schemas.microsoft.com/office/powerpoint/2010/main" val="161325156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DFB8EA-A37B-5AE3-0C42-786479A08F46}"/>
              </a:ext>
            </a:extLst>
          </p:cNvPr>
          <p:cNvSpPr>
            <a:spLocks noGrp="1"/>
          </p:cNvSpPr>
          <p:nvPr>
            <p:ph type="title"/>
          </p:nvPr>
        </p:nvSpPr>
        <p:spPr/>
        <p:txBody>
          <a:bodyPr/>
          <a:lstStyle/>
          <a:p>
            <a:pPr algn="ctr"/>
            <a:r>
              <a:rPr lang="en-US" b="0" dirty="0"/>
              <a:t>After judgment…</a:t>
            </a:r>
            <a:endParaRPr lang="en-GB" b="0" dirty="0"/>
          </a:p>
        </p:txBody>
      </p:sp>
      <p:sp>
        <p:nvSpPr>
          <p:cNvPr id="3" name="Content Placeholder 2">
            <a:extLst>
              <a:ext uri="{FF2B5EF4-FFF2-40B4-BE49-F238E27FC236}">
                <a16:creationId xmlns:a16="http://schemas.microsoft.com/office/drawing/2014/main" id="{32085163-B404-35CC-6829-863747CEBFFF}"/>
              </a:ext>
            </a:extLst>
          </p:cNvPr>
          <p:cNvSpPr>
            <a:spLocks noGrp="1"/>
          </p:cNvSpPr>
          <p:nvPr>
            <p:ph sz="half" idx="1"/>
          </p:nvPr>
        </p:nvSpPr>
        <p:spPr>
          <a:xfrm>
            <a:off x="457200" y="1111250"/>
            <a:ext cx="4038600" cy="4015554"/>
          </a:xfrm>
        </p:spPr>
        <p:txBody>
          <a:bodyPr>
            <a:normAutofit fontScale="40000" lnSpcReduction="20000"/>
          </a:bodyPr>
          <a:lstStyle/>
          <a:p>
            <a:pPr marL="0" indent="0">
              <a:spcAft>
                <a:spcPts val="600"/>
              </a:spcAft>
              <a:buNone/>
            </a:pPr>
            <a:r>
              <a:rPr lang="en-US" sz="5000" dirty="0">
                <a:solidFill>
                  <a:srgbClr val="EC008A"/>
                </a:solidFill>
              </a:rPr>
              <a:t>Wider implementation: </a:t>
            </a:r>
          </a:p>
          <a:p>
            <a:pPr>
              <a:spcAft>
                <a:spcPts val="600"/>
              </a:spcAft>
              <a:buFont typeface="Wingdings" panose="05000000000000000000" pitchFamily="2" charset="2"/>
              <a:buChar char="à"/>
            </a:pPr>
            <a:r>
              <a:rPr lang="en-US" sz="5000" dirty="0"/>
              <a:t>advocating for updated DWP guidance for consistent (non-discretionary) application at 1</a:t>
            </a:r>
            <a:r>
              <a:rPr lang="en-US" sz="5000" baseline="30000" dirty="0"/>
              <a:t>st</a:t>
            </a:r>
            <a:r>
              <a:rPr lang="en-US" sz="5000" dirty="0"/>
              <a:t> instance decision-making</a:t>
            </a:r>
          </a:p>
          <a:p>
            <a:pPr>
              <a:spcAft>
                <a:spcPts val="600"/>
              </a:spcAft>
              <a:buFont typeface="Wingdings" panose="05000000000000000000" pitchFamily="2" charset="2"/>
              <a:buChar char="à"/>
            </a:pPr>
            <a:r>
              <a:rPr lang="en-US" sz="5000" dirty="0"/>
              <a:t>SSWP option to amend regs </a:t>
            </a:r>
          </a:p>
          <a:p>
            <a:pPr>
              <a:spcAft>
                <a:spcPts val="600"/>
              </a:spcAft>
              <a:buFont typeface="Wingdings" panose="05000000000000000000" pitchFamily="2" charset="2"/>
              <a:buChar char="à"/>
            </a:pPr>
            <a:r>
              <a:rPr lang="en-US" sz="5000" dirty="0"/>
              <a:t>Decision-makers must apply Upper Tribunal decision in the meantime </a:t>
            </a:r>
          </a:p>
          <a:p>
            <a:pPr>
              <a:spcAft>
                <a:spcPts val="600"/>
              </a:spcAft>
              <a:buFont typeface="Wingdings" panose="05000000000000000000" pitchFamily="2" charset="2"/>
              <a:buChar char="à"/>
            </a:pPr>
            <a:r>
              <a:rPr lang="en-US" sz="5000" dirty="0"/>
              <a:t>Claimants can resolve at MR stage or on statutory appeal</a:t>
            </a:r>
          </a:p>
          <a:p>
            <a:endParaRPr lang="en-GB" dirty="0"/>
          </a:p>
        </p:txBody>
      </p:sp>
      <p:sp>
        <p:nvSpPr>
          <p:cNvPr id="4" name="Content Placeholder 3">
            <a:extLst>
              <a:ext uri="{FF2B5EF4-FFF2-40B4-BE49-F238E27FC236}">
                <a16:creationId xmlns:a16="http://schemas.microsoft.com/office/drawing/2014/main" id="{F561E62B-892A-3BA5-5B6F-204291C242A1}"/>
              </a:ext>
            </a:extLst>
          </p:cNvPr>
          <p:cNvSpPr>
            <a:spLocks noGrp="1"/>
          </p:cNvSpPr>
          <p:nvPr>
            <p:ph sz="half" idx="2"/>
          </p:nvPr>
        </p:nvSpPr>
        <p:spPr>
          <a:xfrm>
            <a:off x="4648200" y="1111250"/>
            <a:ext cx="4038600" cy="4241586"/>
          </a:xfrm>
        </p:spPr>
        <p:txBody>
          <a:bodyPr>
            <a:noAutofit/>
          </a:bodyPr>
          <a:lstStyle/>
          <a:p>
            <a:pPr marL="0" indent="0">
              <a:spcAft>
                <a:spcPts val="600"/>
              </a:spcAft>
              <a:buNone/>
            </a:pPr>
            <a:r>
              <a:rPr lang="en-US" sz="2000" dirty="0">
                <a:solidFill>
                  <a:srgbClr val="EC008A"/>
                </a:solidFill>
              </a:rPr>
              <a:t>Remaining questions…</a:t>
            </a:r>
          </a:p>
          <a:p>
            <a:pPr>
              <a:spcAft>
                <a:spcPts val="600"/>
              </a:spcAft>
              <a:buFont typeface="Wingdings" panose="05000000000000000000" pitchFamily="2" charset="2"/>
              <a:buChar char="à"/>
            </a:pPr>
            <a:r>
              <a:rPr lang="en-US" sz="1600" dirty="0"/>
              <a:t>S.27 SSA 1998 ‘anti-test case rule’</a:t>
            </a:r>
          </a:p>
          <a:p>
            <a:pPr>
              <a:spcAft>
                <a:spcPts val="600"/>
              </a:spcAft>
              <a:buFont typeface="Wingdings" panose="05000000000000000000" pitchFamily="2" charset="2"/>
              <a:buChar char="à"/>
            </a:pPr>
            <a:r>
              <a:rPr lang="en-US" sz="1600" dirty="0"/>
              <a:t>If the DWP award(ed) LCWRA for a period before the ‘test case’ date (29/01/25) the anti-test case rule would normally require DWP and the tribunal not to apply the UT </a:t>
            </a:r>
            <a:r>
              <a:rPr lang="en-US" sz="1600" i="1" dirty="0"/>
              <a:t>MJ</a:t>
            </a:r>
            <a:r>
              <a:rPr lang="en-US" sz="1600" dirty="0"/>
              <a:t> decision for the period prior to that date</a:t>
            </a:r>
          </a:p>
          <a:p>
            <a:pPr>
              <a:spcAft>
                <a:spcPts val="600"/>
              </a:spcAft>
              <a:buFont typeface="Wingdings" panose="05000000000000000000" pitchFamily="2" charset="2"/>
              <a:buChar char="à"/>
            </a:pPr>
            <a:r>
              <a:rPr lang="en-US" sz="1600" dirty="0"/>
              <a:t>If a claimant appeals such a decision, the tribunal appears to be required to apply the regs and maintain the discriminatory outcome</a:t>
            </a:r>
          </a:p>
          <a:p>
            <a:pPr marL="0" indent="0">
              <a:spcAft>
                <a:spcPts val="600"/>
              </a:spcAft>
              <a:buNone/>
            </a:pPr>
            <a:r>
              <a:rPr lang="en-US" sz="1600" dirty="0"/>
              <a:t>	...even though it’s required by HRA 	1998 (absent s.27 SSA 1998) to interpret 	the regulations in a Convention-	compliant way?</a:t>
            </a:r>
            <a:endParaRPr lang="en-US" sz="1600" dirty="0">
              <a:solidFill>
                <a:srgbClr val="EC008A"/>
              </a:solidFill>
            </a:endParaRPr>
          </a:p>
          <a:p>
            <a:pPr marL="0" indent="0">
              <a:buNone/>
            </a:pPr>
            <a:endParaRPr lang="en-GB" sz="1600" dirty="0"/>
          </a:p>
          <a:p>
            <a:pPr marL="0" indent="0">
              <a:buNone/>
            </a:pPr>
            <a:r>
              <a:rPr lang="en-GB" sz="1600" dirty="0"/>
              <a:t>Is the anti-test case rule incompatible with the HRA? </a:t>
            </a:r>
          </a:p>
        </p:txBody>
      </p:sp>
    </p:spTree>
    <p:extLst>
      <p:ext uri="{BB962C8B-B14F-4D97-AF65-F5344CB8AC3E}">
        <p14:creationId xmlns:p14="http://schemas.microsoft.com/office/powerpoint/2010/main" val="29360583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D63D13AD-D74E-95D1-AED6-CF470CECD2B3}"/>
              </a:ext>
            </a:extLst>
          </p:cNvPr>
          <p:cNvSpPr/>
          <p:nvPr/>
        </p:nvSpPr>
        <p:spPr>
          <a:xfrm>
            <a:off x="-71769" y="0"/>
            <a:ext cx="2668669" cy="5715000"/>
          </a:xfrm>
          <a:prstGeom prst="rect">
            <a:avLst/>
          </a:prstGeom>
          <a:solidFill>
            <a:srgbClr val="F06B30"/>
          </a:solidFill>
          <a:ln>
            <a:noFill/>
          </a:ln>
        </p:spPr>
        <p:style>
          <a:lnRef idx="2">
            <a:schemeClr val="dk1"/>
          </a:lnRef>
          <a:fillRef idx="1">
            <a:schemeClr val="lt1"/>
          </a:fillRef>
          <a:effectRef idx="0">
            <a:schemeClr val="dk1"/>
          </a:effectRef>
          <a:fontRef idx="minor">
            <a:schemeClr val="dk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pic>
        <p:nvPicPr>
          <p:cNvPr id="5" name="Picture 4">
            <a:hlinkClick r:id="rId3"/>
            <a:extLst>
              <a:ext uri="{FF2B5EF4-FFF2-40B4-BE49-F238E27FC236}">
                <a16:creationId xmlns:a16="http://schemas.microsoft.com/office/drawing/2014/main" id="{4094D7DE-7980-5336-AAC7-E8FD147B8A2C}"/>
              </a:ext>
            </a:extLst>
          </p:cNvPr>
          <p:cNvPicPr>
            <a:picLocks noChangeAspect="1"/>
          </p:cNvPicPr>
          <p:nvPr/>
        </p:nvPicPr>
        <p:blipFill rotWithShape="1">
          <a:blip r:embed="rId4"/>
          <a:srcRect l="4623"/>
          <a:stretch/>
        </p:blipFill>
        <p:spPr>
          <a:xfrm>
            <a:off x="270910" y="630134"/>
            <a:ext cx="2254000" cy="1410333"/>
          </a:xfrm>
          <a:prstGeom prst="rect">
            <a:avLst/>
          </a:prstGeom>
        </p:spPr>
      </p:pic>
      <p:sp>
        <p:nvSpPr>
          <p:cNvPr id="6" name="TextBox 5">
            <a:extLst>
              <a:ext uri="{FF2B5EF4-FFF2-40B4-BE49-F238E27FC236}">
                <a16:creationId xmlns:a16="http://schemas.microsoft.com/office/drawing/2014/main" id="{8A4C6FC3-913A-E56F-1104-9C564E9B45C8}"/>
              </a:ext>
            </a:extLst>
          </p:cNvPr>
          <p:cNvSpPr txBox="1"/>
          <p:nvPr/>
        </p:nvSpPr>
        <p:spPr>
          <a:xfrm>
            <a:off x="3042724" y="427916"/>
            <a:ext cx="5191433" cy="646331"/>
          </a:xfrm>
          <a:prstGeom prst="rect">
            <a:avLst/>
          </a:prstGeom>
          <a:noFill/>
        </p:spPr>
        <p:txBody>
          <a:bodyPr wrap="square" lIns="0"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GB" sz="1200" b="1" i="0" u="none" strike="noStrike" kern="1200" cap="none" spc="0" normalizeH="0" baseline="0" noProof="0">
                <a:ln>
                  <a:noFill/>
                </a:ln>
                <a:solidFill>
                  <a:srgbClr val="DF6334"/>
                </a:solidFill>
                <a:effectLst/>
                <a:uLnTx/>
                <a:uFillTx/>
                <a:latin typeface="Poppins" panose="00000500000000000000" pitchFamily="2" charset="0"/>
                <a:ea typeface="+mn-ea"/>
                <a:cs typeface="Poppins" panose="00000500000000000000" pitchFamily="2" charset="0"/>
              </a:rPr>
              <a:t>GATHERING EVIDENCE ABOUT THE IMPACTS OF CHANGES IN THE BENEFIT SYSTEM ON CHILDREN AND THEIR FAMILIES AND INFLUENCING CHANGE </a:t>
            </a:r>
          </a:p>
        </p:txBody>
      </p:sp>
      <p:sp>
        <p:nvSpPr>
          <p:cNvPr id="7" name="TextBox 6">
            <a:extLst>
              <a:ext uri="{FF2B5EF4-FFF2-40B4-BE49-F238E27FC236}">
                <a16:creationId xmlns:a16="http://schemas.microsoft.com/office/drawing/2014/main" id="{D2BCC896-DB18-5BA9-7EE0-1329347E2EC5}"/>
              </a:ext>
            </a:extLst>
          </p:cNvPr>
          <p:cNvSpPr txBox="1"/>
          <p:nvPr/>
        </p:nvSpPr>
        <p:spPr>
          <a:xfrm>
            <a:off x="3042725" y="1074247"/>
            <a:ext cx="5500142" cy="1076833"/>
          </a:xfrm>
          <a:prstGeom prst="rect">
            <a:avLst/>
          </a:prstGeom>
          <a:noFill/>
        </p:spPr>
        <p:txBody>
          <a:bodyPr wrap="square" lIns="0" rtlCol="0">
            <a:spAutoFit/>
          </a:bodyPr>
          <a:lstStyle/>
          <a:p>
            <a:pPr marL="0" marR="0" lvl="0" indent="0" algn="l" defTabSz="457200" rtl="0" eaLnBrk="1" fontAlgn="auto" latinLnBrk="0" hangingPunct="1">
              <a:lnSpc>
                <a:spcPct val="120000"/>
              </a:lnSpc>
              <a:spcBef>
                <a:spcPts val="0"/>
              </a:spcBef>
              <a:spcAft>
                <a:spcPts val="0"/>
              </a:spcAft>
              <a:buClrTx/>
              <a:buSzTx/>
              <a:buFontTx/>
              <a:buNone/>
              <a:tabLst/>
              <a:defRPr/>
            </a:pPr>
            <a:r>
              <a:rPr kumimoji="0" lang="en-GB" sz="900" b="0" i="0" u="none" strike="noStrike" kern="1200" cap="none" spc="0" normalizeH="0" baseline="0" noProof="0">
                <a:ln>
                  <a:noFill/>
                </a:ln>
                <a:solidFill>
                  <a:prstClr val="black"/>
                </a:solidFill>
                <a:effectLst/>
                <a:uLnTx/>
                <a:uFillTx/>
                <a:latin typeface="Roboto" panose="02000000000000000000" pitchFamily="2" charset="0"/>
                <a:ea typeface="Roboto" panose="02000000000000000000" pitchFamily="2" charset="0"/>
                <a:cs typeface="+mn-cs"/>
              </a:rPr>
              <a:t>Child Poverty Action Group (CPAG) set up the Early Warning System (EWS) to help us to get a better understanding of how changes to the benefit system like the introduction of universal credit, the benefit cap and changes to tax credit entitlement will affect the lives of children and their families. </a:t>
            </a:r>
          </a:p>
          <a:p>
            <a:pPr marL="0" marR="0" lvl="0" indent="0" algn="l" defTabSz="457200" rtl="0" eaLnBrk="1" fontAlgn="auto" latinLnBrk="0" hangingPunct="1">
              <a:lnSpc>
                <a:spcPct val="120000"/>
              </a:lnSpc>
              <a:spcBef>
                <a:spcPts val="0"/>
              </a:spcBef>
              <a:spcAft>
                <a:spcPts val="0"/>
              </a:spcAft>
              <a:buClrTx/>
              <a:buSzTx/>
              <a:buFontTx/>
              <a:buNone/>
              <a:tabLst/>
              <a:defRPr/>
            </a:pPr>
            <a:endParaRPr kumimoji="0" lang="en-GB" sz="900" b="0" i="0" u="none" strike="noStrike" kern="1200" cap="none" spc="0" normalizeH="0" baseline="0" noProof="0">
              <a:ln>
                <a:noFill/>
              </a:ln>
              <a:solidFill>
                <a:prstClr val="black"/>
              </a:solidFill>
              <a:effectLst/>
              <a:uLnTx/>
              <a:uFillTx/>
              <a:latin typeface="Roboto" panose="02000000000000000000" pitchFamily="2" charset="0"/>
              <a:ea typeface="Roboto" panose="02000000000000000000" pitchFamily="2" charset="0"/>
              <a:cs typeface="+mn-cs"/>
            </a:endParaRPr>
          </a:p>
          <a:p>
            <a:pPr marL="0" marR="0" lvl="0" indent="0" algn="l" defTabSz="457200" rtl="0" eaLnBrk="1" fontAlgn="auto" latinLnBrk="0" hangingPunct="1">
              <a:lnSpc>
                <a:spcPct val="120000"/>
              </a:lnSpc>
              <a:spcBef>
                <a:spcPts val="0"/>
              </a:spcBef>
              <a:spcAft>
                <a:spcPts val="0"/>
              </a:spcAft>
              <a:buClrTx/>
              <a:buSzTx/>
              <a:buFontTx/>
              <a:buNone/>
              <a:tabLst/>
              <a:defRPr/>
            </a:pPr>
            <a:r>
              <a:rPr kumimoji="0" lang="en-GB" sz="900" b="0" i="0" u="none" strike="noStrike" kern="1200" cap="none" spc="0" normalizeH="0" baseline="0" noProof="0">
                <a:ln>
                  <a:noFill/>
                </a:ln>
                <a:solidFill>
                  <a:prstClr val="black"/>
                </a:solidFill>
                <a:effectLst/>
                <a:uLnTx/>
                <a:uFillTx/>
                <a:latin typeface="Roboto" panose="02000000000000000000" pitchFamily="2" charset="0"/>
                <a:ea typeface="Roboto" panose="02000000000000000000" pitchFamily="2" charset="0"/>
                <a:cs typeface="+mn-cs"/>
              </a:rPr>
              <a:t>To date over 8,000 case studies have been gathered from frontline workers, including welfare rights advisers, housing officers and support workers. </a:t>
            </a:r>
          </a:p>
        </p:txBody>
      </p:sp>
      <p:sp>
        <p:nvSpPr>
          <p:cNvPr id="8" name="TextBox 7">
            <a:extLst>
              <a:ext uri="{FF2B5EF4-FFF2-40B4-BE49-F238E27FC236}">
                <a16:creationId xmlns:a16="http://schemas.microsoft.com/office/drawing/2014/main" id="{056E2312-5638-951B-14F9-A349A37C16BA}"/>
              </a:ext>
            </a:extLst>
          </p:cNvPr>
          <p:cNvSpPr txBox="1"/>
          <p:nvPr/>
        </p:nvSpPr>
        <p:spPr>
          <a:xfrm>
            <a:off x="3042727" y="2306588"/>
            <a:ext cx="5191433" cy="276999"/>
          </a:xfrm>
          <a:prstGeom prst="rect">
            <a:avLst/>
          </a:prstGeom>
          <a:noFill/>
        </p:spPr>
        <p:txBody>
          <a:bodyPr wrap="square" lIns="0"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GB" sz="1200" b="1" i="0" u="none" strike="noStrike" kern="1200" cap="none" spc="0" normalizeH="0" baseline="0" noProof="0">
                <a:ln>
                  <a:noFill/>
                </a:ln>
                <a:solidFill>
                  <a:srgbClr val="DF6334"/>
                </a:solidFill>
                <a:effectLst/>
                <a:uLnTx/>
                <a:uFillTx/>
                <a:latin typeface="Poppins" panose="00000500000000000000" pitchFamily="2" charset="0"/>
                <a:ea typeface="+mn-ea"/>
                <a:cs typeface="Poppins" panose="00000500000000000000" pitchFamily="2" charset="0"/>
              </a:rPr>
              <a:t>HOW CAN YOU GET INVOLVED? </a:t>
            </a:r>
          </a:p>
        </p:txBody>
      </p:sp>
      <p:sp>
        <p:nvSpPr>
          <p:cNvPr id="10" name="TextBox 9">
            <a:extLst>
              <a:ext uri="{FF2B5EF4-FFF2-40B4-BE49-F238E27FC236}">
                <a16:creationId xmlns:a16="http://schemas.microsoft.com/office/drawing/2014/main" id="{927B6CF9-98A5-9DBB-5B5D-0AE57D6CEF96}"/>
              </a:ext>
            </a:extLst>
          </p:cNvPr>
          <p:cNvSpPr txBox="1"/>
          <p:nvPr/>
        </p:nvSpPr>
        <p:spPr>
          <a:xfrm>
            <a:off x="3042726" y="2583587"/>
            <a:ext cx="5500144" cy="741742"/>
          </a:xfrm>
          <a:prstGeom prst="rect">
            <a:avLst/>
          </a:prstGeom>
          <a:noFill/>
        </p:spPr>
        <p:txBody>
          <a:bodyPr wrap="square" lIns="0" rtlCol="0">
            <a:spAutoFit/>
          </a:bodyPr>
          <a:lstStyle/>
          <a:p>
            <a:pPr marL="0" marR="0" lvl="0" indent="0" algn="l" defTabSz="457200" rtl="0" eaLnBrk="1" fontAlgn="auto" latinLnBrk="0" hangingPunct="1">
              <a:lnSpc>
                <a:spcPct val="120000"/>
              </a:lnSpc>
              <a:spcBef>
                <a:spcPts val="0"/>
              </a:spcBef>
              <a:spcAft>
                <a:spcPts val="0"/>
              </a:spcAft>
              <a:buClrTx/>
              <a:buSzTx/>
              <a:buFontTx/>
              <a:buNone/>
              <a:tabLst/>
              <a:defRPr/>
            </a:pPr>
            <a:r>
              <a:rPr kumimoji="0" lang="en-GB" sz="900" b="0" i="0" u="none" strike="noStrike" kern="1200" cap="none" spc="0" normalizeH="0" baseline="0" noProof="0">
                <a:ln>
                  <a:noFill/>
                </a:ln>
                <a:solidFill>
                  <a:prstClr val="black"/>
                </a:solidFill>
                <a:effectLst/>
                <a:uLnTx/>
                <a:uFillTx/>
                <a:latin typeface="Roboto" panose="02000000000000000000" pitchFamily="2" charset="0"/>
                <a:ea typeface="Roboto" panose="02000000000000000000" pitchFamily="2" charset="0"/>
                <a:cs typeface="+mn-cs"/>
              </a:rPr>
              <a:t>If you or any of your colleagues work with families who have been directly affected by changes to the benefit system, and you think that someone needs to know about their experience, then you might want to get involved. If you’re interested in submitting case studies or have any queries about the EWS, please get in touch: </a:t>
            </a:r>
          </a:p>
        </p:txBody>
      </p:sp>
      <p:sp>
        <p:nvSpPr>
          <p:cNvPr id="14" name="TextBox 13">
            <a:extLst>
              <a:ext uri="{FF2B5EF4-FFF2-40B4-BE49-F238E27FC236}">
                <a16:creationId xmlns:a16="http://schemas.microsoft.com/office/drawing/2014/main" id="{2146A43A-369D-8780-016F-36AFBA5F9384}"/>
              </a:ext>
            </a:extLst>
          </p:cNvPr>
          <p:cNvSpPr txBox="1"/>
          <p:nvPr/>
        </p:nvSpPr>
        <p:spPr>
          <a:xfrm>
            <a:off x="3042724" y="4255352"/>
            <a:ext cx="5191433" cy="276999"/>
          </a:xfrm>
          <a:prstGeom prst="rect">
            <a:avLst/>
          </a:prstGeom>
          <a:noFill/>
        </p:spPr>
        <p:txBody>
          <a:bodyPr wrap="square" lIns="0"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GB" sz="1200" b="1" i="0" u="none" strike="noStrike" kern="1200" cap="none" spc="0" normalizeH="0" baseline="0" noProof="0">
                <a:ln>
                  <a:noFill/>
                </a:ln>
                <a:solidFill>
                  <a:srgbClr val="DF6334"/>
                </a:solidFill>
                <a:effectLst/>
                <a:uLnTx/>
                <a:uFillTx/>
                <a:latin typeface="Poppins" panose="00000500000000000000" pitchFamily="2" charset="0"/>
                <a:ea typeface="+mn-ea"/>
                <a:cs typeface="Poppins" panose="00000500000000000000" pitchFamily="2" charset="0"/>
              </a:rPr>
              <a:t>FIND OUT MORE</a:t>
            </a:r>
          </a:p>
        </p:txBody>
      </p:sp>
      <p:sp>
        <p:nvSpPr>
          <p:cNvPr id="15" name="TextBox 14">
            <a:hlinkClick r:id="rId5"/>
            <a:extLst>
              <a:ext uri="{FF2B5EF4-FFF2-40B4-BE49-F238E27FC236}">
                <a16:creationId xmlns:a16="http://schemas.microsoft.com/office/drawing/2014/main" id="{64800310-0C99-1814-5D3E-468DBF6DEC05}"/>
              </a:ext>
            </a:extLst>
          </p:cNvPr>
          <p:cNvSpPr txBox="1"/>
          <p:nvPr/>
        </p:nvSpPr>
        <p:spPr>
          <a:xfrm>
            <a:off x="3042723" y="4532351"/>
            <a:ext cx="5330810" cy="770339"/>
          </a:xfrm>
          <a:prstGeom prst="rect">
            <a:avLst/>
          </a:prstGeom>
          <a:noFill/>
        </p:spPr>
        <p:txBody>
          <a:bodyPr wrap="square" lIns="0" rtlCol="0">
            <a:spAutoFit/>
          </a:bodyPr>
          <a:lstStyle/>
          <a:p>
            <a:pPr marL="0" marR="0" lvl="0" indent="0" algn="l" defTabSz="457200" rtl="0" eaLnBrk="1" fontAlgn="auto" latinLnBrk="0" hangingPunct="1">
              <a:lnSpc>
                <a:spcPct val="120000"/>
              </a:lnSpc>
              <a:spcBef>
                <a:spcPts val="0"/>
              </a:spcBef>
              <a:spcAft>
                <a:spcPts val="0"/>
              </a:spcAft>
              <a:buClrTx/>
              <a:buSzTx/>
              <a:buFontTx/>
              <a:buNone/>
              <a:tabLst/>
              <a:defRPr/>
            </a:pPr>
            <a:r>
              <a:rPr kumimoji="0" lang="en-GB" sz="900" b="0" i="0" u="none" strike="noStrike" kern="1200" cap="none" spc="0" normalizeH="0" baseline="0" noProof="0">
                <a:ln>
                  <a:noFill/>
                </a:ln>
                <a:solidFill>
                  <a:prstClr val="black"/>
                </a:solidFill>
                <a:effectLst/>
                <a:uLnTx/>
                <a:uFillTx/>
                <a:latin typeface="Roboto" panose="02000000000000000000" pitchFamily="2" charset="0"/>
                <a:ea typeface="Roboto" panose="02000000000000000000" pitchFamily="2" charset="0"/>
                <a:cs typeface="Poppins" panose="00000500000000000000" pitchFamily="2" charset="0"/>
              </a:rPr>
              <a:t>For further information and to view our EWS resources, reports and policy briefings, please visit our website. </a:t>
            </a:r>
          </a:p>
          <a:p>
            <a:pPr marL="0" marR="0" lvl="0" indent="0" algn="l" defTabSz="457200" rtl="0" eaLnBrk="1" fontAlgn="auto" latinLnBrk="0" hangingPunct="1">
              <a:lnSpc>
                <a:spcPct val="120000"/>
              </a:lnSpc>
              <a:spcBef>
                <a:spcPts val="0"/>
              </a:spcBef>
              <a:spcAft>
                <a:spcPts val="0"/>
              </a:spcAft>
              <a:buClrTx/>
              <a:buSzTx/>
              <a:buFontTx/>
              <a:buNone/>
              <a:tabLst/>
              <a:defRPr/>
            </a:pPr>
            <a:endParaRPr kumimoji="0" lang="en-GB" sz="900" b="1" i="0" u="none" strike="noStrike" kern="1200" cap="none" spc="0" normalizeH="0" baseline="0" noProof="0">
              <a:ln>
                <a:noFill/>
              </a:ln>
              <a:solidFill>
                <a:prstClr val="black"/>
              </a:solidFill>
              <a:effectLst/>
              <a:uLnTx/>
              <a:uFillTx/>
              <a:latin typeface="Roboto" panose="02000000000000000000" pitchFamily="2" charset="0"/>
              <a:ea typeface="Roboto" panose="02000000000000000000" pitchFamily="2" charset="0"/>
              <a:cs typeface="Poppins" panose="00000500000000000000" pitchFamily="2" charset="0"/>
            </a:endParaRPr>
          </a:p>
          <a:p>
            <a:pPr marL="0" marR="0" lvl="0" indent="0" algn="l" defTabSz="457200" rtl="0" eaLnBrk="1" fontAlgn="auto" latinLnBrk="0" hangingPunct="1">
              <a:lnSpc>
                <a:spcPct val="120000"/>
              </a:lnSpc>
              <a:spcBef>
                <a:spcPts val="0"/>
              </a:spcBef>
              <a:spcAft>
                <a:spcPts val="0"/>
              </a:spcAft>
              <a:buClrTx/>
              <a:buSzTx/>
              <a:buFontTx/>
              <a:buNone/>
              <a:tabLst/>
              <a:defRPr/>
            </a:pPr>
            <a:r>
              <a:rPr kumimoji="0" lang="en-GB" sz="1050" b="1" i="0" u="none" strike="noStrike" kern="1200" cap="none" spc="0" normalizeH="0" baseline="0" noProof="0">
                <a:ln>
                  <a:noFill/>
                </a:ln>
                <a:solidFill>
                  <a:prstClr val="black"/>
                </a:solidFill>
                <a:effectLst/>
                <a:uLnTx/>
                <a:uFillTx/>
                <a:latin typeface="Roboto" panose="02000000000000000000" pitchFamily="2" charset="0"/>
                <a:ea typeface="Roboto" panose="02000000000000000000" pitchFamily="2" charset="0"/>
                <a:cs typeface="Poppins" panose="00000500000000000000" pitchFamily="2" charset="0"/>
              </a:rPr>
              <a:t>Website: </a:t>
            </a:r>
            <a:r>
              <a:rPr kumimoji="0" lang="en-GB" sz="1050" b="1" i="0" u="sng" strike="noStrike" kern="1200" cap="none" spc="0" normalizeH="0" baseline="0" noProof="0">
                <a:ln>
                  <a:noFill/>
                </a:ln>
                <a:solidFill>
                  <a:prstClr val="black"/>
                </a:solidFill>
                <a:effectLst/>
                <a:uLnTx/>
                <a:uFillTx/>
                <a:latin typeface="Roboto" panose="02000000000000000000" pitchFamily="2" charset="0"/>
                <a:ea typeface="Roboto" panose="02000000000000000000" pitchFamily="2" charset="0"/>
                <a:cs typeface="Poppins" panose="00000500000000000000" pitchFamily="2" charset="0"/>
              </a:rPr>
              <a:t>cpag.org.uk/early-warning-system</a:t>
            </a:r>
          </a:p>
        </p:txBody>
      </p:sp>
      <p:sp>
        <p:nvSpPr>
          <p:cNvPr id="3" name="Rectangle 2">
            <a:extLst>
              <a:ext uri="{FF2B5EF4-FFF2-40B4-BE49-F238E27FC236}">
                <a16:creationId xmlns:a16="http://schemas.microsoft.com/office/drawing/2014/main" id="{CE97C9F5-28EF-DAD0-05F3-91CFFD42148D}"/>
              </a:ext>
            </a:extLst>
          </p:cNvPr>
          <p:cNvSpPr/>
          <p:nvPr/>
        </p:nvSpPr>
        <p:spPr>
          <a:xfrm>
            <a:off x="1" y="1"/>
            <a:ext cx="148492" cy="5714999"/>
          </a:xfrm>
          <a:prstGeom prst="rect">
            <a:avLst/>
          </a:prstGeom>
          <a:solidFill>
            <a:srgbClr val="F06B30"/>
          </a:solidFill>
          <a:ln w="19050">
            <a:noFill/>
            <a:prstDash val="dash"/>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solidFill>
                  <a:srgbClr val="009D7F"/>
                </a:solidFill>
              </a:ln>
              <a:solidFill>
                <a:prstClr val="white"/>
              </a:solidFill>
              <a:effectLst/>
              <a:uLnTx/>
              <a:uFillTx/>
              <a:latin typeface="Calibri" panose="020F0502020204030204"/>
              <a:ea typeface="+mn-ea"/>
              <a:cs typeface="+mn-cs"/>
            </a:endParaRPr>
          </a:p>
        </p:txBody>
      </p:sp>
      <p:pic>
        <p:nvPicPr>
          <p:cNvPr id="4" name="Picture 3" descr="A picture containing logo&#10;&#10;Description automatically generated">
            <a:extLst>
              <a:ext uri="{FF2B5EF4-FFF2-40B4-BE49-F238E27FC236}">
                <a16:creationId xmlns:a16="http://schemas.microsoft.com/office/drawing/2014/main" id="{FC79E255-9731-238D-AA23-448B8F268F3C}"/>
              </a:ext>
            </a:extLst>
          </p:cNvPr>
          <p:cNvPicPr>
            <a:picLocks noChangeAspect="1"/>
          </p:cNvPicPr>
          <p:nvPr/>
        </p:nvPicPr>
        <p:blipFill>
          <a:blip r:embed="rId6"/>
          <a:stretch>
            <a:fillRect/>
          </a:stretch>
        </p:blipFill>
        <p:spPr>
          <a:xfrm>
            <a:off x="3042725" y="3457037"/>
            <a:ext cx="654062" cy="572580"/>
          </a:xfrm>
          <a:prstGeom prst="rect">
            <a:avLst/>
          </a:prstGeom>
        </p:spPr>
      </p:pic>
      <p:sp>
        <p:nvSpPr>
          <p:cNvPr id="13" name="TextBox 12">
            <a:hlinkClick r:id="rId7"/>
            <a:extLst>
              <a:ext uri="{FF2B5EF4-FFF2-40B4-BE49-F238E27FC236}">
                <a16:creationId xmlns:a16="http://schemas.microsoft.com/office/drawing/2014/main" id="{9667970F-996D-E467-B90B-F3BF6F117175}"/>
              </a:ext>
            </a:extLst>
          </p:cNvPr>
          <p:cNvSpPr txBox="1"/>
          <p:nvPr/>
        </p:nvSpPr>
        <p:spPr>
          <a:xfrm>
            <a:off x="3739089" y="3482438"/>
            <a:ext cx="1800225" cy="581698"/>
          </a:xfrm>
          <a:prstGeom prst="rect">
            <a:avLst/>
          </a:prstGeom>
          <a:noFill/>
        </p:spPr>
        <p:txBody>
          <a:bodyPr wrap="square" lIns="91440" tIns="45720" rIns="91440" bIns="45720" anchor="t">
            <a:spAutoFit/>
          </a:bodyPr>
          <a:lstStyle/>
          <a:p>
            <a:pPr marL="0" marR="0" lvl="0" indent="0" algn="l" defTabSz="457200" rtl="0" eaLnBrk="1" fontAlgn="auto" latinLnBrk="0" hangingPunct="1">
              <a:lnSpc>
                <a:spcPct val="120000"/>
              </a:lnSpc>
              <a:spcBef>
                <a:spcPts val="0"/>
              </a:spcBef>
              <a:spcAft>
                <a:spcPts val="0"/>
              </a:spcAft>
              <a:buClrTx/>
              <a:buSzTx/>
              <a:buFontTx/>
              <a:buNone/>
              <a:tabLst/>
              <a:defRPr/>
            </a:pPr>
            <a:r>
              <a:rPr kumimoji="0" lang="en-GB" sz="900" b="1" i="0" u="none" strike="noStrike" kern="1200" cap="none" spc="0" normalizeH="0" baseline="0" noProof="0" dirty="0">
                <a:ln>
                  <a:noFill/>
                </a:ln>
                <a:solidFill>
                  <a:prstClr val="black"/>
                </a:solidFill>
                <a:effectLst/>
                <a:uLnTx/>
                <a:uFillTx/>
                <a:latin typeface="Poppins" panose="00000500000000000000" pitchFamily="2" charset="0"/>
                <a:ea typeface="+mn-ea"/>
                <a:cs typeface="Poppins" panose="00000500000000000000" pitchFamily="2" charset="0"/>
              </a:rPr>
              <a:t>Early Warning System </a:t>
            </a:r>
          </a:p>
          <a:p>
            <a:pPr marL="0" marR="0" lvl="0" indent="0" algn="l" defTabSz="457200" rtl="0" eaLnBrk="1" fontAlgn="auto" latinLnBrk="0" hangingPunct="1">
              <a:lnSpc>
                <a:spcPct val="120000"/>
              </a:lnSpc>
              <a:spcBef>
                <a:spcPts val="0"/>
              </a:spcBef>
              <a:spcAft>
                <a:spcPts val="0"/>
              </a:spcAft>
              <a:buClrTx/>
              <a:buSzTx/>
              <a:buFontTx/>
              <a:buNone/>
              <a:tabLst/>
              <a:defRPr/>
            </a:pPr>
            <a:r>
              <a:rPr kumimoji="0" lang="en-GB" sz="900" b="1" i="0" u="none" strike="noStrike" kern="1200" cap="none" spc="0" normalizeH="0" baseline="0" noProof="0" dirty="0">
                <a:ln>
                  <a:noFill/>
                </a:ln>
                <a:solidFill>
                  <a:prstClr val="black"/>
                </a:solidFill>
                <a:effectLst/>
                <a:uLnTx/>
                <a:uFillTx/>
                <a:latin typeface="Poppins"/>
                <a:ea typeface="+mn-ea"/>
                <a:cs typeface="Poppins"/>
              </a:rPr>
              <a:t>Email: </a:t>
            </a:r>
            <a:r>
              <a:rPr kumimoji="0" lang="en-GB" sz="900" b="1" i="0" u="none" strike="noStrike" kern="1200" cap="none" spc="0" normalizeH="0" baseline="0" noProof="0" dirty="0">
                <a:ln>
                  <a:noFill/>
                </a:ln>
                <a:solidFill>
                  <a:prstClr val="black"/>
                </a:solidFill>
                <a:effectLst/>
                <a:uLnTx/>
                <a:uFillTx/>
                <a:latin typeface="Poppins"/>
                <a:ea typeface="+mn-ea"/>
                <a:cs typeface="Poppins"/>
                <a:hlinkClick r:id="rId7">
                  <a:extLst>
                    <a:ext uri="{A12FA001-AC4F-418D-AE19-62706E023703}">
                      <ahyp:hlinkClr xmlns:ahyp="http://schemas.microsoft.com/office/drawing/2018/hyperlinkcolor" val="tx"/>
                    </a:ext>
                  </a:extLst>
                </a:hlinkClick>
              </a:rPr>
              <a:t>ews@cpag.org.uk</a:t>
            </a:r>
          </a:p>
          <a:p>
            <a:pPr marL="0" marR="0" lvl="0" indent="0" algn="l" defTabSz="457200" rtl="0" eaLnBrk="1" fontAlgn="auto" latinLnBrk="0" hangingPunct="1">
              <a:lnSpc>
                <a:spcPct val="120000"/>
              </a:lnSpc>
              <a:spcBef>
                <a:spcPts val="0"/>
              </a:spcBef>
              <a:spcAft>
                <a:spcPts val="0"/>
              </a:spcAft>
              <a:buClrTx/>
              <a:buSzTx/>
              <a:buFontTx/>
              <a:buNone/>
              <a:tabLst/>
              <a:defRPr/>
            </a:pPr>
            <a:r>
              <a:rPr kumimoji="0" lang="en-GB" sz="900" b="1" i="0" u="none" strike="noStrike" kern="1200" cap="none" spc="0" normalizeH="0" baseline="0" noProof="0">
                <a:ln>
                  <a:noFill/>
                </a:ln>
                <a:solidFill>
                  <a:prstClr val="black"/>
                </a:solidFill>
                <a:effectLst/>
                <a:uLnTx/>
                <a:uFillTx/>
                <a:latin typeface="Poppins"/>
                <a:ea typeface="+mn-ea"/>
                <a:cs typeface="Poppins"/>
              </a:rPr>
              <a:t>Tel:0203 955 4493</a:t>
            </a:r>
            <a:endParaRPr kumimoji="0" lang="en-GB" sz="900" b="1" i="0" u="none" strike="noStrike" kern="1200" cap="none" spc="0" normalizeH="0" baseline="0" noProof="0" dirty="0">
              <a:ln>
                <a:noFill/>
              </a:ln>
              <a:solidFill>
                <a:prstClr val="black"/>
              </a:solidFill>
              <a:effectLst/>
              <a:uLnTx/>
              <a:uFillTx/>
              <a:latin typeface="Poppins"/>
              <a:ea typeface="+mn-ea"/>
              <a:cs typeface="Poppins"/>
            </a:endParaRPr>
          </a:p>
        </p:txBody>
      </p:sp>
      <p:pic>
        <p:nvPicPr>
          <p:cNvPr id="16" name="Picture 15" descr="A blue rectangle with black text&#10;&#10;Description automatically generated with medium confidence">
            <a:extLst>
              <a:ext uri="{FF2B5EF4-FFF2-40B4-BE49-F238E27FC236}">
                <a16:creationId xmlns:a16="http://schemas.microsoft.com/office/drawing/2014/main" id="{794B7456-A2AA-D0E9-895D-CD31611A71F3}"/>
              </a:ext>
            </a:extLst>
          </p:cNvPr>
          <p:cNvPicPr>
            <a:picLocks noChangeAspect="1"/>
          </p:cNvPicPr>
          <p:nvPr/>
        </p:nvPicPr>
        <p:blipFill>
          <a:blip r:embed="rId8"/>
          <a:stretch>
            <a:fillRect/>
          </a:stretch>
        </p:blipFill>
        <p:spPr>
          <a:xfrm>
            <a:off x="5488702" y="3421394"/>
            <a:ext cx="721098" cy="631264"/>
          </a:xfrm>
          <a:prstGeom prst="rect">
            <a:avLst/>
          </a:prstGeom>
        </p:spPr>
      </p:pic>
      <p:sp>
        <p:nvSpPr>
          <p:cNvPr id="17" name="TextBox 16">
            <a:hlinkClick r:id="rId9"/>
            <a:extLst>
              <a:ext uri="{FF2B5EF4-FFF2-40B4-BE49-F238E27FC236}">
                <a16:creationId xmlns:a16="http://schemas.microsoft.com/office/drawing/2014/main" id="{4BCCAEB0-A546-4A8E-B861-45EBCE413247}"/>
              </a:ext>
            </a:extLst>
          </p:cNvPr>
          <p:cNvSpPr txBox="1"/>
          <p:nvPr/>
        </p:nvSpPr>
        <p:spPr>
          <a:xfrm>
            <a:off x="6204395" y="3481159"/>
            <a:ext cx="2668669" cy="578556"/>
          </a:xfrm>
          <a:prstGeom prst="rect">
            <a:avLst/>
          </a:prstGeom>
          <a:noFill/>
        </p:spPr>
        <p:txBody>
          <a:bodyPr wrap="square">
            <a:spAutoFit/>
          </a:bodyPr>
          <a:lstStyle/>
          <a:p>
            <a:pPr marL="0" marR="0" lvl="0" indent="0" algn="l" defTabSz="457200" rtl="0" eaLnBrk="1" fontAlgn="auto" latinLnBrk="0" hangingPunct="1">
              <a:lnSpc>
                <a:spcPct val="120000"/>
              </a:lnSpc>
              <a:spcBef>
                <a:spcPts val="0"/>
              </a:spcBef>
              <a:spcAft>
                <a:spcPts val="0"/>
              </a:spcAft>
              <a:buClrTx/>
              <a:buSzTx/>
              <a:buFontTx/>
              <a:buNone/>
              <a:tabLst/>
              <a:defRPr/>
            </a:pPr>
            <a:r>
              <a:rPr kumimoji="0" lang="en-GB" sz="900" b="1" i="0" u="none" strike="noStrike" kern="1200" cap="none" spc="0" normalizeH="0" baseline="0" noProof="0">
                <a:ln>
                  <a:noFill/>
                </a:ln>
                <a:solidFill>
                  <a:prstClr val="black"/>
                </a:solidFill>
                <a:effectLst/>
                <a:uLnTx/>
                <a:uFillTx/>
                <a:latin typeface="Poppins" panose="00000500000000000000" pitchFamily="2" charset="0"/>
                <a:ea typeface="+mn-ea"/>
                <a:cs typeface="Poppins" panose="00000500000000000000" pitchFamily="2" charset="0"/>
              </a:rPr>
              <a:t>Early Warning System Scotland</a:t>
            </a:r>
          </a:p>
          <a:p>
            <a:pPr marL="0" marR="0" lvl="0" indent="0" algn="l" defTabSz="457200" rtl="0" eaLnBrk="1" fontAlgn="auto" latinLnBrk="0" hangingPunct="1">
              <a:lnSpc>
                <a:spcPct val="120000"/>
              </a:lnSpc>
              <a:spcBef>
                <a:spcPts val="0"/>
              </a:spcBef>
              <a:spcAft>
                <a:spcPts val="0"/>
              </a:spcAft>
              <a:buClrTx/>
              <a:buSzTx/>
              <a:buFontTx/>
              <a:buNone/>
              <a:tabLst/>
              <a:defRPr/>
            </a:pPr>
            <a:r>
              <a:rPr kumimoji="0" lang="en-GB" sz="900" b="1" i="0" u="none" strike="noStrike" kern="1200" cap="none" spc="0" normalizeH="0" baseline="0" noProof="0">
                <a:ln>
                  <a:noFill/>
                </a:ln>
                <a:solidFill>
                  <a:prstClr val="black"/>
                </a:solidFill>
                <a:effectLst/>
                <a:uLnTx/>
                <a:uFillTx/>
                <a:latin typeface="Poppins" panose="00000500000000000000" pitchFamily="2" charset="0"/>
                <a:ea typeface="+mn-ea"/>
                <a:cs typeface="Poppins" panose="00000500000000000000" pitchFamily="2" charset="0"/>
              </a:rPr>
              <a:t>Email: </a:t>
            </a:r>
            <a:r>
              <a:rPr kumimoji="0" lang="en-GB" sz="900" b="1" i="0" u="sng" strike="noStrike" kern="1200" cap="none" spc="0" normalizeH="0" baseline="0" noProof="0">
                <a:ln>
                  <a:noFill/>
                </a:ln>
                <a:solidFill>
                  <a:prstClr val="black"/>
                </a:solidFill>
                <a:effectLst/>
                <a:uLnTx/>
                <a:uFillTx/>
                <a:latin typeface="Poppins" panose="00000500000000000000" pitchFamily="2" charset="0"/>
                <a:ea typeface="+mn-ea"/>
                <a:cs typeface="Poppins" panose="00000500000000000000" pitchFamily="2" charset="0"/>
              </a:rPr>
              <a:t>kmckechnie@cpagscotland.org.uk</a:t>
            </a:r>
          </a:p>
          <a:p>
            <a:pPr marL="0" marR="0" lvl="0" indent="0" algn="l" defTabSz="457200" rtl="0" eaLnBrk="1" fontAlgn="auto" latinLnBrk="0" hangingPunct="1">
              <a:lnSpc>
                <a:spcPct val="120000"/>
              </a:lnSpc>
              <a:spcBef>
                <a:spcPts val="0"/>
              </a:spcBef>
              <a:spcAft>
                <a:spcPts val="0"/>
              </a:spcAft>
              <a:buClrTx/>
              <a:buSzTx/>
              <a:buFontTx/>
              <a:buNone/>
              <a:tabLst/>
              <a:defRPr/>
            </a:pPr>
            <a:r>
              <a:rPr kumimoji="0" lang="en-GB" sz="900" b="1" i="0" u="none" strike="noStrike" kern="1200" cap="none" spc="0" normalizeH="0" baseline="0" noProof="0">
                <a:ln>
                  <a:noFill/>
                </a:ln>
                <a:solidFill>
                  <a:prstClr val="black"/>
                </a:solidFill>
                <a:effectLst/>
                <a:uLnTx/>
                <a:uFillTx/>
                <a:latin typeface="Poppins" panose="00000500000000000000" pitchFamily="2" charset="0"/>
                <a:ea typeface="+mn-ea"/>
                <a:cs typeface="Poppins" panose="00000500000000000000" pitchFamily="2" charset="0"/>
              </a:rPr>
              <a:t>Tel: 0141 611 7091</a:t>
            </a:r>
          </a:p>
        </p:txBody>
      </p:sp>
    </p:spTree>
    <p:extLst>
      <p:ext uri="{BB962C8B-B14F-4D97-AF65-F5344CB8AC3E}">
        <p14:creationId xmlns:p14="http://schemas.microsoft.com/office/powerpoint/2010/main" val="256709125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8595143BE3AFE244BA8430A45F6507EC" ma:contentTypeVersion="18" ma:contentTypeDescription="Create a new document." ma:contentTypeScope="" ma:versionID="a2f669437336aebe6094fd2bc69edd40">
  <xsd:schema xmlns:xsd="http://www.w3.org/2001/XMLSchema" xmlns:xs="http://www.w3.org/2001/XMLSchema" xmlns:p="http://schemas.microsoft.com/office/2006/metadata/properties" xmlns:ns2="6e2bcfc7-025d-4f10-9223-180fc34b56d9" xmlns:ns3="73e1a587-7286-44c9-a1fe-3710516a651b" targetNamespace="http://schemas.microsoft.com/office/2006/metadata/properties" ma:root="true" ma:fieldsID="2c0fc024dba4f09b8066cce4118a631b" ns2:_="" ns3:_="">
    <xsd:import namespace="6e2bcfc7-025d-4f10-9223-180fc34b56d9"/>
    <xsd:import namespace="73e1a587-7286-44c9-a1fe-3710516a651b"/>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DateTaken" minOccurs="0"/>
                <xsd:element ref="ns2:MediaServiceAutoTags" minOccurs="0"/>
                <xsd:element ref="ns2:MediaServiceGenerationTime" minOccurs="0"/>
                <xsd:element ref="ns2:MediaServiceEventHashCode" minOccurs="0"/>
                <xsd:element ref="ns3:SharedWithUsers" minOccurs="0"/>
                <xsd:element ref="ns3:SharedWithDetails" minOccurs="0"/>
                <xsd:element ref="ns2:MediaServiceLocation" minOccurs="0"/>
                <xsd:element ref="ns2:MediaServiceOCR" minOccurs="0"/>
                <xsd:element ref="ns2:lcf76f155ced4ddcb4097134ff3c332f" minOccurs="0"/>
                <xsd:element ref="ns3:TaxCatchAll" minOccurs="0"/>
                <xsd:element ref="ns2:MediaLengthInSeconds"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e2bcfc7-025d-4f10-9223-180fc34b56d9"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ServiceAutoTags" ma:index="13" nillable="true" ma:displayName="Tags" ma:internalName="MediaServiceAutoTags" ma:readOnly="true">
      <xsd:simpleType>
        <xsd:restriction base="dms:Text"/>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Location" ma:index="18" nillable="true" ma:displayName="Location" ma:internalName="MediaServiceLocation" ma:readOnly="true">
      <xsd:simpleType>
        <xsd:restriction base="dms:Text"/>
      </xsd:simpleType>
    </xsd:element>
    <xsd:element name="MediaServiceOCR" ma:index="19" nillable="true" ma:displayName="Extracted Text" ma:internalName="MediaServiceOCR" ma:readOnly="true">
      <xsd:simpleType>
        <xsd:restriction base="dms:Note">
          <xsd:maxLength value="255"/>
        </xsd:restriction>
      </xsd:simpleType>
    </xsd:element>
    <xsd:element name="lcf76f155ced4ddcb4097134ff3c332f" ma:index="21" nillable="true" ma:taxonomy="true" ma:internalName="lcf76f155ced4ddcb4097134ff3c332f" ma:taxonomyFieldName="MediaServiceImageTags" ma:displayName="Image Tags" ma:readOnly="false" ma:fieldId="{5cf76f15-5ced-4ddc-b409-7134ff3c332f}" ma:taxonomyMulti="true" ma:sspId="ebdb9d6e-4a40-4bb6-ba1f-8e96de9002b9" ma:termSetId="09814cd3-568e-fe90-9814-8d621ff8fb84" ma:anchorId="fba54fb3-c3e1-fe81-a776-ca4b69148c4d" ma:open="true" ma:isKeyword="false">
      <xsd:complexType>
        <xsd:sequence>
          <xsd:element ref="pc:Terms" minOccurs="0" maxOccurs="1"/>
        </xsd:sequence>
      </xsd:complexType>
    </xsd:element>
    <xsd:element name="MediaLengthInSeconds" ma:index="23" nillable="true" ma:displayName="MediaLengthInSeconds" ma:hidden="true" ma:internalName="MediaLengthInSeconds" ma:readOnly="true">
      <xsd:simpleType>
        <xsd:restriction base="dms:Unknown"/>
      </xsd:simpleType>
    </xsd:element>
    <xsd:element name="MediaServiceObjectDetectorVersions" ma:index="24"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73e1a587-7286-44c9-a1fe-3710516a651b" elementFormDefault="qualified">
    <xsd:import namespace="http://schemas.microsoft.com/office/2006/documentManagement/types"/>
    <xsd:import namespace="http://schemas.microsoft.com/office/infopath/2007/PartnerControls"/>
    <xsd:element name="SharedWithUsers" ma:index="16"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7" nillable="true" ma:displayName="Shared With Details" ma:internalName="SharedWithDetails" ma:readOnly="true">
      <xsd:simpleType>
        <xsd:restriction base="dms:Note">
          <xsd:maxLength value="255"/>
        </xsd:restriction>
      </xsd:simpleType>
    </xsd:element>
    <xsd:element name="TaxCatchAll" ma:index="22" nillable="true" ma:displayName="Taxonomy Catch All Column" ma:hidden="true" ma:list="{75c99ed9-1a5f-44ea-a617-508aa7e7df9a}" ma:internalName="TaxCatchAll" ma:showField="CatchAllData" ma:web="73e1a587-7286-44c9-a1fe-3710516a651b">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6e2bcfc7-025d-4f10-9223-180fc34b56d9">
      <Terms xmlns="http://schemas.microsoft.com/office/infopath/2007/PartnerControls"/>
    </lcf76f155ced4ddcb4097134ff3c332f>
    <TaxCatchAll xmlns="73e1a587-7286-44c9-a1fe-3710516a651b" xsi:nil="true"/>
  </documentManagement>
</p:properties>
</file>

<file path=customXml/itemProps1.xml><?xml version="1.0" encoding="utf-8"?>
<ds:datastoreItem xmlns:ds="http://schemas.openxmlformats.org/officeDocument/2006/customXml" ds:itemID="{A05B76B8-22BA-4261-ADEB-6767BEA1F32E}">
  <ds:schemaRefs>
    <ds:schemaRef ds:uri="http://schemas.microsoft.com/sharepoint/v3/contenttype/forms"/>
  </ds:schemaRefs>
</ds:datastoreItem>
</file>

<file path=customXml/itemProps2.xml><?xml version="1.0" encoding="utf-8"?>
<ds:datastoreItem xmlns:ds="http://schemas.openxmlformats.org/officeDocument/2006/customXml" ds:itemID="{20AB060F-6DB9-4261-97FB-8E9B6E83460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6e2bcfc7-025d-4f10-9223-180fc34b56d9"/>
    <ds:schemaRef ds:uri="73e1a587-7286-44c9-a1fe-3710516a651b"/>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F41096A1-5C16-4C0E-A229-E40ECF2C2982}">
  <ds:schemaRefs>
    <ds:schemaRef ds:uri="1dda3fb8-2aa8-4dd4-a1df-586842886bee"/>
    <ds:schemaRef ds:uri="http://purl.org/dc/dcmitype/"/>
    <ds:schemaRef ds:uri="http://purl.org/dc/elements/1.1/"/>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f69d915a-3c1c-43f8-892d-ea57b9f9e3bd"/>
    <ds:schemaRef ds:uri="http://www.w3.org/XML/1998/namespace"/>
    <ds:schemaRef ds:uri="http://purl.org/dc/terms/"/>
    <ds:schemaRef ds:uri="6e2bcfc7-025d-4f10-9223-180fc34b56d9"/>
    <ds:schemaRef ds:uri="73e1a587-7286-44c9-a1fe-3710516a651b"/>
  </ds:schemaRefs>
</ds:datastoreItem>
</file>

<file path=docProps/app.xml><?xml version="1.0" encoding="utf-8"?>
<Properties xmlns="http://schemas.openxmlformats.org/officeDocument/2006/extended-properties" xmlns:vt="http://schemas.openxmlformats.org/officeDocument/2006/docPropsVTypes">
  <TotalTime>0</TotalTime>
  <Words>849</Words>
  <Application>Microsoft Office PowerPoint</Application>
  <PresentationFormat>On-screen Show (16:10)</PresentationFormat>
  <Paragraphs>88</Paragraphs>
  <Slides>7</Slides>
  <Notes>5</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7</vt:i4>
      </vt:variant>
    </vt:vector>
  </HeadingPairs>
  <TitlesOfParts>
    <vt:vector size="14" baseType="lpstr">
      <vt:lpstr>Arial</vt:lpstr>
      <vt:lpstr>Calibri</vt:lpstr>
      <vt:lpstr>Calibri Light</vt:lpstr>
      <vt:lpstr>Poppins</vt:lpstr>
      <vt:lpstr>Roboto</vt:lpstr>
      <vt:lpstr>Wingdings</vt:lpstr>
      <vt:lpstr>Office Theme</vt:lpstr>
      <vt:lpstr>PowerPoint Presentation</vt:lpstr>
      <vt:lpstr>PowerPoint Presentation</vt:lpstr>
      <vt:lpstr>Current cases</vt:lpstr>
      <vt:lpstr>Live issues</vt:lpstr>
      <vt:lpstr>PowerPoint Presentation</vt:lpstr>
      <vt:lpstr>After judgment…</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Microsoft Office User</dc:creator>
  <cp:lastModifiedBy>Claire Hall</cp:lastModifiedBy>
  <cp:revision>379</cp:revision>
  <cp:lastPrinted>2022-09-14T20:50:27Z</cp:lastPrinted>
  <dcterms:created xsi:type="dcterms:W3CDTF">2015-05-28T09:43:02Z</dcterms:created>
  <dcterms:modified xsi:type="dcterms:W3CDTF">2025-07-18T09:40:53Z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0x0101008595143BE3AFE244BA8430A45F6507EC</vt:lpwstr>
  </property>
  <property fmtid="{D5CDD505-2E9C-101B-9397-08002B2CF9AE}" pid="3" name="Order">
    <vt:r8>1191400</vt:r8>
  </property>
  <property fmtid="{D5CDD505-2E9C-101B-9397-08002B2CF9AE}" pid="4" name="MediaServiceImageTags">
    <vt:lpwstr/>
  </property>
</Properties>
</file>