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86" r:id="rId5"/>
    <p:sldId id="371" r:id="rId6"/>
    <p:sldId id="372" r:id="rId7"/>
    <p:sldId id="380" r:id="rId8"/>
    <p:sldId id="373" r:id="rId9"/>
    <p:sldId id="382" r:id="rId10"/>
    <p:sldId id="383" r:id="rId11"/>
    <p:sldId id="381" r:id="rId12"/>
    <p:sldId id="3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0CA9CC-2F2F-A5D9-3DD0-D926BD5A650F}" v="59" dt="2024-09-05T09:09:24.7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45" autoAdjust="0"/>
    <p:restoredTop sz="69705" autoAdjust="0"/>
  </p:normalViewPr>
  <p:slideViewPr>
    <p:cSldViewPr>
      <p:cViewPr varScale="1">
        <p:scale>
          <a:sx n="49" d="100"/>
          <a:sy n="49" d="100"/>
        </p:scale>
        <p:origin x="1516" y="36"/>
      </p:cViewPr>
      <p:guideLst>
        <p:guide orient="horz" pos="218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howGuides="1">
      <p:cViewPr varScale="1">
        <p:scale>
          <a:sx n="239" d="100"/>
          <a:sy n="239" d="100"/>
        </p:scale>
        <p:origin x="579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na Hentschel" userId="S::johanna.hentschel@mssociety.org.uk::f2dc7a4b-8d2b-4a0c-b445-780cd496cf05" providerId="AD" clId="Web-{7D1E3A3E-8F05-9FD8-F1BC-371D4A991E3A}"/>
    <pc:docChg chg="modSld">
      <pc:chgData name="Johanna Hentschel" userId="S::johanna.hentschel@mssociety.org.uk::f2dc7a4b-8d2b-4a0c-b445-780cd496cf05" providerId="AD" clId="Web-{7D1E3A3E-8F05-9FD8-F1BC-371D4A991E3A}" dt="2024-08-07T09:27:09.340" v="3"/>
      <pc:docMkLst>
        <pc:docMk/>
      </pc:docMkLst>
      <pc:sldChg chg="modNotes">
        <pc:chgData name="Johanna Hentschel" userId="S::johanna.hentschel@mssociety.org.uk::f2dc7a4b-8d2b-4a0c-b445-780cd496cf05" providerId="AD" clId="Web-{7D1E3A3E-8F05-9FD8-F1BC-371D4A991E3A}" dt="2024-08-07T09:27:09.340" v="3"/>
        <pc:sldMkLst>
          <pc:docMk/>
          <pc:sldMk cId="2149534859" sldId="286"/>
        </pc:sldMkLst>
      </pc:sldChg>
    </pc:docChg>
  </pc:docChgLst>
  <pc:docChgLst>
    <pc:chgData name="Johanna Hentschel" userId="S::johanna.hentschel@mssociety.org.uk::f2dc7a4b-8d2b-4a0c-b445-780cd496cf05" providerId="AD" clId="Web-{500CA9CC-2F2F-A5D9-3DD0-D926BD5A650F}"/>
    <pc:docChg chg="modSld">
      <pc:chgData name="Johanna Hentschel" userId="S::johanna.hentschel@mssociety.org.uk::f2dc7a4b-8d2b-4a0c-b445-780cd496cf05" providerId="AD" clId="Web-{500CA9CC-2F2F-A5D9-3DD0-D926BD5A650F}" dt="2024-09-05T09:09:24.732" v="59" actId="20577"/>
      <pc:docMkLst>
        <pc:docMk/>
      </pc:docMkLst>
      <pc:sldChg chg="modSp">
        <pc:chgData name="Johanna Hentschel" userId="S::johanna.hentschel@mssociety.org.uk::f2dc7a4b-8d2b-4a0c-b445-780cd496cf05" providerId="AD" clId="Web-{500CA9CC-2F2F-A5D9-3DD0-D926BD5A650F}" dt="2024-09-05T09:09:24.732" v="59" actId="20577"/>
        <pc:sldMkLst>
          <pc:docMk/>
          <pc:sldMk cId="959330237" sldId="327"/>
        </pc:sldMkLst>
        <pc:spChg chg="mod">
          <ac:chgData name="Johanna Hentschel" userId="S::johanna.hentschel@mssociety.org.uk::f2dc7a4b-8d2b-4a0c-b445-780cd496cf05" providerId="AD" clId="Web-{500CA9CC-2F2F-A5D9-3DD0-D926BD5A650F}" dt="2024-09-05T09:09:24.732" v="59" actId="20577"/>
          <ac:spMkLst>
            <pc:docMk/>
            <pc:sldMk cId="959330237" sldId="327"/>
            <ac:spMk id="3" creationId="{E21B6CB5-A6F8-54FF-8080-D14BC43A39DF}"/>
          </ac:spMkLst>
        </pc:spChg>
      </pc:sldChg>
    </pc:docChg>
  </pc:docChgLst>
  <pc:docChgLst>
    <pc:chgData name="Johanna Hentschel" userId="S::johanna.hentschel@mssociety.org.uk::f2dc7a4b-8d2b-4a0c-b445-780cd496cf05" providerId="AD" clId="Web-{5C655FFB-95DD-8792-8A03-851704C3BC54}"/>
    <pc:docChg chg="delSld modSld sldOrd">
      <pc:chgData name="Johanna Hentschel" userId="S::johanna.hentschel@mssociety.org.uk::f2dc7a4b-8d2b-4a0c-b445-780cd496cf05" providerId="AD" clId="Web-{5C655FFB-95DD-8792-8A03-851704C3BC54}" dt="2024-08-07T08:10:01.284" v="1299"/>
      <pc:docMkLst>
        <pc:docMk/>
      </pc:docMkLst>
      <pc:sldChg chg="del">
        <pc:chgData name="Johanna Hentschel" userId="S::johanna.hentschel@mssociety.org.uk::f2dc7a4b-8d2b-4a0c-b445-780cd496cf05" providerId="AD" clId="Web-{5C655FFB-95DD-8792-8A03-851704C3BC54}" dt="2024-08-07T07:58:23.344" v="1184"/>
        <pc:sldMkLst>
          <pc:docMk/>
          <pc:sldMk cId="2644484261" sldId="258"/>
        </pc:sldMkLst>
      </pc:sldChg>
      <pc:sldChg chg="modNotes">
        <pc:chgData name="Johanna Hentschel" userId="S::johanna.hentschel@mssociety.org.uk::f2dc7a4b-8d2b-4a0c-b445-780cd496cf05" providerId="AD" clId="Web-{5C655FFB-95DD-8792-8A03-851704C3BC54}" dt="2024-08-07T07:40:44.098" v="72"/>
        <pc:sldMkLst>
          <pc:docMk/>
          <pc:sldMk cId="2149534859" sldId="286"/>
        </pc:sldMkLst>
      </pc:sldChg>
      <pc:sldChg chg="modSp ord modNotes">
        <pc:chgData name="Johanna Hentschel" userId="S::johanna.hentschel@mssociety.org.uk::f2dc7a4b-8d2b-4a0c-b445-780cd496cf05" providerId="AD" clId="Web-{5C655FFB-95DD-8792-8A03-851704C3BC54}" dt="2024-08-07T07:52:05.913" v="571"/>
        <pc:sldMkLst>
          <pc:docMk/>
          <pc:sldMk cId="1014544189" sldId="325"/>
        </pc:sldMkLst>
        <pc:spChg chg="mod">
          <ac:chgData name="Johanna Hentschel" userId="S::johanna.hentschel@mssociety.org.uk::f2dc7a4b-8d2b-4a0c-b445-780cd496cf05" providerId="AD" clId="Web-{5C655FFB-95DD-8792-8A03-851704C3BC54}" dt="2024-08-07T07:51:04.942" v="495" actId="20577"/>
          <ac:spMkLst>
            <pc:docMk/>
            <pc:sldMk cId="1014544189" sldId="325"/>
            <ac:spMk id="2" creationId="{DBF65EBA-E756-88FB-31B2-AF52A5114517}"/>
          </ac:spMkLst>
        </pc:spChg>
        <pc:spChg chg="mod">
          <ac:chgData name="Johanna Hentschel" userId="S::johanna.hentschel@mssociety.org.uk::f2dc7a4b-8d2b-4a0c-b445-780cd496cf05" providerId="AD" clId="Web-{5C655FFB-95DD-8792-8A03-851704C3BC54}" dt="2024-08-07T07:51:21.209" v="497" actId="20577"/>
          <ac:spMkLst>
            <pc:docMk/>
            <pc:sldMk cId="1014544189" sldId="325"/>
            <ac:spMk id="3" creationId="{811EE2E5-0D6D-872E-D137-8DB0D3DD11F9}"/>
          </ac:spMkLst>
        </pc:spChg>
      </pc:sldChg>
      <pc:sldChg chg="modNotes">
        <pc:chgData name="Johanna Hentschel" userId="S::johanna.hentschel@mssociety.org.uk::f2dc7a4b-8d2b-4a0c-b445-780cd496cf05" providerId="AD" clId="Web-{5C655FFB-95DD-8792-8A03-851704C3BC54}" dt="2024-08-07T08:07:04.827" v="1279"/>
        <pc:sldMkLst>
          <pc:docMk/>
          <pc:sldMk cId="959330237" sldId="327"/>
        </pc:sldMkLst>
      </pc:sldChg>
      <pc:sldChg chg="del">
        <pc:chgData name="Johanna Hentschel" userId="S::johanna.hentschel@mssociety.org.uk::f2dc7a4b-8d2b-4a0c-b445-780cd496cf05" providerId="AD" clId="Web-{5C655FFB-95DD-8792-8A03-851704C3BC54}" dt="2024-08-07T07:58:25.220" v="1185"/>
        <pc:sldMkLst>
          <pc:docMk/>
          <pc:sldMk cId="354797337" sldId="348"/>
        </pc:sldMkLst>
      </pc:sldChg>
      <pc:sldChg chg="modNotes">
        <pc:chgData name="Johanna Hentschel" userId="S::johanna.hentschel@mssociety.org.uk::f2dc7a4b-8d2b-4a0c-b445-780cd496cf05" providerId="AD" clId="Web-{5C655FFB-95DD-8792-8A03-851704C3BC54}" dt="2024-08-07T08:10:01.284" v="1299"/>
        <pc:sldMkLst>
          <pc:docMk/>
          <pc:sldMk cId="1018062315" sldId="352"/>
        </pc:sldMkLst>
      </pc:sldChg>
      <pc:sldChg chg="del">
        <pc:chgData name="Johanna Hentschel" userId="S::johanna.hentschel@mssociety.org.uk::f2dc7a4b-8d2b-4a0c-b445-780cd496cf05" providerId="AD" clId="Web-{5C655FFB-95DD-8792-8A03-851704C3BC54}" dt="2024-08-07T07:58:17.641" v="1183"/>
        <pc:sldMkLst>
          <pc:docMk/>
          <pc:sldMk cId="1935533788" sldId="365"/>
        </pc:sldMkLst>
      </pc:sldChg>
      <pc:sldChg chg="modNotes">
        <pc:chgData name="Johanna Hentschel" userId="S::johanna.hentschel@mssociety.org.uk::f2dc7a4b-8d2b-4a0c-b445-780cd496cf05" providerId="AD" clId="Web-{5C655FFB-95DD-8792-8A03-851704C3BC54}" dt="2024-08-07T08:07:36.359" v="1296"/>
        <pc:sldMkLst>
          <pc:docMk/>
          <pc:sldMk cId="1722233886" sldId="370"/>
        </pc:sldMkLst>
      </pc:sldChg>
      <pc:sldChg chg="del">
        <pc:chgData name="Johanna Hentschel" userId="S::johanna.hentschel@mssociety.org.uk::f2dc7a4b-8d2b-4a0c-b445-780cd496cf05" providerId="AD" clId="Web-{5C655FFB-95DD-8792-8A03-851704C3BC54}" dt="2024-08-07T07:58:25.798" v="1186"/>
        <pc:sldMkLst>
          <pc:docMk/>
          <pc:sldMk cId="1178762903" sldId="385"/>
        </pc:sldMkLst>
      </pc:sldChg>
      <pc:sldChg chg="modNotes">
        <pc:chgData name="Johanna Hentschel" userId="S::johanna.hentschel@mssociety.org.uk::f2dc7a4b-8d2b-4a0c-b445-780cd496cf05" providerId="AD" clId="Web-{5C655FFB-95DD-8792-8A03-851704C3BC54}" dt="2024-08-07T07:44:32.198" v="168"/>
        <pc:sldMkLst>
          <pc:docMk/>
          <pc:sldMk cId="952019279" sldId="386"/>
        </pc:sldMkLst>
      </pc:sldChg>
      <pc:sldChg chg="modNotes">
        <pc:chgData name="Johanna Hentschel" userId="S::johanna.hentschel@mssociety.org.uk::f2dc7a4b-8d2b-4a0c-b445-780cd496cf05" providerId="AD" clId="Web-{5C655FFB-95DD-8792-8A03-851704C3BC54}" dt="2024-08-07T08:02:21.382" v="1260"/>
        <pc:sldMkLst>
          <pc:docMk/>
          <pc:sldMk cId="2747697962" sldId="387"/>
        </pc:sldMkLst>
      </pc:sldChg>
      <pc:sldChg chg="modNotes">
        <pc:chgData name="Johanna Hentschel" userId="S::johanna.hentschel@mssociety.org.uk::f2dc7a4b-8d2b-4a0c-b445-780cd496cf05" providerId="AD" clId="Web-{5C655FFB-95DD-8792-8A03-851704C3BC54}" dt="2024-08-07T07:46:11.200" v="294"/>
        <pc:sldMkLst>
          <pc:docMk/>
          <pc:sldMk cId="1820715275" sldId="388"/>
        </pc:sldMkLst>
      </pc:sldChg>
      <pc:sldChg chg="modNotes">
        <pc:chgData name="Johanna Hentschel" userId="S::johanna.hentschel@mssociety.org.uk::f2dc7a4b-8d2b-4a0c-b445-780cd496cf05" providerId="AD" clId="Web-{5C655FFB-95DD-8792-8A03-851704C3BC54}" dt="2024-08-07T07:48:08.454" v="323"/>
        <pc:sldMkLst>
          <pc:docMk/>
          <pc:sldMk cId="514222511" sldId="391"/>
        </pc:sldMkLst>
      </pc:sldChg>
      <pc:sldChg chg="del">
        <pc:chgData name="Johanna Hentschel" userId="S::johanna.hentschel@mssociety.org.uk::f2dc7a4b-8d2b-4a0c-b445-780cd496cf05" providerId="AD" clId="Web-{5C655FFB-95DD-8792-8A03-851704C3BC54}" dt="2024-08-07T07:58:07.407" v="1182"/>
        <pc:sldMkLst>
          <pc:docMk/>
          <pc:sldMk cId="2394067469" sldId="39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B25E446A-65B1-47A7-0711-0D36B4ECB0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Lexend Deca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E753CFE-17BB-3AB5-7A63-C6F0F6BB3A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1A08E9-3980-5545-8A0D-BD59D901EC84}" type="datetimeFigureOut">
              <a:rPr lang="en-US" smtClean="0">
                <a:latin typeface="Lexend Deca" pitchFamily="2" charset="0"/>
              </a:rPr>
              <a:t>7/16/2025</a:t>
            </a:fld>
            <a:endParaRPr lang="en-US" dirty="0">
              <a:latin typeface="Lexend Deca" pitchFamily="2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C7BC28D-F260-D2C9-E163-C81AFCF627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Lexend Deca" pitchFamily="2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46F0CB6-0669-72AC-379F-ADA4637A7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9DB83-F79E-BD4D-A4E6-C018C767D174}" type="slidenum">
              <a:rPr lang="en-US" smtClean="0">
                <a:latin typeface="Lexend Deca" pitchFamily="2" charset="0"/>
              </a:rPr>
              <a:t>‹#›</a:t>
            </a:fld>
            <a:endParaRPr lang="en-US" dirty="0">
              <a:latin typeface="Lexend De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56640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exend Deca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exend Deca" pitchFamily="2" charset="0"/>
              </a:defRPr>
            </a:lvl1pPr>
          </a:lstStyle>
          <a:p>
            <a:fld id="{82B44AFA-8031-1E44-A9F4-F44D8FFB46BA}" type="datetimeFigureOut">
              <a:rPr lang="en-US" smtClean="0"/>
              <a:pPr/>
              <a:t>7/16/2025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exend Deca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exend Deca" pitchFamily="2" charset="0"/>
              </a:defRPr>
            </a:lvl1pPr>
          </a:lstStyle>
          <a:p>
            <a:fld id="{464FC651-15AF-3546-A0DF-FBC539611E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57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Lexend Deca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Lexend Deca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Lexend Deca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Lexend Deca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Lexend Deca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Lexend Dec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FC651-15AF-3546-A0DF-FBC539611E2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608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FC651-15AF-3546-A0DF-FBC539611E2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026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FC651-15AF-3546-A0DF-FBC539611E2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710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FC651-15AF-3546-A0DF-FBC539611E2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572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FC651-15AF-3546-A0DF-FBC539611E2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532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FC651-15AF-3546-A0DF-FBC539611E2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285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FC651-15AF-3546-A0DF-FBC539611E2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397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4FC651-15AF-3546-A0DF-FBC539611E2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8620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4FC651-15AF-3546-A0DF-FBC539611E2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368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="" xmlns:a16="http://schemas.microsoft.com/office/drawing/2014/main" id="{F0E11182-4C0A-43E0-64CE-549523889E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10674" t="28338" b="17556"/>
          <a:stretch>
            <a:fillRect/>
          </a:stretch>
        </p:blipFill>
        <p:spPr>
          <a:xfrm>
            <a:off x="0" y="0"/>
            <a:ext cx="11882570" cy="6858000"/>
          </a:xfrm>
          <a:custGeom>
            <a:avLst/>
            <a:gdLst>
              <a:gd name="connsiteX0" fmla="*/ 0 w 11882570"/>
              <a:gd name="connsiteY0" fmla="*/ 0 h 6858000"/>
              <a:gd name="connsiteX1" fmla="*/ 11882570 w 11882570"/>
              <a:gd name="connsiteY1" fmla="*/ 0 h 6858000"/>
              <a:gd name="connsiteX2" fmla="*/ 11882570 w 11882570"/>
              <a:gd name="connsiteY2" fmla="*/ 6858000 h 6858000"/>
              <a:gd name="connsiteX3" fmla="*/ 0 w 1188257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82570" h="6858000">
                <a:moveTo>
                  <a:pt x="0" y="0"/>
                </a:moveTo>
                <a:lnTo>
                  <a:pt x="11882570" y="0"/>
                </a:lnTo>
                <a:lnTo>
                  <a:pt x="1188257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7F24659E-CECB-288D-8AD6-27ED2E2F8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5440" y="1044000"/>
            <a:ext cx="7965885" cy="2387600"/>
          </a:xfrm>
        </p:spPr>
        <p:txBody>
          <a:bodyPr anchor="b"/>
          <a:lstStyle>
            <a:lvl1pPr algn="l">
              <a:defRPr sz="6000" b="1" i="0">
                <a:solidFill>
                  <a:schemeClr val="bg1"/>
                </a:solidFill>
                <a:latin typeface="Lexend Dec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3FD3CD5-0DE8-C9A2-6F1C-D55099B69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440" y="3790799"/>
            <a:ext cx="7920880" cy="112336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Lexend Deca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="" xmlns:a16="http://schemas.microsoft.com/office/drawing/2014/main" id="{50A772B0-D1CF-1ABE-3FAA-145D5D00B9F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56440" y="5499230"/>
            <a:ext cx="1800000" cy="106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876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9804A23A-26D4-53C7-B976-7E9BA2213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486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4626477C-D151-D274-59C6-FE37D26FA46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76020" y="1980000"/>
            <a:ext cx="486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4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620000"/>
            <a:ext cx="31500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CBE2B475-E136-7620-9573-81EB29D1BB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21000" y="1620000"/>
            <a:ext cx="661556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731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CCA7334-9E67-4FBF-C431-12D21A525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31500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98E37138-98AE-550D-5156-D232AF72DC8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21000" y="1980000"/>
            <a:ext cx="661556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00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6615175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92C73186-8FFD-A885-16E0-86FF7E5B284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86210" y="1620000"/>
            <a:ext cx="315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268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CCA7334-9E67-4FBF-C431-12D21A525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6615175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B607A12F-136A-9BC1-6C72-610FA14724B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86210" y="1980000"/>
            <a:ext cx="315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601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-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31500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CBE2B475-E136-7620-9573-81EB29D1BB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21000" y="1620000"/>
            <a:ext cx="315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92C73186-8FFD-A885-16E0-86FF7E5B284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86210" y="1620000"/>
            <a:ext cx="315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30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-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CCA7334-9E67-4FBF-C431-12D21A525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31500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98E37138-98AE-550D-5156-D232AF72DC8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21000" y="1980000"/>
            <a:ext cx="315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B607A12F-136A-9BC1-6C72-610FA14724B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986210" y="1980000"/>
            <a:ext cx="315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949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Image -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486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013D0D66-42D9-C6DB-242A-ADD3CAC3BF3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76020" y="1620000"/>
            <a:ext cx="4860925" cy="41862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4081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Image -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9804A23A-26D4-53C7-B976-7E9BA2213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486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="" xmlns:a16="http://schemas.microsoft.com/office/drawing/2014/main" id="{0FC8320B-EFF3-C528-C890-1FC21E7F627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76020" y="1980000"/>
            <a:ext cx="4860925" cy="418623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33882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Image -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31500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3AD60C6E-0E58-EAB6-B11D-9D61F8024D9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20825" y="1620000"/>
            <a:ext cx="6616120" cy="41862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52DF433C-F484-29A2-7395-F93DEA22F563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03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Oran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="" xmlns:a16="http://schemas.microsoft.com/office/drawing/2014/main" id="{E40843F7-3D5D-671E-031C-3E23D31F1E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56440" y="5499230"/>
            <a:ext cx="1800000" cy="106981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="" xmlns:a16="http://schemas.microsoft.com/office/drawing/2014/main" id="{68E85E2D-B28A-086A-F342-0890568001A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 l="10674" t="28338" b="17556"/>
          <a:stretch>
            <a:fillRect/>
          </a:stretch>
        </p:blipFill>
        <p:spPr>
          <a:xfrm>
            <a:off x="0" y="0"/>
            <a:ext cx="11882570" cy="6858000"/>
          </a:xfrm>
          <a:custGeom>
            <a:avLst/>
            <a:gdLst>
              <a:gd name="connsiteX0" fmla="*/ 0 w 11882570"/>
              <a:gd name="connsiteY0" fmla="*/ 0 h 6858000"/>
              <a:gd name="connsiteX1" fmla="*/ 11882570 w 11882570"/>
              <a:gd name="connsiteY1" fmla="*/ 0 h 6858000"/>
              <a:gd name="connsiteX2" fmla="*/ 11882570 w 11882570"/>
              <a:gd name="connsiteY2" fmla="*/ 6858000 h 6858000"/>
              <a:gd name="connsiteX3" fmla="*/ 0 w 1188257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82570" h="6858000">
                <a:moveTo>
                  <a:pt x="0" y="0"/>
                </a:moveTo>
                <a:lnTo>
                  <a:pt x="11882570" y="0"/>
                </a:lnTo>
                <a:lnTo>
                  <a:pt x="1188257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EF36125E-8C9E-AA78-81FC-46A135B20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5440" y="1044000"/>
            <a:ext cx="7965885" cy="2387600"/>
          </a:xfrm>
        </p:spPr>
        <p:txBody>
          <a:bodyPr anchor="b"/>
          <a:lstStyle>
            <a:lvl1pPr algn="l">
              <a:defRPr sz="6000" b="1" i="0">
                <a:solidFill>
                  <a:schemeClr val="bg1"/>
                </a:solidFill>
                <a:latin typeface="Lexend Deca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461341E2-0ACB-5ECA-39DB-AE3CCAAC2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440" y="3790799"/>
            <a:ext cx="7920880" cy="112336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Lexend Deca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210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Image -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CCA7334-9E67-4FBF-C431-12D21A525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31500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Picture Placeholder 8">
            <a:extLst>
              <a:ext uri="{FF2B5EF4-FFF2-40B4-BE49-F238E27FC236}">
                <a16:creationId xmlns="" xmlns:a16="http://schemas.microsoft.com/office/drawing/2014/main" id="{6F1FB814-6B4F-D7D9-10B7-647F70B0CE3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20825" y="1980000"/>
            <a:ext cx="6616120" cy="418623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8294484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Image -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66168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3AD60C6E-0E58-EAB6-B11D-9D61F8024D9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86210" y="1620000"/>
            <a:ext cx="3150000" cy="41862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92DAE768-A0B6-3739-5FE8-402FF1DE24F9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653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Image -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8AE81CC8-DAB4-DE29-E31C-38BEB938F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66168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6BAD26DC-25CF-32EC-0148-8C98CB0B71F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86210" y="1980000"/>
            <a:ext cx="3150000" cy="41862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27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- Image -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31500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CBE2B475-E136-7620-9573-81EB29D1BB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21000" y="1620000"/>
            <a:ext cx="315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3AD60C6E-0E58-EAB6-B11D-9D61F8024D9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86210" y="1620000"/>
            <a:ext cx="3150735" cy="41862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261773E3-43B2-E738-7F92-9564C21FE364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630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- Image -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CCA7334-9E67-4FBF-C431-12D21A525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31500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98E37138-98AE-550D-5156-D232AF72DC8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21000" y="1980000"/>
            <a:ext cx="315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Picture Placeholder 8">
            <a:extLst>
              <a:ext uri="{FF2B5EF4-FFF2-40B4-BE49-F238E27FC236}">
                <a16:creationId xmlns="" xmlns:a16="http://schemas.microsoft.com/office/drawing/2014/main" id="{6F1FB814-6B4F-D7D9-10B7-647F70B0CE3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86210" y="1980000"/>
            <a:ext cx="3150735" cy="418623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089261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-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4860540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486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013D0D66-42D9-C6DB-242A-ADD3CAC3BF3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87874" y="0"/>
            <a:ext cx="5915980" cy="6858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344973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-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486118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9804A23A-26D4-53C7-B976-7E9BA2213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486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="" xmlns:a16="http://schemas.microsoft.com/office/drawing/2014/main" id="{1B4BA6B1-18F7-7B84-4F05-49CED3D7B82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87874" y="0"/>
            <a:ext cx="5915980" cy="6858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7039849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Third Image -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6615735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31500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CBE2B475-E136-7620-9573-81EB29D1BB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21000" y="1620000"/>
            <a:ext cx="315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3AD60C6E-0E58-EAB6-B11D-9D61F8024D9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86210" y="0"/>
            <a:ext cx="4205790" cy="6858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7658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Third Image -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6616375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CCA7334-9E67-4FBF-C431-12D21A525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3150000" cy="41868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98E37138-98AE-550D-5156-D232AF72DC8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521000" y="1980000"/>
            <a:ext cx="315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="" xmlns:a16="http://schemas.microsoft.com/office/drawing/2014/main" id="{638889D5-D91A-660A-3FE9-1CAD29F337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86210" y="0"/>
            <a:ext cx="4205790" cy="6858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9801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oxes -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3150000" cy="41868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13AAC21B-3DEC-3A3A-3E5E-33941EFDCBA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21000" y="1620000"/>
            <a:ext cx="3150000" cy="4186800"/>
          </a:xfrm>
          <a:prstGeom prst="roundRect">
            <a:avLst>
              <a:gd name="adj" fmla="val 3654"/>
            </a:avLst>
          </a:prstGeom>
          <a:solidFill>
            <a:schemeClr val="accent4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990E943F-C7A5-F139-46D2-ED3E4D84029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986210" y="1620000"/>
            <a:ext cx="3150000" cy="41868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reeform 7">
            <a:extLst>
              <a:ext uri="{FF2B5EF4-FFF2-40B4-BE49-F238E27FC236}">
                <a16:creationId xmlns="" xmlns:a16="http://schemas.microsoft.com/office/drawing/2014/main" id="{58A1AC97-E542-B096-13B9-ECE1C9170C47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10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="" xmlns:a16="http://schemas.microsoft.com/office/drawing/2014/main" id="{82C397FD-1711-0A3A-CD8A-696EAD0281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56440" y="5499230"/>
            <a:ext cx="1800000" cy="1069811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="" xmlns:a16="http://schemas.microsoft.com/office/drawing/2014/main" id="{88E3A21F-9B63-E62B-9B9B-3B34773D3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5440" y="1267200"/>
            <a:ext cx="7965885" cy="5040000"/>
          </a:xfrm>
        </p:spPr>
        <p:txBody>
          <a:bodyPr anchor="t" anchorCtr="0"/>
          <a:lstStyle>
            <a:lvl1pPr algn="l">
              <a:defRPr sz="6000" b="1" i="0">
                <a:solidFill>
                  <a:schemeClr val="bg1"/>
                </a:solidFill>
                <a:latin typeface="Lexend Deca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621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oxes -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B69DB54F-5296-1A41-C2F3-E748639F8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3150000" cy="41868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A4542DFD-4F8C-FCA6-33D8-D7398963E14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21000" y="1980000"/>
            <a:ext cx="3150000" cy="4186800"/>
          </a:xfrm>
          <a:prstGeom prst="roundRect">
            <a:avLst>
              <a:gd name="adj" fmla="val 3654"/>
            </a:avLst>
          </a:prstGeom>
          <a:solidFill>
            <a:schemeClr val="accent4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="" xmlns:a16="http://schemas.microsoft.com/office/drawing/2014/main" id="{0510D699-C1F8-C5BC-726E-658A9BCBF58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986210" y="1980000"/>
            <a:ext cx="3150000" cy="41868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727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Boxes -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/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3150000" cy="21600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="" xmlns:a16="http://schemas.microsoft.com/office/drawing/2014/main" id="{13AAC21B-3DEC-3A3A-3E5E-33941EFDCBA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21000" y="1620000"/>
            <a:ext cx="3150000" cy="2160000"/>
          </a:xfrm>
          <a:prstGeom prst="roundRect">
            <a:avLst>
              <a:gd name="adj" fmla="val 3654"/>
            </a:avLst>
          </a:prstGeom>
          <a:solidFill>
            <a:schemeClr val="accent4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990E943F-C7A5-F139-46D2-ED3E4D84029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986210" y="1620000"/>
            <a:ext cx="3150000" cy="21600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3445B8AE-F456-CAD6-5858-10E9A1AE321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56000" y="4039200"/>
            <a:ext cx="3150000" cy="2160000"/>
          </a:xfrm>
          <a:prstGeom prst="roundRect">
            <a:avLst>
              <a:gd name="adj" fmla="val 3654"/>
            </a:avLst>
          </a:prstGeom>
          <a:solidFill>
            <a:schemeClr val="accent4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28A19089-0079-E0FD-0C3B-00566318A4CC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521000" y="4039200"/>
            <a:ext cx="3150000" cy="21600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="" xmlns:a16="http://schemas.microsoft.com/office/drawing/2014/main" id="{D748540D-9CD8-EB78-144C-8B34D7DCFD08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986210" y="4039200"/>
            <a:ext cx="3150000" cy="2160000"/>
          </a:xfrm>
          <a:prstGeom prst="roundRect">
            <a:avLst>
              <a:gd name="adj" fmla="val 3654"/>
            </a:avLst>
          </a:prstGeom>
          <a:solidFill>
            <a:schemeClr val="accent4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F7C4E1EF-64B2-C1DA-E460-371C9B19E2C9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478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Boxes -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231C822-483B-E28D-8791-345297405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3150000" cy="19800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40744D75-D9B6-E7ED-6DEE-DE121A221E7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21000" y="1980000"/>
            <a:ext cx="3150000" cy="1980000"/>
          </a:xfrm>
          <a:prstGeom prst="roundRect">
            <a:avLst>
              <a:gd name="adj" fmla="val 3654"/>
            </a:avLst>
          </a:prstGeom>
          <a:solidFill>
            <a:schemeClr val="accent4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0EE4D41F-8BB0-0AE0-C3FD-2D8AE1F3619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986210" y="1980000"/>
            <a:ext cx="3150000" cy="19800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6255F80A-EFC7-EFBA-D03D-B952FA9A3438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56000" y="4239090"/>
            <a:ext cx="3150000" cy="1980000"/>
          </a:xfrm>
          <a:prstGeom prst="roundRect">
            <a:avLst>
              <a:gd name="adj" fmla="val 3654"/>
            </a:avLst>
          </a:prstGeom>
          <a:solidFill>
            <a:schemeClr val="accent4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EB65F768-CBB7-2F44-0D3F-C2E6DB8FA89C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521000" y="4239090"/>
            <a:ext cx="3150000" cy="19800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="" xmlns:a16="http://schemas.microsoft.com/office/drawing/2014/main" id="{DBF28166-71CB-0D3B-8AE6-2B9669507D11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986210" y="4239090"/>
            <a:ext cx="3150000" cy="1980000"/>
          </a:xfrm>
          <a:prstGeom prst="roundRect">
            <a:avLst>
              <a:gd name="adj" fmla="val 3654"/>
            </a:avLst>
          </a:prstGeom>
          <a:solidFill>
            <a:schemeClr val="accent4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6767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oxes -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4860000" cy="41868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619DF5F3-F1DB-7A36-89A2-8FEDD4EB16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76020" y="1620000"/>
            <a:ext cx="4860000" cy="4186800"/>
          </a:xfrm>
          <a:prstGeom prst="roundRect">
            <a:avLst>
              <a:gd name="adj" fmla="val 3654"/>
            </a:avLst>
          </a:prstGeom>
          <a:solidFill>
            <a:schemeClr val="accent4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F97D6494-B0C4-E870-4B2D-B9F568526064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590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oxes -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F937C60-F6F0-54BB-6F65-9661183CF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4860000" cy="4186800"/>
          </a:xfrm>
          <a:prstGeom prst="roundRect">
            <a:avLst>
              <a:gd name="adj" fmla="val 3654"/>
            </a:avLst>
          </a:prstGeom>
          <a:solidFill>
            <a:schemeClr val="accent1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454D4606-8E7E-071A-4D31-88FD5E59A1E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76020" y="1980000"/>
            <a:ext cx="4860000" cy="4186800"/>
          </a:xfrm>
          <a:prstGeom prst="roundRect">
            <a:avLst>
              <a:gd name="adj" fmla="val 3654"/>
            </a:avLst>
          </a:prstGeom>
          <a:solidFill>
            <a:schemeClr val="accent4"/>
          </a:solidFill>
        </p:spPr>
        <p:txBody>
          <a:bodyPr lIns="180000" tIns="180000" rIns="180000" bIns="180000"/>
          <a:lstStyle>
            <a:lvl1pPr marL="0" indent="0">
              <a:spcBef>
                <a:spcPts val="0"/>
              </a:spcBef>
              <a:spcAft>
                <a:spcPts val="2000"/>
              </a:spcAft>
              <a:buNone/>
              <a:defRPr>
                <a:solidFill>
                  <a:schemeClr val="bg1"/>
                </a:solidFill>
              </a:defRPr>
            </a:lvl1pPr>
            <a:lvl2pPr marL="1800" indent="0">
              <a:spcBef>
                <a:spcPts val="0"/>
              </a:spcBef>
              <a:spcAft>
                <a:spcPts val="1800"/>
              </a:spcAft>
              <a:buNone/>
              <a:defRPr>
                <a:solidFill>
                  <a:schemeClr val="bg1"/>
                </a:solidFill>
              </a:defRPr>
            </a:lvl2pPr>
            <a:lvl3pPr marL="1800" indent="0"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buNone/>
              <a:defRPr b="1" i="0">
                <a:solidFill>
                  <a:schemeClr val="bg1"/>
                </a:solidFill>
                <a:latin typeface="Lexend Deca" pitchFamily="2" charset="77"/>
              </a:defRPr>
            </a:lvl3pPr>
            <a:lvl4pPr marL="1800" indent="0">
              <a:spcBef>
                <a:spcPts val="0"/>
              </a:spcBef>
              <a:spcAft>
                <a:spcPts val="1200"/>
              </a:spcAft>
              <a:buNone/>
              <a:defRPr>
                <a:solidFill>
                  <a:schemeClr val="bg1"/>
                </a:solidFill>
              </a:defRPr>
            </a:lvl4pPr>
            <a:lvl5pPr marL="1800" indent="0">
              <a:spcBef>
                <a:spcPts val="0"/>
              </a:spcBef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68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="" xmlns:a16="http://schemas.microsoft.com/office/drawing/2014/main" id="{82C397FD-1711-0A3A-CD8A-696EAD0281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56440" y="5499230"/>
            <a:ext cx="1800000" cy="1069811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="" xmlns:a16="http://schemas.microsoft.com/office/drawing/2014/main" id="{88E3A21F-9B63-E62B-9B9B-3B34773D3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5440" y="1267200"/>
            <a:ext cx="7965885" cy="5040000"/>
          </a:xfrm>
        </p:spPr>
        <p:txBody>
          <a:bodyPr anchor="t" anchorCtr="0"/>
          <a:lstStyle>
            <a:lvl1pPr algn="l">
              <a:defRPr sz="6000" b="1" i="0">
                <a:solidFill>
                  <a:schemeClr val="bg1"/>
                </a:solidFill>
                <a:latin typeface="Lexend Deca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72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="" xmlns:a16="http://schemas.microsoft.com/office/drawing/2014/main" id="{0EF79F5A-D336-9842-ED6D-D0AEB665D4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7975" t="5673" b="11458"/>
          <a:stretch>
            <a:fillRect/>
          </a:stretch>
        </p:blipFill>
        <p:spPr>
          <a:xfrm rot="20190601">
            <a:off x="-826355" y="-1956894"/>
            <a:ext cx="13007913" cy="11161132"/>
          </a:xfrm>
          <a:custGeom>
            <a:avLst/>
            <a:gdLst>
              <a:gd name="connsiteX0" fmla="*/ 2738677 w 13007913"/>
              <a:gd name="connsiteY0" fmla="*/ 0 h 11161132"/>
              <a:gd name="connsiteX1" fmla="*/ 13007913 w 13007913"/>
              <a:gd name="connsiteY1" fmla="*/ 4463057 h 11161132"/>
              <a:gd name="connsiteX2" fmla="*/ 13007913 w 13007913"/>
              <a:gd name="connsiteY2" fmla="*/ 6958997 h 11161132"/>
              <a:gd name="connsiteX3" fmla="*/ 11181646 w 13007913"/>
              <a:gd name="connsiteY3" fmla="*/ 11161132 h 11161132"/>
              <a:gd name="connsiteX4" fmla="*/ 0 w 13007913"/>
              <a:gd name="connsiteY4" fmla="*/ 6301538 h 11161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7913" h="11161132">
                <a:moveTo>
                  <a:pt x="2738677" y="0"/>
                </a:moveTo>
                <a:lnTo>
                  <a:pt x="13007913" y="4463057"/>
                </a:lnTo>
                <a:lnTo>
                  <a:pt x="13007913" y="6958997"/>
                </a:lnTo>
                <a:lnTo>
                  <a:pt x="11181646" y="11161132"/>
                </a:lnTo>
                <a:lnTo>
                  <a:pt x="0" y="6301538"/>
                </a:ln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F7BDB5D-5B78-2A98-79AC-8A5D5B51E658}"/>
              </a:ext>
            </a:extLst>
          </p:cNvPr>
          <p:cNvSpPr txBox="1"/>
          <p:nvPr userDrawn="1"/>
        </p:nvSpPr>
        <p:spPr>
          <a:xfrm>
            <a:off x="560385" y="522976"/>
            <a:ext cx="8243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i="0" dirty="0">
                <a:solidFill>
                  <a:schemeClr val="accent1"/>
                </a:solidFill>
                <a:latin typeface="Lexend Deca" pitchFamily="2" charset="77"/>
              </a:rPr>
              <a:t>“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="" xmlns:a16="http://schemas.microsoft.com/office/drawing/2014/main" id="{CDD211C2-34B4-764A-1E39-6C17247CF7F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56440" y="5499230"/>
            <a:ext cx="1800000" cy="1069811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0F7F080-FDB8-275D-355E-333E3A4ADA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5440" y="1673805"/>
            <a:ext cx="8280000" cy="3915435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3400" b="1" i="0">
                <a:solidFill>
                  <a:schemeClr val="bg1"/>
                </a:solidFill>
                <a:latin typeface="Lexend Deca" pitchFamily="2" charset="77"/>
              </a:defRPr>
            </a:lvl1pPr>
            <a:lvl2pPr marL="0" indent="0">
              <a:buNone/>
              <a:defRPr sz="2000" b="0" i="0">
                <a:solidFill>
                  <a:schemeClr val="accent1"/>
                </a:solidFill>
                <a:latin typeface="Lexend Deca" pitchFamily="2" charset="0"/>
              </a:defRPr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9142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="" xmlns:a16="http://schemas.microsoft.com/office/drawing/2014/main" id="{0EF79F5A-D336-9842-ED6D-D0AEB665D4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7975" t="5673" b="11458"/>
          <a:stretch>
            <a:fillRect/>
          </a:stretch>
        </p:blipFill>
        <p:spPr>
          <a:xfrm rot="20190601">
            <a:off x="-814589" y="-1956893"/>
            <a:ext cx="13007913" cy="11161132"/>
          </a:xfrm>
          <a:custGeom>
            <a:avLst/>
            <a:gdLst>
              <a:gd name="connsiteX0" fmla="*/ 2738677 w 13007913"/>
              <a:gd name="connsiteY0" fmla="*/ 0 h 11161132"/>
              <a:gd name="connsiteX1" fmla="*/ 13007913 w 13007913"/>
              <a:gd name="connsiteY1" fmla="*/ 4463057 h 11161132"/>
              <a:gd name="connsiteX2" fmla="*/ 13007913 w 13007913"/>
              <a:gd name="connsiteY2" fmla="*/ 6958997 h 11161132"/>
              <a:gd name="connsiteX3" fmla="*/ 11181646 w 13007913"/>
              <a:gd name="connsiteY3" fmla="*/ 11161132 h 11161132"/>
              <a:gd name="connsiteX4" fmla="*/ 0 w 13007913"/>
              <a:gd name="connsiteY4" fmla="*/ 6301538 h 11161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7913" h="11161132">
                <a:moveTo>
                  <a:pt x="2738677" y="0"/>
                </a:moveTo>
                <a:lnTo>
                  <a:pt x="13007913" y="4463057"/>
                </a:lnTo>
                <a:lnTo>
                  <a:pt x="13007913" y="6958997"/>
                </a:lnTo>
                <a:lnTo>
                  <a:pt x="11181646" y="11161132"/>
                </a:lnTo>
                <a:lnTo>
                  <a:pt x="0" y="6301538"/>
                </a:ln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F7BDB5D-5B78-2A98-79AC-8A5D5B51E658}"/>
              </a:ext>
            </a:extLst>
          </p:cNvPr>
          <p:cNvSpPr txBox="1"/>
          <p:nvPr userDrawn="1"/>
        </p:nvSpPr>
        <p:spPr>
          <a:xfrm>
            <a:off x="560385" y="522976"/>
            <a:ext cx="8243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0" b="1" i="0" dirty="0">
                <a:solidFill>
                  <a:schemeClr val="tx1"/>
                </a:solidFill>
                <a:latin typeface="Lexend Deca" pitchFamily="2" charset="77"/>
              </a:rPr>
              <a:t>“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="" xmlns:a16="http://schemas.microsoft.com/office/drawing/2014/main" id="{CDD211C2-34B4-764A-1E39-6C17247CF7F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56440" y="5499230"/>
            <a:ext cx="1800000" cy="1069811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0F7F080-FDB8-275D-355E-333E3A4ADA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5440" y="1673805"/>
            <a:ext cx="8280000" cy="3915435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3400" b="1" i="0">
                <a:solidFill>
                  <a:schemeClr val="bg1"/>
                </a:solidFill>
                <a:latin typeface="Lexend Deca" pitchFamily="2" charset="0"/>
              </a:defRPr>
            </a:lvl1pPr>
            <a:lvl2pPr marL="0" indent="0">
              <a:buNone/>
              <a:defRPr sz="2000" b="0" i="0">
                <a:solidFill>
                  <a:schemeClr val="tx1"/>
                </a:solidFill>
                <a:latin typeface="Lexend Deca" pitchFamily="2" charset="0"/>
              </a:defRPr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833142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 -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>
            <a:lvl1pPr>
              <a:defRPr b="1" i="0">
                <a:latin typeface="Lexend Deca" pitchFamily="2" charset="0"/>
              </a:defRPr>
            </a:lvl1pPr>
          </a:lstStyle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1008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39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 -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4800" y="539999"/>
            <a:ext cx="10081120" cy="1043795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two</a:t>
            </a:r>
            <a:br>
              <a:rPr lang="en-GB" dirty="0"/>
            </a:br>
            <a:r>
              <a:rPr lang="en-GB" dirty="0"/>
              <a:t>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980000"/>
            <a:ext cx="10080000" cy="4188123"/>
          </a:xfrm>
        </p:spPr>
        <p:txBody>
          <a:bodyPr/>
          <a:lstStyle>
            <a:lvl1pPr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7834D3F-7F1A-A6C1-A22B-B162BBE8C66A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8680"/>
            <a:ext cx="0" cy="85509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5150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523F03-C5F2-1857-ED61-A94DA123E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540000"/>
            <a:ext cx="10081120" cy="720080"/>
          </a:xfrm>
        </p:spPr>
        <p:txBody>
          <a:bodyPr/>
          <a:lstStyle>
            <a:lvl1pPr>
              <a:defRPr b="1" i="0">
                <a:latin typeface="Lexend Deca" pitchFamily="2" charset="77"/>
              </a:defRPr>
            </a:lvl1pPr>
          </a:lstStyle>
          <a:p>
            <a:r>
              <a:rPr lang="en-GB" dirty="0"/>
              <a:t>Click to add a single line heading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02BCC8-18DE-F7E5-A704-FA36285B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000" y="1620000"/>
            <a:ext cx="486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35477A09-C342-D2A0-65BA-88E4F4199D60}"/>
              </a:ext>
            </a:extLst>
          </p:cNvPr>
          <p:cNvCxnSpPr>
            <a:cxnSpLocks/>
          </p:cNvCxnSpPr>
          <p:nvPr userDrawn="1"/>
        </p:nvCxnSpPr>
        <p:spPr>
          <a:xfrm>
            <a:off x="830415" y="540000"/>
            <a:ext cx="0" cy="405045"/>
          </a:xfrm>
          <a:prstGeom prst="line">
            <a:avLst/>
          </a:prstGeom>
          <a:ln w="28575" cap="rnd">
            <a:solidFill>
              <a:srgbClr val="FF5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CD1718FE-7AA0-57FD-56B1-B8C16EDAFEF2}"/>
              </a:ext>
            </a:extLst>
          </p:cNvPr>
          <p:cNvSpPr/>
          <p:nvPr userDrawn="1"/>
        </p:nvSpPr>
        <p:spPr>
          <a:xfrm>
            <a:off x="2494092" y="0"/>
            <a:ext cx="9697909" cy="6858000"/>
          </a:xfrm>
          <a:custGeom>
            <a:avLst/>
            <a:gdLst>
              <a:gd name="connsiteX0" fmla="*/ 6882825 w 9697909"/>
              <a:gd name="connsiteY0" fmla="*/ 0 h 6858000"/>
              <a:gd name="connsiteX1" fmla="*/ 9697909 w 9697909"/>
              <a:gd name="connsiteY1" fmla="*/ 0 h 6858000"/>
              <a:gd name="connsiteX2" fmla="*/ 9697909 w 9697909"/>
              <a:gd name="connsiteY2" fmla="*/ 6858000 h 6858000"/>
              <a:gd name="connsiteX3" fmla="*/ 0 w 9697909"/>
              <a:gd name="connsiteY3" fmla="*/ 6858000 h 6858000"/>
              <a:gd name="connsiteX4" fmla="*/ 98987 w 9697909"/>
              <a:gd name="connsiteY4" fmla="*/ 6759370 h 6858000"/>
              <a:gd name="connsiteX5" fmla="*/ 9587574 w 9697909"/>
              <a:gd name="connsiteY5" fmla="*/ 6759370 h 6858000"/>
              <a:gd name="connsiteX6" fmla="*/ 9587574 w 9697909"/>
              <a:gd name="connsiteY6" fmla="*/ 98629 h 6858000"/>
              <a:gd name="connsiteX7" fmla="*/ 6783839 w 9697909"/>
              <a:gd name="connsiteY7" fmla="*/ 986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697909" h="6858000">
                <a:moveTo>
                  <a:pt x="6882825" y="0"/>
                </a:moveTo>
                <a:lnTo>
                  <a:pt x="9697909" y="0"/>
                </a:lnTo>
                <a:lnTo>
                  <a:pt x="9697909" y="6858000"/>
                </a:lnTo>
                <a:lnTo>
                  <a:pt x="0" y="6858000"/>
                </a:lnTo>
                <a:lnTo>
                  <a:pt x="98987" y="6759370"/>
                </a:lnTo>
                <a:lnTo>
                  <a:pt x="9587574" y="6759370"/>
                </a:lnTo>
                <a:lnTo>
                  <a:pt x="9587574" y="98629"/>
                </a:lnTo>
                <a:lnTo>
                  <a:pt x="6783839" y="9862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="" xmlns:a16="http://schemas.microsoft.com/office/drawing/2014/main" id="{64F27ADF-43BE-D2C3-B54B-9C6EE7FFB4FF}"/>
              </a:ext>
            </a:extLst>
          </p:cNvPr>
          <p:cNvSpPr/>
          <p:nvPr userDrawn="1"/>
        </p:nvSpPr>
        <p:spPr>
          <a:xfrm>
            <a:off x="0" y="0"/>
            <a:ext cx="9376916" cy="6858000"/>
          </a:xfrm>
          <a:custGeom>
            <a:avLst/>
            <a:gdLst>
              <a:gd name="connsiteX0" fmla="*/ 0 w 9376916"/>
              <a:gd name="connsiteY0" fmla="*/ 0 h 6858000"/>
              <a:gd name="connsiteX1" fmla="*/ 9376916 w 9376916"/>
              <a:gd name="connsiteY1" fmla="*/ 0 h 6858000"/>
              <a:gd name="connsiteX2" fmla="*/ 9277930 w 9376916"/>
              <a:gd name="connsiteY2" fmla="*/ 98629 h 6858000"/>
              <a:gd name="connsiteX3" fmla="*/ 110335 w 9376916"/>
              <a:gd name="connsiteY3" fmla="*/ 98629 h 6858000"/>
              <a:gd name="connsiteX4" fmla="*/ 110335 w 9376916"/>
              <a:gd name="connsiteY4" fmla="*/ 6759370 h 6858000"/>
              <a:gd name="connsiteX5" fmla="*/ 2593079 w 9376916"/>
              <a:gd name="connsiteY5" fmla="*/ 6759370 h 6858000"/>
              <a:gd name="connsiteX6" fmla="*/ 2494091 w 9376916"/>
              <a:gd name="connsiteY6" fmla="*/ 6858000 h 6858000"/>
              <a:gd name="connsiteX7" fmla="*/ 0 w 9376916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376916" h="6858000">
                <a:moveTo>
                  <a:pt x="0" y="0"/>
                </a:moveTo>
                <a:lnTo>
                  <a:pt x="9376916" y="0"/>
                </a:lnTo>
                <a:lnTo>
                  <a:pt x="9277930" y="98629"/>
                </a:lnTo>
                <a:lnTo>
                  <a:pt x="110335" y="98629"/>
                </a:lnTo>
                <a:lnTo>
                  <a:pt x="110335" y="6759370"/>
                </a:lnTo>
                <a:lnTo>
                  <a:pt x="2593079" y="6759370"/>
                </a:lnTo>
                <a:lnTo>
                  <a:pt x="249409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CBE2B475-E136-7620-9573-81EB29D1BB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76020" y="1620000"/>
            <a:ext cx="4860000" cy="418812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defRPr/>
            </a:lvl1pPr>
            <a:lvl2pPr marL="2304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2pPr>
            <a:lvl3pPr marL="230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b="1" i="0">
                <a:latin typeface="Lexend Deca" pitchFamily="2" charset="77"/>
              </a:defRPr>
            </a:lvl3pPr>
            <a:lvl4pPr marL="2304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Lexend Deca" pitchFamily="2" charset="0"/>
              </a:defRPr>
            </a:lvl4pPr>
            <a:lvl5pPr marL="23040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defRPr>
                <a:latin typeface="Lexend Deca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52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A0E5CC1-5CD1-4B10-1339-D8C54CE3C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440" y="548680"/>
            <a:ext cx="10298360" cy="72008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0CCE11A-442E-E3C5-B578-8A1CADBF7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440" y="1628800"/>
            <a:ext cx="10298360" cy="418812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5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80" r:id="rId3"/>
    <p:sldLayoutId id="2147483687" r:id="rId4"/>
    <p:sldLayoutId id="2147483670" r:id="rId5"/>
    <p:sldLayoutId id="2147483688" r:id="rId6"/>
    <p:sldLayoutId id="2147483650" r:id="rId7"/>
    <p:sldLayoutId id="2147483686" r:id="rId8"/>
    <p:sldLayoutId id="2147483689" r:id="rId9"/>
    <p:sldLayoutId id="2147483690" r:id="rId10"/>
    <p:sldLayoutId id="2147483711" r:id="rId11"/>
    <p:sldLayoutId id="2147483712" r:id="rId12"/>
    <p:sldLayoutId id="2147483713" r:id="rId13"/>
    <p:sldLayoutId id="2147483714" r:id="rId14"/>
    <p:sldLayoutId id="2147483691" r:id="rId15"/>
    <p:sldLayoutId id="2147483692" r:id="rId16"/>
    <p:sldLayoutId id="2147483693" r:id="rId17"/>
    <p:sldLayoutId id="2147483694" r:id="rId18"/>
    <p:sldLayoutId id="2147483697" r:id="rId19"/>
    <p:sldLayoutId id="2147483698" r:id="rId20"/>
    <p:sldLayoutId id="2147483709" r:id="rId21"/>
    <p:sldLayoutId id="2147483710" r:id="rId22"/>
    <p:sldLayoutId id="2147483695" r:id="rId23"/>
    <p:sldLayoutId id="2147483696" r:id="rId24"/>
    <p:sldLayoutId id="2147483699" r:id="rId25"/>
    <p:sldLayoutId id="2147483700" r:id="rId26"/>
    <p:sldLayoutId id="2147483701" r:id="rId27"/>
    <p:sldLayoutId id="2147483702" r:id="rId28"/>
    <p:sldLayoutId id="2147483703" r:id="rId29"/>
    <p:sldLayoutId id="2147483704" r:id="rId30"/>
    <p:sldLayoutId id="2147483705" r:id="rId31"/>
    <p:sldLayoutId id="2147483706" r:id="rId32"/>
    <p:sldLayoutId id="2147483707" r:id="rId33"/>
    <p:sldLayoutId id="2147483708" r:id="rId3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>
          <a:solidFill>
            <a:schemeClr val="tx1"/>
          </a:solidFill>
          <a:latin typeface="Lexend De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Lexend Deca" pitchFamily="2" charset="0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Lexend Deca" pitchFamily="2" charset="0"/>
          <a:ea typeface="+mn-ea"/>
          <a:cs typeface="+mn-cs"/>
        </a:defRPr>
      </a:lvl2pPr>
      <a:lvl3pPr marL="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b="1" i="0" kern="1200">
          <a:solidFill>
            <a:schemeClr val="accent1"/>
          </a:solidFill>
          <a:latin typeface="Lexend Deca" pitchFamily="2" charset="0"/>
          <a:ea typeface="+mn-ea"/>
          <a:cs typeface="+mn-cs"/>
        </a:defRPr>
      </a:lvl3pPr>
      <a:lvl4pPr marL="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Lexend Deca" pitchFamily="2" charset="0"/>
          <a:ea typeface="+mn-ea"/>
          <a:cs typeface="+mn-cs"/>
        </a:defRPr>
      </a:lvl4pPr>
      <a:lvl5pPr marL="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Lexend De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07368" y="764704"/>
            <a:ext cx="9001000" cy="2387600"/>
          </a:xfrm>
        </p:spPr>
        <p:txBody>
          <a:bodyPr>
            <a:normAutofit fontScale="90000"/>
          </a:bodyPr>
          <a:lstStyle/>
          <a:p>
            <a:r>
              <a:rPr lang="en-GB" sz="5400" dirty="0" smtClean="0"/>
              <a:t>The n</a:t>
            </a:r>
            <a:r>
              <a:rPr lang="en-GB" sz="5400" dirty="0" smtClean="0"/>
              <a:t>on-litigation perspective </a:t>
            </a:r>
            <a:r>
              <a:rPr lang="en-GB" sz="5400" dirty="0" smtClean="0"/>
              <a:t>on</a:t>
            </a:r>
            <a:r>
              <a:rPr lang="en-GB" sz="5400" dirty="0" smtClean="0"/>
              <a:t> successfully challenging welfare reforms</a:t>
            </a:r>
            <a:endParaRPr lang="en-GB" sz="5400" dirty="0"/>
          </a:p>
        </p:txBody>
      </p:sp>
      <p:sp>
        <p:nvSpPr>
          <p:cNvPr id="2" name="TextBox 1"/>
          <p:cNvSpPr txBox="1"/>
          <p:nvPr/>
        </p:nvSpPr>
        <p:spPr>
          <a:xfrm>
            <a:off x="379889" y="3501008"/>
            <a:ext cx="86409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Charlie Gillies </a:t>
            </a:r>
            <a:endParaRPr lang="en-GB" sz="2800" b="1" dirty="0">
              <a:solidFill>
                <a:schemeClr val="bg1"/>
              </a:solidFill>
            </a:endParaRPr>
          </a:p>
          <a:p>
            <a:r>
              <a:rPr lang="en-GB" sz="2800" dirty="0" smtClean="0">
                <a:solidFill>
                  <a:schemeClr val="bg1"/>
                </a:solidFill>
              </a:rPr>
              <a:t>Senior Policy Officer (Financial Security) – MS Society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Policy Co-Chair – Disability Benefits </a:t>
            </a:r>
            <a:r>
              <a:rPr lang="en-GB" sz="2800" dirty="0" smtClean="0">
                <a:solidFill>
                  <a:schemeClr val="bg1"/>
                </a:solidFill>
              </a:rPr>
              <a:t>Consortium (DBC)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53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55440" y="476672"/>
            <a:ext cx="10081120" cy="720080"/>
          </a:xfrm>
        </p:spPr>
        <p:txBody>
          <a:bodyPr/>
          <a:lstStyle/>
          <a:p>
            <a:r>
              <a:rPr lang="en-GB" dirty="0" smtClean="0"/>
              <a:t>The Green Paper consultation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7408" y="1052736"/>
            <a:ext cx="10873208" cy="5718855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/>
              <a:t>Published in March 2025. Consultation ran for 12 weeks until the end of June 2025. </a:t>
            </a:r>
          </a:p>
          <a:p>
            <a:r>
              <a:rPr lang="en-GB" sz="2400" dirty="0" smtClean="0"/>
              <a:t>Proposed significant </a:t>
            </a:r>
            <a:r>
              <a:rPr lang="en-GB" sz="2400" dirty="0" smtClean="0"/>
              <a:t>cuts to disability benefits, including </a:t>
            </a:r>
            <a:r>
              <a:rPr lang="en-GB" sz="2400" dirty="0" smtClean="0"/>
              <a:t>making it harder to claim the daily living component of Personal Independence Payment (PIP) and cutting the extra payment disabled people on Universal Credit (UC) get</a:t>
            </a:r>
            <a:r>
              <a:rPr lang="en-GB" sz="2400" dirty="0" smtClean="0"/>
              <a:t>. These changes weren’t consulted on. </a:t>
            </a:r>
          </a:p>
          <a:p>
            <a:r>
              <a:rPr lang="en-GB" sz="2400" dirty="0" smtClean="0"/>
              <a:t>Other proposals included removing the Work Capability Assessment (WCA), setting up a new ‘Unemployment Insurance’ benefit and changing how people’s work-related requirements are set. </a:t>
            </a:r>
            <a:endParaRPr lang="en-GB" sz="2400" dirty="0" smtClean="0"/>
          </a:p>
          <a:p>
            <a:r>
              <a:rPr lang="en-GB" sz="2400" dirty="0" smtClean="0"/>
              <a:t>Changes were primarily justified with the claim they would get more people into work, and that they were necessary to </a:t>
            </a:r>
            <a:r>
              <a:rPr lang="en-GB" sz="2400" dirty="0" smtClean="0"/>
              <a:t>make spending on welfare more ‘sustainable’.</a:t>
            </a:r>
            <a:endParaRPr lang="en-GB" sz="2400" dirty="0" smtClean="0"/>
          </a:p>
          <a:p>
            <a:r>
              <a:rPr lang="en-US" sz="2400" dirty="0" smtClean="0"/>
              <a:t>Extensive evidence showed that the cuts would push hundreds of thousands of people, including those with very high support needs, into poverty.</a:t>
            </a:r>
          </a:p>
        </p:txBody>
      </p:sp>
    </p:spTree>
    <p:extLst>
      <p:ext uri="{BB962C8B-B14F-4D97-AF65-F5344CB8AC3E}">
        <p14:creationId xmlns:p14="http://schemas.microsoft.com/office/powerpoint/2010/main" val="377336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47428" y="404664"/>
            <a:ext cx="10585176" cy="72008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Universal Credit and Personal Independence Payment Bill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9416" y="1484784"/>
            <a:ext cx="10801200" cy="5517232"/>
          </a:xfrm>
        </p:spPr>
        <p:txBody>
          <a:bodyPr>
            <a:normAutofit/>
          </a:bodyPr>
          <a:lstStyle/>
          <a:p>
            <a:r>
              <a:rPr lang="en-GB" sz="2400" dirty="0" smtClean="0"/>
              <a:t>Published in mid-June. Intention of this Bill was to enact the PIP and UC cuts. </a:t>
            </a:r>
          </a:p>
          <a:p>
            <a:r>
              <a:rPr lang="en-GB" sz="2400" dirty="0" smtClean="0"/>
              <a:t>Also set out the Severe Conditions Criteria (SCC) that people would need to meet to be ‘protected’ from the UC cut.</a:t>
            </a:r>
          </a:p>
          <a:p>
            <a:r>
              <a:rPr lang="en-GB" sz="2400" dirty="0" smtClean="0"/>
              <a:t>Has run</a:t>
            </a:r>
            <a:r>
              <a:rPr lang="en-GB" sz="2400" dirty="0" smtClean="0"/>
              <a:t> on a very tight timeline, with limited opportunity for scrutiny. First reading was just under a month ago. </a:t>
            </a:r>
          </a:p>
          <a:p>
            <a:r>
              <a:rPr lang="en-GB" sz="2400" dirty="0" smtClean="0"/>
              <a:t>When the Bill was first published, it seemed unlikely that it would not pass, given the Government’s large majority. 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8613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99458" y="476672"/>
            <a:ext cx="10081120" cy="1080000"/>
          </a:xfrm>
        </p:spPr>
        <p:txBody>
          <a:bodyPr>
            <a:normAutofit/>
          </a:bodyPr>
          <a:lstStyle/>
          <a:p>
            <a:r>
              <a:rPr lang="en-GB" dirty="0" smtClean="0"/>
              <a:t>What happened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56562" y="1116469"/>
            <a:ext cx="10224016" cy="5184576"/>
          </a:xfrm>
        </p:spPr>
        <p:txBody>
          <a:bodyPr>
            <a:noAutofit/>
          </a:bodyPr>
          <a:lstStyle/>
          <a:p>
            <a:r>
              <a:rPr lang="en-GB" sz="2400" dirty="0" smtClean="0"/>
              <a:t>Initial ‘concessions’ were made to protect current PIP claimants from the tightened assessment criteria. New claimants from November 2026 would still be affected. </a:t>
            </a:r>
            <a:endParaRPr lang="en-GB" sz="2400" dirty="0"/>
          </a:p>
          <a:p>
            <a:r>
              <a:rPr lang="en-GB" sz="2400" dirty="0" smtClean="0"/>
              <a:t>The Government announced that the PIP review would be ‘co-produced’ with disabled people. </a:t>
            </a:r>
          </a:p>
          <a:p>
            <a:r>
              <a:rPr lang="en-GB" sz="2400" dirty="0" smtClean="0"/>
              <a:t>But then, during the Second Reading, the Minister for Social Security and Disability announced that the PIP change would be </a:t>
            </a:r>
            <a:r>
              <a:rPr lang="en-GB" sz="2400" dirty="0" smtClean="0"/>
              <a:t>stopped.</a:t>
            </a:r>
            <a:endParaRPr lang="en-GB" sz="2400" dirty="0" smtClean="0"/>
          </a:p>
          <a:p>
            <a:r>
              <a:rPr lang="en-GB" sz="2400" dirty="0" smtClean="0"/>
              <a:t>Changes to PIP will only be taken forward after the PIP review. The cuts to UC still remain in the Bill.</a:t>
            </a:r>
            <a:endParaRPr lang="en-GB" sz="2400" dirty="0"/>
          </a:p>
          <a:p>
            <a:r>
              <a:rPr lang="en-GB" sz="2400" dirty="0" smtClean="0"/>
              <a:t>The Bill passed its Third Reading, and will soon go through the final stages in the House of Lords.</a:t>
            </a:r>
          </a:p>
        </p:txBody>
      </p:sp>
    </p:spTree>
    <p:extLst>
      <p:ext uri="{BB962C8B-B14F-4D97-AF65-F5344CB8AC3E}">
        <p14:creationId xmlns:p14="http://schemas.microsoft.com/office/powerpoint/2010/main" val="412891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50895" y="548680"/>
            <a:ext cx="10081120" cy="1080000"/>
          </a:xfrm>
        </p:spPr>
        <p:txBody>
          <a:bodyPr>
            <a:normAutofit/>
          </a:bodyPr>
          <a:lstStyle/>
          <a:p>
            <a:r>
              <a:rPr lang="en-GB" dirty="0" smtClean="0"/>
              <a:t>A non-litigation approach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41088" y="1340768"/>
            <a:ext cx="10224016" cy="4545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The halting of the PIP cuts was a big win. But this was not achieved through litigation. It was as the result of a huge amount of campaigning and influencing, both from disabled people themselves, and organisations and groups. </a:t>
            </a:r>
          </a:p>
          <a:p>
            <a:pPr marL="0" indent="0">
              <a:buNone/>
            </a:pPr>
            <a:r>
              <a:rPr lang="en-GB" sz="2400" dirty="0" smtClean="0"/>
              <a:t>Why did we (DBC) decide against litigation?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Seemed like it may be fruitless in actually stopping the cuts, e.g. we were up against Parliamentary Sovereignty </a:t>
            </a:r>
            <a:r>
              <a:rPr lang="en-GB" dirty="0"/>
              <a:t>	</a:t>
            </a:r>
            <a:endParaRPr lang="en-GB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Tight timeline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dirty="0" smtClean="0"/>
              <a:t>Quickly became clear we really needed to prioritise targeting MPs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047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50895" y="548680"/>
            <a:ext cx="10081120" cy="1080000"/>
          </a:xfrm>
        </p:spPr>
        <p:txBody>
          <a:bodyPr>
            <a:normAutofit/>
          </a:bodyPr>
          <a:lstStyle/>
          <a:p>
            <a:r>
              <a:rPr lang="en-GB" dirty="0" smtClean="0"/>
              <a:t>How </a:t>
            </a:r>
            <a:r>
              <a:rPr lang="en-GB" dirty="0" smtClean="0"/>
              <a:t>the win </a:t>
            </a:r>
            <a:r>
              <a:rPr lang="en-GB" dirty="0" smtClean="0"/>
              <a:t>was achieved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07999" y="1268760"/>
            <a:ext cx="10224016" cy="4545304"/>
          </a:xfrm>
        </p:spPr>
        <p:txBody>
          <a:bodyPr>
            <a:noAutofit/>
          </a:bodyPr>
          <a:lstStyle/>
          <a:p>
            <a:pPr lvl="1"/>
            <a:r>
              <a:rPr lang="en-GB" dirty="0" smtClean="0"/>
              <a:t>Huge amount of direct engagement between disabled people and MPs including letters, emails, meetings, lobby days, parliamentary drop-ins, which would have been impossible for them to ignore.</a:t>
            </a:r>
          </a:p>
          <a:p>
            <a:pPr lvl="1"/>
            <a:r>
              <a:rPr lang="en-GB" dirty="0" smtClean="0"/>
              <a:t>Organisations and groups coordinated strategy behind the scenes and shared insights.</a:t>
            </a:r>
          </a:p>
          <a:p>
            <a:pPr lvl="1"/>
            <a:r>
              <a:rPr lang="en-GB" dirty="0" smtClean="0"/>
              <a:t>Robust and impactful evidence really helped to bring home the message about the harm the cuts woul</a:t>
            </a:r>
            <a:r>
              <a:rPr lang="en-GB" dirty="0" smtClean="0"/>
              <a:t>d cause, and helped to challenge the Government’s rationale – including being used in the media, briefings and meetings.</a:t>
            </a:r>
            <a:endParaRPr lang="en-GB" dirty="0" smtClean="0"/>
          </a:p>
          <a:p>
            <a:pPr lvl="1"/>
            <a:r>
              <a:rPr lang="en-GB" dirty="0"/>
              <a:t>Managed to get some hard-working and influential MPs on </a:t>
            </a:r>
            <a:r>
              <a:rPr lang="en-GB" dirty="0" smtClean="0"/>
              <a:t>side.</a:t>
            </a:r>
            <a:endParaRPr lang="en-GB" dirty="0" smtClean="0"/>
          </a:p>
          <a:p>
            <a:pPr lvl="1"/>
            <a:r>
              <a:rPr lang="en-GB" dirty="0" smtClean="0"/>
              <a:t>Organisations and </a:t>
            </a:r>
            <a:r>
              <a:rPr lang="en-GB" dirty="0" smtClean="0"/>
              <a:t>groups </a:t>
            </a:r>
            <a:r>
              <a:rPr lang="en-GB" dirty="0" smtClean="0"/>
              <a:t>did not waver when the first set of ‘concessions’ was made, and kept up the pressure.</a:t>
            </a:r>
          </a:p>
        </p:txBody>
      </p:sp>
    </p:spTree>
    <p:extLst>
      <p:ext uri="{BB962C8B-B14F-4D97-AF65-F5344CB8AC3E}">
        <p14:creationId xmlns:p14="http://schemas.microsoft.com/office/powerpoint/2010/main" val="330782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50895" y="548680"/>
            <a:ext cx="10081120" cy="1080000"/>
          </a:xfrm>
        </p:spPr>
        <p:txBody>
          <a:bodyPr>
            <a:normAutofit/>
          </a:bodyPr>
          <a:lstStyle/>
          <a:p>
            <a:r>
              <a:rPr lang="en-GB" dirty="0" smtClean="0"/>
              <a:t>My k</a:t>
            </a:r>
            <a:r>
              <a:rPr lang="en-GB" dirty="0" smtClean="0"/>
              <a:t>ey learnings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07999" y="1412776"/>
            <a:ext cx="10224016" cy="4545304"/>
          </a:xfrm>
        </p:spPr>
        <p:txBody>
          <a:bodyPr>
            <a:noAutofit/>
          </a:bodyPr>
          <a:lstStyle/>
          <a:p>
            <a:pPr lvl="1"/>
            <a:r>
              <a:rPr lang="en-GB" dirty="0" smtClean="0"/>
              <a:t>Robust, impactful evidence is essential and can be obtained in many different ways.</a:t>
            </a:r>
          </a:p>
          <a:p>
            <a:pPr lvl="1"/>
            <a:r>
              <a:rPr lang="en-GB" dirty="0" smtClean="0"/>
              <a:t>How you present the impact the policy will have makes a big difference.</a:t>
            </a:r>
          </a:p>
          <a:p>
            <a:pPr lvl="1"/>
            <a:r>
              <a:rPr lang="en-GB" dirty="0"/>
              <a:t>Be clear on who you’re targeting and frame your messaging </a:t>
            </a:r>
            <a:r>
              <a:rPr lang="en-GB" dirty="0" smtClean="0"/>
              <a:t>accordingly. </a:t>
            </a:r>
          </a:p>
          <a:p>
            <a:pPr lvl="1"/>
            <a:r>
              <a:rPr lang="en-GB" dirty="0" smtClean="0"/>
              <a:t>Get people with lived experience in the same room as decision makers.</a:t>
            </a:r>
            <a:endParaRPr lang="en-GB" dirty="0" smtClean="0"/>
          </a:p>
          <a:p>
            <a:pPr lvl="1"/>
            <a:r>
              <a:rPr lang="en-GB" dirty="0" smtClean="0"/>
              <a:t>Unity across organisations and groups is key.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000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50895" y="548680"/>
            <a:ext cx="10081120" cy="1080000"/>
          </a:xfrm>
        </p:spPr>
        <p:txBody>
          <a:bodyPr>
            <a:normAutofit/>
          </a:bodyPr>
          <a:lstStyle/>
          <a:p>
            <a:r>
              <a:rPr lang="en-GB" dirty="0" smtClean="0"/>
              <a:t>What’s next 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07999" y="1196752"/>
            <a:ext cx="10224016" cy="4545304"/>
          </a:xfrm>
        </p:spPr>
        <p:txBody>
          <a:bodyPr>
            <a:noAutofit/>
          </a:bodyPr>
          <a:lstStyle/>
          <a:p>
            <a:r>
              <a:rPr lang="en-GB" sz="2400" dirty="0" smtClean="0"/>
              <a:t>Cuts to UC health element are still going ahead. We will continue to challenge this, and how the SCC is used.</a:t>
            </a:r>
          </a:p>
          <a:p>
            <a:r>
              <a:rPr lang="en-GB" sz="2400" dirty="0" smtClean="0"/>
              <a:t>Minister </a:t>
            </a:r>
            <a:r>
              <a:rPr lang="en-GB" sz="2400" dirty="0" err="1" smtClean="0"/>
              <a:t>Timms</a:t>
            </a:r>
            <a:r>
              <a:rPr lang="en-GB" sz="2400" dirty="0" smtClean="0"/>
              <a:t> will lead a review of the PIP assessment. </a:t>
            </a:r>
            <a:r>
              <a:rPr lang="en-GB" sz="2400" dirty="0" smtClean="0"/>
              <a:t>In principle, this is welcome, as there are lots of existing issues with the assessment that deny people support. However, there are concerns about how true the ‘co-production’ will be, and whether the review will result in further proposals to make cuts.</a:t>
            </a:r>
          </a:p>
          <a:p>
            <a:r>
              <a:rPr lang="en-GB" sz="2400" dirty="0" smtClean="0"/>
              <a:t>Other plans in the Green Paper will be set out in a White Paper in autumn including the new ‘Unemployment Insurance’ benefit and how people will have work requirements set. The removal of the WCA </a:t>
            </a:r>
            <a:r>
              <a:rPr lang="en-GB" sz="2400" dirty="0" smtClean="0"/>
              <a:t>will also be set out in legislation. There are lots of concerns about how the negative impact these changes could have, and more campaigning is likely in store.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4122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7243D-12FE-83BF-ED92-97E7703C8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5440" y="1628800"/>
            <a:ext cx="8928992" cy="2387600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Get in touch</a:t>
            </a:r>
            <a:br>
              <a:rPr lang="en-US" sz="4400" dirty="0" smtClean="0"/>
            </a:br>
            <a:r>
              <a:rPr lang="en-US" sz="4400" dirty="0" smtClean="0">
                <a:solidFill>
                  <a:schemeClr val="accent1"/>
                </a:solidFill>
              </a:rPr>
              <a:t>charles.gillies@mssociety.org.uk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72223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S-S Colours Final">
      <a:dk1>
        <a:srgbClr val="0D124D"/>
      </a:dk1>
      <a:lt1>
        <a:srgbClr val="FFFFFF"/>
      </a:lt1>
      <a:dk2>
        <a:srgbClr val="000000"/>
      </a:dk2>
      <a:lt2>
        <a:srgbClr val="E0E0E0"/>
      </a:lt2>
      <a:accent1>
        <a:srgbClr val="FF5400"/>
      </a:accent1>
      <a:accent2>
        <a:srgbClr val="FA9A6C"/>
      </a:accent2>
      <a:accent3>
        <a:srgbClr val="FBBB9C"/>
      </a:accent3>
      <a:accent4>
        <a:srgbClr val="0D124D"/>
      </a:accent4>
      <a:accent5>
        <a:srgbClr val="6E7193"/>
      </a:accent5>
      <a:accent6>
        <a:srgbClr val="9EA1B7"/>
      </a:accent6>
      <a:hlink>
        <a:srgbClr val="FF5400"/>
      </a:hlink>
      <a:folHlink>
        <a:srgbClr val="E0E0E0"/>
      </a:folHlink>
    </a:clrScheme>
    <a:fontScheme name="Custom 2">
      <a:majorFont>
        <a:latin typeface="Lexend Deca Bold"/>
        <a:ea typeface=""/>
        <a:cs typeface=""/>
      </a:majorFont>
      <a:minorFont>
        <a:latin typeface="Lexend De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S-Society PP Template_2024" id="{F8F1973C-4D3B-0B4F-8B49-4DD390D9925F}" vid="{B4949ACF-9A5C-DC44-92EE-38736B77DB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D9CBFA1F22FE4A8A5E857252BF656D" ma:contentTypeVersion="18" ma:contentTypeDescription="Create a new document." ma:contentTypeScope="" ma:versionID="af9fc1c5f17565a07788820af45bbb8d">
  <xsd:schema xmlns:xsd="http://www.w3.org/2001/XMLSchema" xmlns:xs="http://www.w3.org/2001/XMLSchema" xmlns:p="http://schemas.microsoft.com/office/2006/metadata/properties" xmlns:ns2="d5866522-65bb-46e5-819d-40dbb63159ab" xmlns:ns3="12eb1ad7-00bb-44ba-9cb3-d32c098e3b5b" targetNamespace="http://schemas.microsoft.com/office/2006/metadata/properties" ma:root="true" ma:fieldsID="6f9d4390f13de1b1e5459c6d5c25c522" ns2:_="" ns3:_="">
    <xsd:import namespace="d5866522-65bb-46e5-819d-40dbb63159ab"/>
    <xsd:import namespace="12eb1ad7-00bb-44ba-9cb3-d32c098e3b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866522-65bb-46e5-819d-40dbb63159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25a17f3-a419-44ab-a348-0cf7d3f70e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eb1ad7-00bb-44ba-9cb3-d32c098e3b5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606e76f-cc14-420e-9b8c-75a02bc4c6c8}" ma:internalName="TaxCatchAll" ma:showField="CatchAllData" ma:web="12eb1ad7-00bb-44ba-9cb3-d32c098e3b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eb1ad7-00bb-44ba-9cb3-d32c098e3b5b" xsi:nil="true"/>
    <lcf76f155ced4ddcb4097134ff3c332f xmlns="d5866522-65bb-46e5-819d-40dbb63159a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B5BE60D-D6CB-412C-80C3-3DAED74259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56CC75-72D5-4334-B431-7A56F017E2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866522-65bb-46e5-819d-40dbb63159ab"/>
    <ds:schemaRef ds:uri="12eb1ad7-00bb-44ba-9cb3-d32c098e3b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0085D8-EE4E-48E9-A99D-5A5A5BFA4AA7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d5866522-65bb-46e5-819d-40dbb63159ab"/>
    <ds:schemaRef ds:uri="12eb1ad7-00bb-44ba-9cb3-d32c098e3b5b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MS-Society PP Template_2024</Template>
  <TotalTime>4986</TotalTime>
  <Words>815</Words>
  <Application>Microsoft Office PowerPoint</Application>
  <PresentationFormat>Widescreen</PresentationFormat>
  <Paragraphs>53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Lexend</vt:lpstr>
      <vt:lpstr>Lexend Deca</vt:lpstr>
      <vt:lpstr>Office Theme</vt:lpstr>
      <vt:lpstr>The non-litigation perspective on successfully challenging welfare reforms</vt:lpstr>
      <vt:lpstr>The Green Paper consultation</vt:lpstr>
      <vt:lpstr>Universal Credit and Personal Independence Payment Bill</vt:lpstr>
      <vt:lpstr>What happened</vt:lpstr>
      <vt:lpstr>A non-litigation approach</vt:lpstr>
      <vt:lpstr>How the win was achieved</vt:lpstr>
      <vt:lpstr>My key learnings</vt:lpstr>
      <vt:lpstr>What’s next </vt:lpstr>
      <vt:lpstr> Get in touch charles.gillies@mssociety.org.uk </vt:lpstr>
    </vt:vector>
  </TitlesOfParts>
  <Company>MS SOCIETY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#MSUnfiltered</dc:title>
  <dc:creator>Johanna Hentschel</dc:creator>
  <cp:lastModifiedBy>Charles Gillies</cp:lastModifiedBy>
  <cp:revision>220</cp:revision>
  <dcterms:created xsi:type="dcterms:W3CDTF">2024-06-19T07:06:18Z</dcterms:created>
  <dcterms:modified xsi:type="dcterms:W3CDTF">2025-07-16T19:15:45Z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0x010100822C3EAA23102849BDAFAE674F62C666</vt:lpwstr>
  </property>
</Properties>
</file>