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248648-4682-40B8-9F93-A3005838B016}" v="19" dt="2025-07-16T21:20:17.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48" d="100"/>
          <a:sy n="48" d="100"/>
        </p:scale>
        <p:origin x="67" y="7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 Thompson" userId="b0fd99f9bcde81d0" providerId="LiveId" clId="{67248648-4682-40B8-9F93-A3005838B016}"/>
    <pc:docChg chg="undo redo custSel addSld delSld modSld">
      <pc:chgData name="Alexa Thompson" userId="b0fd99f9bcde81d0" providerId="LiveId" clId="{67248648-4682-40B8-9F93-A3005838B016}" dt="2025-07-16T21:22:02.609" v="2960" actId="20577"/>
      <pc:docMkLst>
        <pc:docMk/>
      </pc:docMkLst>
      <pc:sldChg chg="modSp mod">
        <pc:chgData name="Alexa Thompson" userId="b0fd99f9bcde81d0" providerId="LiveId" clId="{67248648-4682-40B8-9F93-A3005838B016}" dt="2025-07-16T21:13:09.937" v="2149" actId="20577"/>
        <pc:sldMkLst>
          <pc:docMk/>
          <pc:sldMk cId="1815821425" sldId="258"/>
        </pc:sldMkLst>
        <pc:spChg chg="mod">
          <ac:chgData name="Alexa Thompson" userId="b0fd99f9bcde81d0" providerId="LiveId" clId="{67248648-4682-40B8-9F93-A3005838B016}" dt="2025-07-16T21:13:09.937" v="2149" actId="20577"/>
          <ac:spMkLst>
            <pc:docMk/>
            <pc:sldMk cId="1815821425" sldId="258"/>
            <ac:spMk id="2" creationId="{17925581-4C24-B255-1B56-28D78865E7A2}"/>
          </ac:spMkLst>
        </pc:spChg>
        <pc:spChg chg="mod">
          <ac:chgData name="Alexa Thompson" userId="b0fd99f9bcde81d0" providerId="LiveId" clId="{67248648-4682-40B8-9F93-A3005838B016}" dt="2025-07-16T20:56:09.351" v="406" actId="20577"/>
          <ac:spMkLst>
            <pc:docMk/>
            <pc:sldMk cId="1815821425" sldId="258"/>
            <ac:spMk id="3" creationId="{696C4CE3-657C-AB1D-D957-9C73F929E695}"/>
          </ac:spMkLst>
        </pc:spChg>
      </pc:sldChg>
      <pc:sldChg chg="modSp add mod">
        <pc:chgData name="Alexa Thompson" userId="b0fd99f9bcde81d0" providerId="LiveId" clId="{67248648-4682-40B8-9F93-A3005838B016}" dt="2025-07-16T20:57:16.704" v="600" actId="403"/>
        <pc:sldMkLst>
          <pc:docMk/>
          <pc:sldMk cId="2786972815" sldId="259"/>
        </pc:sldMkLst>
        <pc:spChg chg="mod">
          <ac:chgData name="Alexa Thompson" userId="b0fd99f9bcde81d0" providerId="LiveId" clId="{67248648-4682-40B8-9F93-A3005838B016}" dt="2025-07-16T20:57:16.704" v="600" actId="403"/>
          <ac:spMkLst>
            <pc:docMk/>
            <pc:sldMk cId="2786972815" sldId="259"/>
            <ac:spMk id="3" creationId="{A2F44D8C-3FB3-5F70-CF49-72D463D8DADC}"/>
          </ac:spMkLst>
        </pc:spChg>
      </pc:sldChg>
      <pc:sldChg chg="modSp add mod">
        <pc:chgData name="Alexa Thompson" userId="b0fd99f9bcde81d0" providerId="LiveId" clId="{67248648-4682-40B8-9F93-A3005838B016}" dt="2025-07-16T21:02:18.579" v="946" actId="27636"/>
        <pc:sldMkLst>
          <pc:docMk/>
          <pc:sldMk cId="1736459018" sldId="260"/>
        </pc:sldMkLst>
        <pc:spChg chg="mod">
          <ac:chgData name="Alexa Thompson" userId="b0fd99f9bcde81d0" providerId="LiveId" clId="{67248648-4682-40B8-9F93-A3005838B016}" dt="2025-07-16T21:02:18.579" v="946" actId="27636"/>
          <ac:spMkLst>
            <pc:docMk/>
            <pc:sldMk cId="1736459018" sldId="260"/>
            <ac:spMk id="3" creationId="{83435B99-2A32-ACA7-CB2A-DA63A2E47080}"/>
          </ac:spMkLst>
        </pc:spChg>
      </pc:sldChg>
      <pc:sldChg chg="modSp add mod">
        <pc:chgData name="Alexa Thompson" userId="b0fd99f9bcde81d0" providerId="LiveId" clId="{67248648-4682-40B8-9F93-A3005838B016}" dt="2025-07-16T21:04:13.923" v="1376" actId="20577"/>
        <pc:sldMkLst>
          <pc:docMk/>
          <pc:sldMk cId="2601226258" sldId="261"/>
        </pc:sldMkLst>
        <pc:spChg chg="mod">
          <ac:chgData name="Alexa Thompson" userId="b0fd99f9bcde81d0" providerId="LiveId" clId="{67248648-4682-40B8-9F93-A3005838B016}" dt="2025-07-16T21:04:13.923" v="1376" actId="20577"/>
          <ac:spMkLst>
            <pc:docMk/>
            <pc:sldMk cId="2601226258" sldId="261"/>
            <ac:spMk id="3" creationId="{C7F84B58-A647-0626-9402-25922A6F2799}"/>
          </ac:spMkLst>
        </pc:spChg>
      </pc:sldChg>
      <pc:sldChg chg="addSp modSp add del mod">
        <pc:chgData name="Alexa Thompson" userId="b0fd99f9bcde81d0" providerId="LiveId" clId="{67248648-4682-40B8-9F93-A3005838B016}" dt="2025-07-16T21:06:50.842" v="1551"/>
        <pc:sldMkLst>
          <pc:docMk/>
          <pc:sldMk cId="253868620" sldId="262"/>
        </pc:sldMkLst>
        <pc:spChg chg="mod">
          <ac:chgData name="Alexa Thompson" userId="b0fd99f9bcde81d0" providerId="LiveId" clId="{67248648-4682-40B8-9F93-A3005838B016}" dt="2025-07-16T21:06:02.089" v="1517" actId="20577"/>
          <ac:spMkLst>
            <pc:docMk/>
            <pc:sldMk cId="253868620" sldId="262"/>
            <ac:spMk id="3" creationId="{9FF4798C-4AAD-3638-C3BF-F5F7E385D570}"/>
          </ac:spMkLst>
        </pc:spChg>
        <pc:picChg chg="add">
          <ac:chgData name="Alexa Thompson" userId="b0fd99f9bcde81d0" providerId="LiveId" clId="{67248648-4682-40B8-9F93-A3005838B016}" dt="2025-07-16T21:06:50.842" v="1551"/>
          <ac:picMkLst>
            <pc:docMk/>
            <pc:sldMk cId="253868620" sldId="262"/>
            <ac:picMk id="4" creationId="{BC5DEAA3-CB78-54A9-EF78-632944E6CDCF}"/>
          </ac:picMkLst>
        </pc:picChg>
      </pc:sldChg>
      <pc:sldChg chg="modSp add mod">
        <pc:chgData name="Alexa Thompson" userId="b0fd99f9bcde81d0" providerId="LiveId" clId="{67248648-4682-40B8-9F93-A3005838B016}" dt="2025-07-16T21:08:08.282" v="1770" actId="6549"/>
        <pc:sldMkLst>
          <pc:docMk/>
          <pc:sldMk cId="929611984" sldId="263"/>
        </pc:sldMkLst>
        <pc:spChg chg="mod">
          <ac:chgData name="Alexa Thompson" userId="b0fd99f9bcde81d0" providerId="LiveId" clId="{67248648-4682-40B8-9F93-A3005838B016}" dt="2025-07-16T21:08:08.282" v="1770" actId="6549"/>
          <ac:spMkLst>
            <pc:docMk/>
            <pc:sldMk cId="929611984" sldId="263"/>
            <ac:spMk id="2" creationId="{C5C32AFE-517A-7276-DDC0-80C91F8ECA04}"/>
          </ac:spMkLst>
        </pc:spChg>
        <pc:spChg chg="mod">
          <ac:chgData name="Alexa Thompson" userId="b0fd99f9bcde81d0" providerId="LiveId" clId="{67248648-4682-40B8-9F93-A3005838B016}" dt="2025-07-16T21:08:00.389" v="1758" actId="20577"/>
          <ac:spMkLst>
            <pc:docMk/>
            <pc:sldMk cId="929611984" sldId="263"/>
            <ac:spMk id="3" creationId="{AE0DEE9C-F9AC-4F21-928F-4C90D2DF5486}"/>
          </ac:spMkLst>
        </pc:spChg>
      </pc:sldChg>
      <pc:sldChg chg="modSp add del mod">
        <pc:chgData name="Alexa Thompson" userId="b0fd99f9bcde81d0" providerId="LiveId" clId="{67248648-4682-40B8-9F93-A3005838B016}" dt="2025-07-16T21:06:47.961" v="1550" actId="47"/>
        <pc:sldMkLst>
          <pc:docMk/>
          <pc:sldMk cId="3152131242" sldId="263"/>
        </pc:sldMkLst>
        <pc:spChg chg="mod">
          <ac:chgData name="Alexa Thompson" userId="b0fd99f9bcde81d0" providerId="LiveId" clId="{67248648-4682-40B8-9F93-A3005838B016}" dt="2025-07-16T21:06:36.313" v="1544" actId="114"/>
          <ac:spMkLst>
            <pc:docMk/>
            <pc:sldMk cId="3152131242" sldId="263"/>
            <ac:spMk id="2" creationId="{FEFB8FD1-AB07-0708-6109-2168D765E981}"/>
          </ac:spMkLst>
        </pc:spChg>
        <pc:spChg chg="mod">
          <ac:chgData name="Alexa Thompson" userId="b0fd99f9bcde81d0" providerId="LiveId" clId="{67248648-4682-40B8-9F93-A3005838B016}" dt="2025-07-16T21:06:43.122" v="1549" actId="20577"/>
          <ac:spMkLst>
            <pc:docMk/>
            <pc:sldMk cId="3152131242" sldId="263"/>
            <ac:spMk id="3" creationId="{53535085-A3E9-6A9E-3988-FA9E0236A16B}"/>
          </ac:spMkLst>
        </pc:spChg>
      </pc:sldChg>
      <pc:sldChg chg="modSp add mod">
        <pc:chgData name="Alexa Thompson" userId="b0fd99f9bcde81d0" providerId="LiveId" clId="{67248648-4682-40B8-9F93-A3005838B016}" dt="2025-07-16T21:12:37.886" v="2105" actId="20577"/>
        <pc:sldMkLst>
          <pc:docMk/>
          <pc:sldMk cId="4136380218" sldId="264"/>
        </pc:sldMkLst>
        <pc:spChg chg="mod">
          <ac:chgData name="Alexa Thompson" userId="b0fd99f9bcde81d0" providerId="LiveId" clId="{67248648-4682-40B8-9F93-A3005838B016}" dt="2025-07-16T21:09:23.250" v="1805" actId="20577"/>
          <ac:spMkLst>
            <pc:docMk/>
            <pc:sldMk cId="4136380218" sldId="264"/>
            <ac:spMk id="2" creationId="{C64D605F-2B5B-5159-FFC8-242C3C4E88B7}"/>
          </ac:spMkLst>
        </pc:spChg>
        <pc:spChg chg="mod">
          <ac:chgData name="Alexa Thompson" userId="b0fd99f9bcde81d0" providerId="LiveId" clId="{67248648-4682-40B8-9F93-A3005838B016}" dt="2025-07-16T21:12:37.886" v="2105" actId="20577"/>
          <ac:spMkLst>
            <pc:docMk/>
            <pc:sldMk cId="4136380218" sldId="264"/>
            <ac:spMk id="3" creationId="{EE3742AA-1CD5-A299-67D8-8F1BD7BCA380}"/>
          </ac:spMkLst>
        </pc:spChg>
      </pc:sldChg>
      <pc:sldChg chg="modSp add mod">
        <pc:chgData name="Alexa Thompson" userId="b0fd99f9bcde81d0" providerId="LiveId" clId="{67248648-4682-40B8-9F93-A3005838B016}" dt="2025-07-16T21:16:17.715" v="2351" actId="404"/>
        <pc:sldMkLst>
          <pc:docMk/>
          <pc:sldMk cId="2413368507" sldId="265"/>
        </pc:sldMkLst>
        <pc:spChg chg="mod">
          <ac:chgData name="Alexa Thompson" userId="b0fd99f9bcde81d0" providerId="LiveId" clId="{67248648-4682-40B8-9F93-A3005838B016}" dt="2025-07-16T21:12:57.162" v="2127" actId="20577"/>
          <ac:spMkLst>
            <pc:docMk/>
            <pc:sldMk cId="2413368507" sldId="265"/>
            <ac:spMk id="2" creationId="{FC344626-239A-180F-6E54-9D753559B26F}"/>
          </ac:spMkLst>
        </pc:spChg>
        <pc:spChg chg="mod">
          <ac:chgData name="Alexa Thompson" userId="b0fd99f9bcde81d0" providerId="LiveId" clId="{67248648-4682-40B8-9F93-A3005838B016}" dt="2025-07-16T21:16:17.715" v="2351" actId="404"/>
          <ac:spMkLst>
            <pc:docMk/>
            <pc:sldMk cId="2413368507" sldId="265"/>
            <ac:spMk id="3" creationId="{4C57F1B2-78C2-B025-A158-DC112DB4A978}"/>
          </ac:spMkLst>
        </pc:spChg>
      </pc:sldChg>
      <pc:sldChg chg="modSp new mod">
        <pc:chgData name="Alexa Thompson" userId="b0fd99f9bcde81d0" providerId="LiveId" clId="{67248648-4682-40B8-9F93-A3005838B016}" dt="2025-07-16T21:18:00.603" v="2474" actId="27636"/>
        <pc:sldMkLst>
          <pc:docMk/>
          <pc:sldMk cId="1575675646" sldId="266"/>
        </pc:sldMkLst>
        <pc:spChg chg="mod">
          <ac:chgData name="Alexa Thompson" userId="b0fd99f9bcde81d0" providerId="LiveId" clId="{67248648-4682-40B8-9F93-A3005838B016}" dt="2025-07-16T21:16:29.517" v="2368" actId="20577"/>
          <ac:spMkLst>
            <pc:docMk/>
            <pc:sldMk cId="1575675646" sldId="266"/>
            <ac:spMk id="2" creationId="{297CA55F-CBA9-40BC-3396-903EB4E511CD}"/>
          </ac:spMkLst>
        </pc:spChg>
        <pc:spChg chg="mod">
          <ac:chgData name="Alexa Thompson" userId="b0fd99f9bcde81d0" providerId="LiveId" clId="{67248648-4682-40B8-9F93-A3005838B016}" dt="2025-07-16T21:18:00.603" v="2474" actId="27636"/>
          <ac:spMkLst>
            <pc:docMk/>
            <pc:sldMk cId="1575675646" sldId="266"/>
            <ac:spMk id="3" creationId="{7F4ECAE8-7E8E-4414-348A-365C4A576FB8}"/>
          </ac:spMkLst>
        </pc:spChg>
      </pc:sldChg>
      <pc:sldChg chg="modSp add mod">
        <pc:chgData name="Alexa Thompson" userId="b0fd99f9bcde81d0" providerId="LiveId" clId="{67248648-4682-40B8-9F93-A3005838B016}" dt="2025-07-16T21:19:50.320" v="2797" actId="20577"/>
        <pc:sldMkLst>
          <pc:docMk/>
          <pc:sldMk cId="2729724668" sldId="267"/>
        </pc:sldMkLst>
        <pc:spChg chg="mod">
          <ac:chgData name="Alexa Thompson" userId="b0fd99f9bcde81d0" providerId="LiveId" clId="{67248648-4682-40B8-9F93-A3005838B016}" dt="2025-07-16T21:19:50.320" v="2797" actId="20577"/>
          <ac:spMkLst>
            <pc:docMk/>
            <pc:sldMk cId="2729724668" sldId="267"/>
            <ac:spMk id="3" creationId="{ADE49487-6FB8-1967-51CC-C329E98CCC3E}"/>
          </ac:spMkLst>
        </pc:spChg>
      </pc:sldChg>
      <pc:sldChg chg="modSp add mod">
        <pc:chgData name="Alexa Thompson" userId="b0fd99f9bcde81d0" providerId="LiveId" clId="{67248648-4682-40B8-9F93-A3005838B016}" dt="2025-07-16T21:22:02.609" v="2960" actId="20577"/>
        <pc:sldMkLst>
          <pc:docMk/>
          <pc:sldMk cId="1122852409" sldId="268"/>
        </pc:sldMkLst>
        <pc:spChg chg="mod">
          <ac:chgData name="Alexa Thompson" userId="b0fd99f9bcde81d0" providerId="LiveId" clId="{67248648-4682-40B8-9F93-A3005838B016}" dt="2025-07-16T21:20:40.770" v="2845" actId="20577"/>
          <ac:spMkLst>
            <pc:docMk/>
            <pc:sldMk cId="1122852409" sldId="268"/>
            <ac:spMk id="2" creationId="{520E71C5-E7A0-3807-5F75-95E88E9934EC}"/>
          </ac:spMkLst>
        </pc:spChg>
        <pc:spChg chg="mod">
          <ac:chgData name="Alexa Thompson" userId="b0fd99f9bcde81d0" providerId="LiveId" clId="{67248648-4682-40B8-9F93-A3005838B016}" dt="2025-07-16T21:22:02.609" v="2960" actId="20577"/>
          <ac:spMkLst>
            <pc:docMk/>
            <pc:sldMk cId="1122852409" sldId="268"/>
            <ac:spMk id="3" creationId="{20FE20C2-B073-FC5B-373A-FFE4E306D41A}"/>
          </ac:spMkLst>
        </pc:spChg>
      </pc:sldChg>
      <pc:sldChg chg="modSp new del mod">
        <pc:chgData name="Alexa Thompson" userId="b0fd99f9bcde81d0" providerId="LiveId" clId="{67248648-4682-40B8-9F93-A3005838B016}" dt="2025-07-16T21:20:15.011" v="2808" actId="47"/>
        <pc:sldMkLst>
          <pc:docMk/>
          <pc:sldMk cId="3874424014" sldId="268"/>
        </pc:sldMkLst>
        <pc:spChg chg="mod">
          <ac:chgData name="Alexa Thompson" userId="b0fd99f9bcde81d0" providerId="LiveId" clId="{67248648-4682-40B8-9F93-A3005838B016}" dt="2025-07-16T21:20:06.140" v="2807" actId="20577"/>
          <ac:spMkLst>
            <pc:docMk/>
            <pc:sldMk cId="3874424014" sldId="268"/>
            <ac:spMk id="2" creationId="{44186DDF-5FA6-C43F-FF6E-CCF8EF5B8E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1486816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3718689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374574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191732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01971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3535880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3254351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1866037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4155567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DAC6C3-7771-42C9-B80A-2E37245EC91F}" type="datetimeFigureOut">
              <a:rPr lang="en-GB" smtClean="0"/>
              <a:t>16/07/2025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163541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DAC6C3-7771-42C9-B80A-2E37245EC91F}" type="datetimeFigureOut">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468303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DAC6C3-7771-42C9-B80A-2E37245EC91F}" type="datetimeFigureOut">
              <a:rPr lang="en-GB" smtClean="0"/>
              <a:t>16/07/2025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2942517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DAC6C3-7771-42C9-B80A-2E37245EC91F}" type="datetimeFigureOut">
              <a:rPr lang="en-GB" smtClean="0"/>
              <a:t>16/07/2025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322584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DAC6C3-7771-42C9-B80A-2E37245EC91F}" type="datetimeFigureOut">
              <a:rPr lang="en-GB" smtClean="0"/>
              <a:t>16/07/2025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191831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DAC6C3-7771-42C9-B80A-2E37245EC91F}" type="datetimeFigureOut">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1247972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DAC6C3-7771-42C9-B80A-2E37245EC91F}" type="datetimeFigureOut">
              <a:rPr lang="en-GB" smtClean="0"/>
              <a:t>16/07/2025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F65D8E-7726-41FA-BD38-358636CABAE0}" type="slidenum">
              <a:rPr lang="en-GB" smtClean="0"/>
              <a:t>‹#›</a:t>
            </a:fld>
            <a:endParaRPr lang="en-GB"/>
          </a:p>
        </p:txBody>
      </p:sp>
    </p:spTree>
    <p:extLst>
      <p:ext uri="{BB962C8B-B14F-4D97-AF65-F5344CB8AC3E}">
        <p14:creationId xmlns:p14="http://schemas.microsoft.com/office/powerpoint/2010/main" val="3069141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DAC6C3-7771-42C9-B80A-2E37245EC91F}" type="datetimeFigureOut">
              <a:rPr lang="en-GB" smtClean="0"/>
              <a:t>16/07/2025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AF65D8E-7726-41FA-BD38-358636CABAE0}" type="slidenum">
              <a:rPr lang="en-GB" smtClean="0"/>
              <a:t>‹#›</a:t>
            </a:fld>
            <a:endParaRPr lang="en-GB"/>
          </a:p>
        </p:txBody>
      </p:sp>
    </p:spTree>
    <p:extLst>
      <p:ext uri="{BB962C8B-B14F-4D97-AF65-F5344CB8AC3E}">
        <p14:creationId xmlns:p14="http://schemas.microsoft.com/office/powerpoint/2010/main" val="2295593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FD52A-8536-220E-2C32-0F515A0E84F9}"/>
              </a:ext>
            </a:extLst>
          </p:cNvPr>
          <p:cNvSpPr>
            <a:spLocks noGrp="1"/>
          </p:cNvSpPr>
          <p:nvPr>
            <p:ph type="ctrTitle"/>
          </p:nvPr>
        </p:nvSpPr>
        <p:spPr/>
        <p:txBody>
          <a:bodyPr/>
          <a:lstStyle/>
          <a:p>
            <a:pPr algn="ctr"/>
            <a:r>
              <a:rPr lang="en-GB" b="1" dirty="0"/>
              <a:t>Administration issues</a:t>
            </a:r>
            <a:r>
              <a:rPr lang="en-GB" dirty="0"/>
              <a:t>: </a:t>
            </a:r>
            <a:r>
              <a:rPr lang="en-GB" sz="3600" dirty="0"/>
              <a:t>claim form design and decision notices </a:t>
            </a:r>
          </a:p>
        </p:txBody>
      </p:sp>
      <p:sp>
        <p:nvSpPr>
          <p:cNvPr id="3" name="Subtitle 2">
            <a:extLst>
              <a:ext uri="{FF2B5EF4-FFF2-40B4-BE49-F238E27FC236}">
                <a16:creationId xmlns:a16="http://schemas.microsoft.com/office/drawing/2014/main" id="{4F99E6A9-E8CC-FCD2-747B-C34C1AB6808E}"/>
              </a:ext>
            </a:extLst>
          </p:cNvPr>
          <p:cNvSpPr>
            <a:spLocks noGrp="1"/>
          </p:cNvSpPr>
          <p:nvPr>
            <p:ph type="subTitle" idx="1"/>
          </p:nvPr>
        </p:nvSpPr>
        <p:spPr>
          <a:xfrm>
            <a:off x="1507067" y="4355632"/>
            <a:ext cx="7766936" cy="1096899"/>
          </a:xfrm>
        </p:spPr>
        <p:txBody>
          <a:bodyPr/>
          <a:lstStyle/>
          <a:p>
            <a:r>
              <a:rPr lang="en-GB" dirty="0"/>
              <a:t>Alexa Thompson</a:t>
            </a:r>
          </a:p>
          <a:p>
            <a:r>
              <a:rPr lang="en-GB" dirty="0"/>
              <a:t>Barrister, Garden Court North</a:t>
            </a:r>
          </a:p>
        </p:txBody>
      </p:sp>
    </p:spTree>
    <p:extLst>
      <p:ext uri="{BB962C8B-B14F-4D97-AF65-F5344CB8AC3E}">
        <p14:creationId xmlns:p14="http://schemas.microsoft.com/office/powerpoint/2010/main" val="2002345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B7450-3818-74AF-2C9C-1515271F90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344626-239A-180F-6E54-9D753559B26F}"/>
              </a:ext>
            </a:extLst>
          </p:cNvPr>
          <p:cNvSpPr>
            <a:spLocks noGrp="1"/>
          </p:cNvSpPr>
          <p:nvPr>
            <p:ph type="title"/>
          </p:nvPr>
        </p:nvSpPr>
        <p:spPr/>
        <p:txBody>
          <a:bodyPr/>
          <a:lstStyle/>
          <a:p>
            <a:r>
              <a:rPr lang="en-GB" dirty="0"/>
              <a:t>2. Decision notices</a:t>
            </a:r>
          </a:p>
        </p:txBody>
      </p:sp>
      <p:sp>
        <p:nvSpPr>
          <p:cNvPr id="3" name="Content Placeholder 2">
            <a:extLst>
              <a:ext uri="{FF2B5EF4-FFF2-40B4-BE49-F238E27FC236}">
                <a16:creationId xmlns:a16="http://schemas.microsoft.com/office/drawing/2014/main" id="{4C57F1B2-78C2-B025-A158-DC112DB4A978}"/>
              </a:ext>
            </a:extLst>
          </p:cNvPr>
          <p:cNvSpPr>
            <a:spLocks noGrp="1"/>
          </p:cNvSpPr>
          <p:nvPr>
            <p:ph idx="1"/>
          </p:nvPr>
        </p:nvSpPr>
        <p:spPr>
          <a:xfrm>
            <a:off x="677334" y="2160589"/>
            <a:ext cx="8596668" cy="4087811"/>
          </a:xfrm>
        </p:spPr>
        <p:txBody>
          <a:bodyPr>
            <a:normAutofit/>
          </a:bodyPr>
          <a:lstStyle/>
          <a:p>
            <a:r>
              <a:rPr lang="en-GB" sz="2400" dirty="0"/>
              <a:t>TR v SSWP</a:t>
            </a:r>
          </a:p>
          <a:p>
            <a:pPr lvl="1"/>
            <a:r>
              <a:rPr lang="en-GB" sz="2000" dirty="0"/>
              <a:t>PTA granted to CA</a:t>
            </a:r>
          </a:p>
          <a:p>
            <a:pPr lvl="1"/>
            <a:r>
              <a:rPr lang="en-GB" sz="2000" dirty="0"/>
              <a:t>Unsuccessfully applied for PIP</a:t>
            </a:r>
          </a:p>
          <a:p>
            <a:pPr lvl="1"/>
            <a:r>
              <a:rPr lang="en-GB" sz="2000" dirty="0"/>
              <a:t>Decision letters stated she ‘must’ seek MR within 1 month</a:t>
            </a:r>
            <a:endParaRPr lang="en-GB" sz="2400" dirty="0"/>
          </a:p>
          <a:p>
            <a:endParaRPr lang="en-GB" dirty="0"/>
          </a:p>
        </p:txBody>
      </p:sp>
    </p:spTree>
    <p:extLst>
      <p:ext uri="{BB962C8B-B14F-4D97-AF65-F5344CB8AC3E}">
        <p14:creationId xmlns:p14="http://schemas.microsoft.com/office/powerpoint/2010/main" val="2413368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CA55F-CBA9-40BC-3396-903EB4E511CD}"/>
              </a:ext>
            </a:extLst>
          </p:cNvPr>
          <p:cNvSpPr>
            <a:spLocks noGrp="1"/>
          </p:cNvSpPr>
          <p:nvPr>
            <p:ph type="title"/>
          </p:nvPr>
        </p:nvSpPr>
        <p:spPr/>
        <p:txBody>
          <a:bodyPr/>
          <a:lstStyle/>
          <a:p>
            <a:r>
              <a:rPr lang="en-GB" dirty="0"/>
              <a:t>Decision notices</a:t>
            </a:r>
          </a:p>
        </p:txBody>
      </p:sp>
      <p:sp>
        <p:nvSpPr>
          <p:cNvPr id="3" name="Content Placeholder 2">
            <a:extLst>
              <a:ext uri="{FF2B5EF4-FFF2-40B4-BE49-F238E27FC236}">
                <a16:creationId xmlns:a16="http://schemas.microsoft.com/office/drawing/2014/main" id="{7F4ECAE8-7E8E-4414-348A-365C4A576FB8}"/>
              </a:ext>
            </a:extLst>
          </p:cNvPr>
          <p:cNvSpPr>
            <a:spLocks noGrp="1"/>
          </p:cNvSpPr>
          <p:nvPr>
            <p:ph idx="1"/>
          </p:nvPr>
        </p:nvSpPr>
        <p:spPr/>
        <p:txBody>
          <a:bodyPr>
            <a:normAutofit lnSpcReduction="10000"/>
          </a:bodyPr>
          <a:lstStyle/>
          <a:p>
            <a:r>
              <a:rPr lang="en-GB" dirty="0"/>
              <a:t>Time limits for seeking revision before appeal</a:t>
            </a:r>
          </a:p>
          <a:p>
            <a:pPr lvl="0"/>
            <a:r>
              <a:rPr lang="en-GB" dirty="0"/>
              <a:t>Reg.6 D&amp;A Regs 2013 provides that SSWP can extend the time limit if: </a:t>
            </a:r>
          </a:p>
          <a:p>
            <a:pPr lvl="1"/>
            <a:r>
              <a:rPr lang="en-GB" dirty="0"/>
              <a:t>C has sought an extension of time (within 13 months of the original decision), explaining why that extension is sought, and gives enough information for SSWP to be able to identify the decision being challenged. SSWP is satisfied (1) that it is reasonable to grant the extension and (2) that due to special circumstances it was not practicable for the application to be made within one month. </a:t>
            </a:r>
          </a:p>
          <a:p>
            <a:pPr lvl="1"/>
            <a:r>
              <a:rPr lang="en-GB" dirty="0"/>
              <a:t>The time limit for seeking revision will also be extended if a claimant requests written reasons for the decision.</a:t>
            </a:r>
          </a:p>
          <a:p>
            <a:r>
              <a:rPr lang="en-GB" dirty="0"/>
              <a:t>If the written explanation is received within one month of the decision, then the new deadline is within one month and fourteen days of the original decision, or if the written explanation was not received within one month of the original decision, then the deadline for revision will be fourteen days after receiving the written reasons: reg.5(1)(b)(ii)-(iii).</a:t>
            </a:r>
          </a:p>
          <a:p>
            <a:endParaRPr lang="en-GB" dirty="0"/>
          </a:p>
        </p:txBody>
      </p:sp>
    </p:spTree>
    <p:extLst>
      <p:ext uri="{BB962C8B-B14F-4D97-AF65-F5344CB8AC3E}">
        <p14:creationId xmlns:p14="http://schemas.microsoft.com/office/powerpoint/2010/main" val="1575675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E12AC-49C1-6FDE-5C9D-F9D900097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03FAAD-928F-70AC-C97B-6A9C719A3907}"/>
              </a:ext>
            </a:extLst>
          </p:cNvPr>
          <p:cNvSpPr>
            <a:spLocks noGrp="1"/>
          </p:cNvSpPr>
          <p:nvPr>
            <p:ph type="title"/>
          </p:nvPr>
        </p:nvSpPr>
        <p:spPr/>
        <p:txBody>
          <a:bodyPr/>
          <a:lstStyle/>
          <a:p>
            <a:r>
              <a:rPr lang="en-GB" dirty="0"/>
              <a:t>Decision notices</a:t>
            </a:r>
          </a:p>
        </p:txBody>
      </p:sp>
      <p:sp>
        <p:nvSpPr>
          <p:cNvPr id="3" name="Content Placeholder 2">
            <a:extLst>
              <a:ext uri="{FF2B5EF4-FFF2-40B4-BE49-F238E27FC236}">
                <a16:creationId xmlns:a16="http://schemas.microsoft.com/office/drawing/2014/main" id="{ADE49487-6FB8-1967-51CC-C329E98CCC3E}"/>
              </a:ext>
            </a:extLst>
          </p:cNvPr>
          <p:cNvSpPr>
            <a:spLocks noGrp="1"/>
          </p:cNvSpPr>
          <p:nvPr>
            <p:ph idx="1"/>
          </p:nvPr>
        </p:nvSpPr>
        <p:spPr/>
        <p:txBody>
          <a:bodyPr>
            <a:normAutofit/>
          </a:bodyPr>
          <a:lstStyle/>
          <a:p>
            <a:r>
              <a:rPr lang="en-GB" dirty="0"/>
              <a:t>Decision notices in TR’s case failed to provide the full information about deadlines for challenging the decision</a:t>
            </a:r>
          </a:p>
          <a:p>
            <a:r>
              <a:rPr lang="en-GB" dirty="0"/>
              <a:t>Claimants may be failing to challenge decisions because they do not realise they still can</a:t>
            </a:r>
          </a:p>
          <a:p>
            <a:r>
              <a:rPr lang="en-GB" dirty="0"/>
              <a:t>Effectively limits access to tribunal</a:t>
            </a:r>
          </a:p>
          <a:p>
            <a:r>
              <a:rPr lang="en-GB" dirty="0"/>
              <a:t>Likely loss of benefit for claimants</a:t>
            </a:r>
          </a:p>
          <a:p>
            <a:endParaRPr lang="en-GB" dirty="0"/>
          </a:p>
        </p:txBody>
      </p:sp>
    </p:spTree>
    <p:extLst>
      <p:ext uri="{BB962C8B-B14F-4D97-AF65-F5344CB8AC3E}">
        <p14:creationId xmlns:p14="http://schemas.microsoft.com/office/powerpoint/2010/main" val="2729724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9E6BC-F350-56BE-60C5-E22AB69614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0E71C5-E7A0-3807-5F75-95E88E9934EC}"/>
              </a:ext>
            </a:extLst>
          </p:cNvPr>
          <p:cNvSpPr>
            <a:spLocks noGrp="1"/>
          </p:cNvSpPr>
          <p:nvPr>
            <p:ph type="ctrTitle"/>
          </p:nvPr>
        </p:nvSpPr>
        <p:spPr>
          <a:xfrm>
            <a:off x="1507067" y="319060"/>
            <a:ext cx="7766936" cy="1646302"/>
          </a:xfrm>
        </p:spPr>
        <p:txBody>
          <a:bodyPr/>
          <a:lstStyle/>
          <a:p>
            <a:pPr algn="ctr"/>
            <a:r>
              <a:rPr lang="en-GB" b="1" dirty="0"/>
              <a:t>Thanks for listening</a:t>
            </a:r>
            <a:endParaRPr lang="en-GB" sz="3600" dirty="0"/>
          </a:p>
        </p:txBody>
      </p:sp>
      <p:sp>
        <p:nvSpPr>
          <p:cNvPr id="3" name="Subtitle 2">
            <a:extLst>
              <a:ext uri="{FF2B5EF4-FFF2-40B4-BE49-F238E27FC236}">
                <a16:creationId xmlns:a16="http://schemas.microsoft.com/office/drawing/2014/main" id="{20FE20C2-B073-FC5B-373A-FFE4E306D41A}"/>
              </a:ext>
            </a:extLst>
          </p:cNvPr>
          <p:cNvSpPr>
            <a:spLocks noGrp="1"/>
          </p:cNvSpPr>
          <p:nvPr>
            <p:ph type="subTitle" idx="1"/>
          </p:nvPr>
        </p:nvSpPr>
        <p:spPr>
          <a:xfrm>
            <a:off x="1507067" y="3214719"/>
            <a:ext cx="7766936" cy="2109336"/>
          </a:xfrm>
        </p:spPr>
        <p:txBody>
          <a:bodyPr>
            <a:normAutofit/>
          </a:bodyPr>
          <a:lstStyle/>
          <a:p>
            <a:r>
              <a:rPr lang="en-GB" sz="2000" b="1" dirty="0"/>
              <a:t>Contact:</a:t>
            </a:r>
          </a:p>
          <a:p>
            <a:r>
              <a:rPr lang="en-GB" sz="2000" dirty="0"/>
              <a:t>Alexa Thompson</a:t>
            </a:r>
          </a:p>
          <a:p>
            <a:r>
              <a:rPr lang="en-GB" sz="2000" dirty="0"/>
              <a:t>Garden Court North</a:t>
            </a:r>
          </a:p>
          <a:p>
            <a:r>
              <a:rPr lang="en-GB" sz="2000" dirty="0"/>
              <a:t>athompson@gcnchambers.co.uk</a:t>
            </a:r>
          </a:p>
        </p:txBody>
      </p:sp>
    </p:spTree>
    <p:extLst>
      <p:ext uri="{BB962C8B-B14F-4D97-AF65-F5344CB8AC3E}">
        <p14:creationId xmlns:p14="http://schemas.microsoft.com/office/powerpoint/2010/main" val="112285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B6EEA-D987-BA81-374A-10CDC98BACC8}"/>
              </a:ext>
            </a:extLst>
          </p:cNvPr>
          <p:cNvSpPr>
            <a:spLocks noGrp="1"/>
          </p:cNvSpPr>
          <p:nvPr>
            <p:ph type="title"/>
          </p:nvPr>
        </p:nvSpPr>
        <p:spPr/>
        <p:txBody>
          <a:bodyPr/>
          <a:lstStyle/>
          <a:p>
            <a:r>
              <a:rPr lang="en-GB" dirty="0"/>
              <a:t>Contents</a:t>
            </a:r>
          </a:p>
        </p:txBody>
      </p:sp>
      <p:sp>
        <p:nvSpPr>
          <p:cNvPr id="3" name="Content Placeholder 2">
            <a:extLst>
              <a:ext uri="{FF2B5EF4-FFF2-40B4-BE49-F238E27FC236}">
                <a16:creationId xmlns:a16="http://schemas.microsoft.com/office/drawing/2014/main" id="{BE0B3BF6-C137-96EB-9694-E838EFA5E6F8}"/>
              </a:ext>
            </a:extLst>
          </p:cNvPr>
          <p:cNvSpPr>
            <a:spLocks noGrp="1"/>
          </p:cNvSpPr>
          <p:nvPr>
            <p:ph idx="1"/>
          </p:nvPr>
        </p:nvSpPr>
        <p:spPr/>
        <p:txBody>
          <a:bodyPr>
            <a:normAutofit/>
          </a:bodyPr>
          <a:lstStyle/>
          <a:p>
            <a:r>
              <a:rPr lang="en-GB" sz="2400" dirty="0"/>
              <a:t>UC claim form design</a:t>
            </a:r>
          </a:p>
          <a:p>
            <a:r>
              <a:rPr lang="en-GB" sz="2400" dirty="0"/>
              <a:t>Defects in the UC claims process: </a:t>
            </a:r>
          </a:p>
          <a:p>
            <a:pPr lvl="1"/>
            <a:r>
              <a:rPr lang="en-GB" sz="2000" dirty="0"/>
              <a:t>Backdating</a:t>
            </a:r>
          </a:p>
          <a:p>
            <a:pPr lvl="1"/>
            <a:r>
              <a:rPr lang="en-GB" sz="2000" dirty="0"/>
              <a:t>Exemption from shared room rate</a:t>
            </a:r>
          </a:p>
          <a:p>
            <a:r>
              <a:rPr lang="en-GB" sz="2400" dirty="0"/>
              <a:t>Decision notices</a:t>
            </a:r>
          </a:p>
        </p:txBody>
      </p:sp>
    </p:spTree>
    <p:extLst>
      <p:ext uri="{BB962C8B-B14F-4D97-AF65-F5344CB8AC3E}">
        <p14:creationId xmlns:p14="http://schemas.microsoft.com/office/powerpoint/2010/main" val="1087398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25581-4C24-B255-1B56-28D78865E7A2}"/>
              </a:ext>
            </a:extLst>
          </p:cNvPr>
          <p:cNvSpPr>
            <a:spLocks noGrp="1"/>
          </p:cNvSpPr>
          <p:nvPr>
            <p:ph type="title"/>
          </p:nvPr>
        </p:nvSpPr>
        <p:spPr/>
        <p:txBody>
          <a:bodyPr/>
          <a:lstStyle/>
          <a:p>
            <a:r>
              <a:rPr lang="en-GB" dirty="0"/>
              <a:t>1. Claims process: </a:t>
            </a:r>
            <a:r>
              <a:rPr lang="en-GB" i="1" dirty="0"/>
              <a:t>Miah v SSWP</a:t>
            </a:r>
            <a:r>
              <a:rPr lang="en-GB" dirty="0"/>
              <a:t> [2024] EWCA Civ 186</a:t>
            </a:r>
          </a:p>
        </p:txBody>
      </p:sp>
      <p:sp>
        <p:nvSpPr>
          <p:cNvPr id="3" name="Content Placeholder 2">
            <a:extLst>
              <a:ext uri="{FF2B5EF4-FFF2-40B4-BE49-F238E27FC236}">
                <a16:creationId xmlns:a16="http://schemas.microsoft.com/office/drawing/2014/main" id="{696C4CE3-657C-AB1D-D957-9C73F929E695}"/>
              </a:ext>
            </a:extLst>
          </p:cNvPr>
          <p:cNvSpPr>
            <a:spLocks noGrp="1"/>
          </p:cNvSpPr>
          <p:nvPr>
            <p:ph idx="1"/>
          </p:nvPr>
        </p:nvSpPr>
        <p:spPr/>
        <p:txBody>
          <a:bodyPr>
            <a:normAutofit/>
          </a:bodyPr>
          <a:lstStyle/>
          <a:p>
            <a:r>
              <a:rPr lang="en-GB" sz="2400" dirty="0"/>
              <a:t>Facts: </a:t>
            </a:r>
          </a:p>
          <a:p>
            <a:pPr lvl="1"/>
            <a:r>
              <a:rPr lang="en-GB" sz="2000" dirty="0"/>
              <a:t>Severely disabled claimant claimed UC after parents’ entitlement to CTC for him ended</a:t>
            </a:r>
          </a:p>
          <a:p>
            <a:pPr lvl="1"/>
            <a:r>
              <a:rPr lang="en-GB" sz="2000" dirty="0"/>
              <a:t>Claim made by telephone</a:t>
            </a:r>
          </a:p>
          <a:p>
            <a:pPr lvl="1"/>
            <a:r>
              <a:rPr lang="en-GB" sz="2000" dirty="0"/>
              <a:t>Did not set out circumstances entitling to backdating</a:t>
            </a:r>
          </a:p>
          <a:p>
            <a:pPr lvl="1"/>
            <a:r>
              <a:rPr lang="en-GB" sz="2000" dirty="0"/>
              <a:t>UC awarded from date of claim only</a:t>
            </a:r>
          </a:p>
          <a:p>
            <a:pPr lvl="1"/>
            <a:r>
              <a:rPr lang="en-GB" sz="2000" dirty="0"/>
              <a:t>Later request for backdating refused</a:t>
            </a:r>
          </a:p>
          <a:p>
            <a:pPr lvl="1"/>
            <a:r>
              <a:rPr lang="en-GB" sz="2000" dirty="0"/>
              <a:t>C appealed to FTT</a:t>
            </a:r>
          </a:p>
        </p:txBody>
      </p:sp>
    </p:spTree>
    <p:extLst>
      <p:ext uri="{BB962C8B-B14F-4D97-AF65-F5344CB8AC3E}">
        <p14:creationId xmlns:p14="http://schemas.microsoft.com/office/powerpoint/2010/main" val="1815821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3F064-6AB8-DB16-64F5-77E524E82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0FFB10-8330-8C52-B8B7-BD2BC9491BD3}"/>
              </a:ext>
            </a:extLst>
          </p:cNvPr>
          <p:cNvSpPr>
            <a:spLocks noGrp="1"/>
          </p:cNvSpPr>
          <p:nvPr>
            <p:ph type="title"/>
          </p:nvPr>
        </p:nvSpPr>
        <p:spPr/>
        <p:txBody>
          <a:bodyPr/>
          <a:lstStyle/>
          <a:p>
            <a:r>
              <a:rPr lang="en-GB" i="1" dirty="0"/>
              <a:t>Miah v SSWP</a:t>
            </a:r>
            <a:r>
              <a:rPr lang="en-GB" dirty="0"/>
              <a:t> [2024] EWCA Civ 186</a:t>
            </a:r>
          </a:p>
        </p:txBody>
      </p:sp>
      <p:sp>
        <p:nvSpPr>
          <p:cNvPr id="3" name="Content Placeholder 2">
            <a:extLst>
              <a:ext uri="{FF2B5EF4-FFF2-40B4-BE49-F238E27FC236}">
                <a16:creationId xmlns:a16="http://schemas.microsoft.com/office/drawing/2014/main" id="{A2F44D8C-3FB3-5F70-CF49-72D463D8DADC}"/>
              </a:ext>
            </a:extLst>
          </p:cNvPr>
          <p:cNvSpPr>
            <a:spLocks noGrp="1"/>
          </p:cNvSpPr>
          <p:nvPr>
            <p:ph idx="1"/>
          </p:nvPr>
        </p:nvSpPr>
        <p:spPr/>
        <p:txBody>
          <a:bodyPr>
            <a:normAutofit/>
          </a:bodyPr>
          <a:lstStyle/>
          <a:p>
            <a:r>
              <a:rPr lang="en-GB" sz="2400" dirty="0"/>
              <a:t>FTT appeal unsuccessful</a:t>
            </a:r>
          </a:p>
          <a:p>
            <a:r>
              <a:rPr lang="en-GB" sz="2400" dirty="0"/>
              <a:t>Succeeded in UT: </a:t>
            </a:r>
          </a:p>
          <a:p>
            <a:pPr lvl="1"/>
            <a:r>
              <a:rPr lang="en-GB" sz="2000" dirty="0"/>
              <a:t>Entitled to seek backdating</a:t>
            </a:r>
          </a:p>
          <a:p>
            <a:pPr lvl="1"/>
            <a:r>
              <a:rPr lang="en-GB" sz="2000" dirty="0"/>
              <a:t>No express requirement to request backdating</a:t>
            </a:r>
          </a:p>
          <a:p>
            <a:pPr lvl="1"/>
            <a:r>
              <a:rPr lang="en-GB" sz="2000" dirty="0"/>
              <a:t>Role of decision-maker</a:t>
            </a:r>
          </a:p>
          <a:p>
            <a:pPr lvl="1"/>
            <a:r>
              <a:rPr lang="en-GB" sz="2000" dirty="0"/>
              <a:t>Scope of decision</a:t>
            </a:r>
          </a:p>
          <a:p>
            <a:r>
              <a:rPr lang="en-GB" sz="2400" dirty="0"/>
              <a:t>SSWP appealed to EWCA</a:t>
            </a:r>
          </a:p>
        </p:txBody>
      </p:sp>
    </p:spTree>
    <p:extLst>
      <p:ext uri="{BB962C8B-B14F-4D97-AF65-F5344CB8AC3E}">
        <p14:creationId xmlns:p14="http://schemas.microsoft.com/office/powerpoint/2010/main" val="2786972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012DF-2ADD-B72B-4B42-AD300F4E3C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5085C5-E361-28C7-65D2-ABB338BCAC81}"/>
              </a:ext>
            </a:extLst>
          </p:cNvPr>
          <p:cNvSpPr>
            <a:spLocks noGrp="1"/>
          </p:cNvSpPr>
          <p:nvPr>
            <p:ph type="title"/>
          </p:nvPr>
        </p:nvSpPr>
        <p:spPr/>
        <p:txBody>
          <a:bodyPr/>
          <a:lstStyle/>
          <a:p>
            <a:r>
              <a:rPr lang="en-GB" i="1" dirty="0"/>
              <a:t>Miah v SSWP</a:t>
            </a:r>
            <a:r>
              <a:rPr lang="en-GB" dirty="0"/>
              <a:t> [2024] EWCA Civ 186</a:t>
            </a:r>
          </a:p>
        </p:txBody>
      </p:sp>
      <p:sp>
        <p:nvSpPr>
          <p:cNvPr id="3" name="Content Placeholder 2">
            <a:extLst>
              <a:ext uri="{FF2B5EF4-FFF2-40B4-BE49-F238E27FC236}">
                <a16:creationId xmlns:a16="http://schemas.microsoft.com/office/drawing/2014/main" id="{83435B99-2A32-ACA7-CB2A-DA63A2E47080}"/>
              </a:ext>
            </a:extLst>
          </p:cNvPr>
          <p:cNvSpPr>
            <a:spLocks noGrp="1"/>
          </p:cNvSpPr>
          <p:nvPr>
            <p:ph idx="1"/>
          </p:nvPr>
        </p:nvSpPr>
        <p:spPr>
          <a:xfrm>
            <a:off x="677334" y="2160589"/>
            <a:ext cx="8596668" cy="4087811"/>
          </a:xfrm>
        </p:spPr>
        <p:txBody>
          <a:bodyPr>
            <a:normAutofit/>
          </a:bodyPr>
          <a:lstStyle/>
          <a:p>
            <a:r>
              <a:rPr lang="en-GB" sz="2400" dirty="0"/>
              <a:t>Legal framework:</a:t>
            </a:r>
            <a:endParaRPr lang="en-GB" sz="2000" dirty="0"/>
          </a:p>
          <a:p>
            <a:pPr lvl="1"/>
            <a:r>
              <a:rPr lang="en-GB" dirty="0"/>
              <a:t>Entitlement to benefit depends upon the making of a claim in accordance with regulations: s.1 Social Security Administration Act 1992.</a:t>
            </a:r>
          </a:p>
          <a:p>
            <a:pPr lvl="1"/>
            <a:r>
              <a:rPr lang="en-GB" dirty="0"/>
              <a:t>Reg.26 C&amp;P Regs 2013 provides that a claim for UC must be made on the first day of the period in respect of which it is made: reg.26(1). </a:t>
            </a:r>
          </a:p>
          <a:p>
            <a:pPr lvl="1"/>
            <a:r>
              <a:rPr lang="en-GB" dirty="0"/>
              <a:t>Where a claim is not made within that period, SSWP </a:t>
            </a:r>
            <a:r>
              <a:rPr lang="en-GB" b="1" dirty="0"/>
              <a:t>can extend the time for claiming it up to a max of 1 month, </a:t>
            </a:r>
            <a:r>
              <a:rPr lang="en-GB" dirty="0"/>
              <a:t>if specific conditions are met as a result of which C could not reasonably have been expected to claim earlier: reg.26(2).</a:t>
            </a:r>
          </a:p>
          <a:p>
            <a:pPr lvl="1"/>
            <a:r>
              <a:rPr lang="en-GB" dirty="0"/>
              <a:t>Amendment of claim: reg.30.</a:t>
            </a:r>
          </a:p>
          <a:p>
            <a:pPr lvl="1"/>
            <a:r>
              <a:rPr lang="en-GB" dirty="0"/>
              <a:t>Where a claim for benefit is decided by SSWP then the claim shall not be regarded as subsisting after that time and C shall not, without making a further claim, be entitled to the benefit on the basis of circumstances not obtaining at the time: s.8(2) SSA 1998.</a:t>
            </a:r>
          </a:p>
        </p:txBody>
      </p:sp>
    </p:spTree>
    <p:extLst>
      <p:ext uri="{BB962C8B-B14F-4D97-AF65-F5344CB8AC3E}">
        <p14:creationId xmlns:p14="http://schemas.microsoft.com/office/powerpoint/2010/main" val="1736459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37C05-AFBB-8A1B-DFA7-6690FA591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679824-C10C-1146-E249-C5AADB5D9644}"/>
              </a:ext>
            </a:extLst>
          </p:cNvPr>
          <p:cNvSpPr>
            <a:spLocks noGrp="1"/>
          </p:cNvSpPr>
          <p:nvPr>
            <p:ph type="title"/>
          </p:nvPr>
        </p:nvSpPr>
        <p:spPr/>
        <p:txBody>
          <a:bodyPr/>
          <a:lstStyle/>
          <a:p>
            <a:r>
              <a:rPr lang="en-GB" i="1" dirty="0"/>
              <a:t>Miah v SSWP</a:t>
            </a:r>
            <a:r>
              <a:rPr lang="en-GB" dirty="0"/>
              <a:t> [2024] EWCA Civ 186</a:t>
            </a:r>
          </a:p>
        </p:txBody>
      </p:sp>
      <p:sp>
        <p:nvSpPr>
          <p:cNvPr id="3" name="Content Placeholder 2">
            <a:extLst>
              <a:ext uri="{FF2B5EF4-FFF2-40B4-BE49-F238E27FC236}">
                <a16:creationId xmlns:a16="http://schemas.microsoft.com/office/drawing/2014/main" id="{C7F84B58-A647-0626-9402-25922A6F2799}"/>
              </a:ext>
            </a:extLst>
          </p:cNvPr>
          <p:cNvSpPr>
            <a:spLocks noGrp="1"/>
          </p:cNvSpPr>
          <p:nvPr>
            <p:ph idx="1"/>
          </p:nvPr>
        </p:nvSpPr>
        <p:spPr>
          <a:xfrm>
            <a:off x="677334" y="2160589"/>
            <a:ext cx="8596668" cy="4087811"/>
          </a:xfrm>
        </p:spPr>
        <p:txBody>
          <a:bodyPr>
            <a:normAutofit/>
          </a:bodyPr>
          <a:lstStyle/>
          <a:p>
            <a:r>
              <a:rPr lang="en-GB" sz="2400" dirty="0"/>
              <a:t>Miah succeeded in EWCA.</a:t>
            </a:r>
          </a:p>
          <a:p>
            <a:r>
              <a:rPr lang="en-GB" sz="2400" dirty="0"/>
              <a:t>CA decision:</a:t>
            </a:r>
            <a:endParaRPr lang="en-GB" sz="2000" dirty="0"/>
          </a:p>
          <a:p>
            <a:pPr lvl="1"/>
            <a:r>
              <a:rPr lang="en-GB" dirty="0"/>
              <a:t>Backdating provisions are not self-executing [16].</a:t>
            </a:r>
          </a:p>
          <a:p>
            <a:pPr lvl="1"/>
            <a:r>
              <a:rPr lang="en-GB" dirty="0"/>
              <a:t>Backdating provisions do not expressly require a claimant to apply for backdating.</a:t>
            </a:r>
          </a:p>
          <a:p>
            <a:pPr lvl="1"/>
            <a:r>
              <a:rPr lang="en-GB" dirty="0"/>
              <a:t>Criticisms of the claim form design: no obvious opportunity to request backdating in accordance with reg.26.</a:t>
            </a:r>
          </a:p>
          <a:p>
            <a:pPr lvl="1"/>
            <a:r>
              <a:rPr lang="en-GB" dirty="0"/>
              <a:t>Online claims: relevant information not gathered [33].</a:t>
            </a:r>
          </a:p>
          <a:p>
            <a:pPr lvl="1"/>
            <a:r>
              <a:rPr lang="en-GB" dirty="0"/>
              <a:t>Telephone claims: same issues as online claims [34].</a:t>
            </a:r>
          </a:p>
        </p:txBody>
      </p:sp>
    </p:spTree>
    <p:extLst>
      <p:ext uri="{BB962C8B-B14F-4D97-AF65-F5344CB8AC3E}">
        <p14:creationId xmlns:p14="http://schemas.microsoft.com/office/powerpoint/2010/main" val="260122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2C9EB-78DF-4E05-4DF9-4D689095D2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62637-0D0F-9D31-A227-1F307833A75B}"/>
              </a:ext>
            </a:extLst>
          </p:cNvPr>
          <p:cNvSpPr>
            <a:spLocks noGrp="1"/>
          </p:cNvSpPr>
          <p:nvPr>
            <p:ph type="title"/>
          </p:nvPr>
        </p:nvSpPr>
        <p:spPr/>
        <p:txBody>
          <a:bodyPr/>
          <a:lstStyle/>
          <a:p>
            <a:r>
              <a:rPr lang="en-GB" i="1" dirty="0"/>
              <a:t>Miah v SSWP</a:t>
            </a:r>
            <a:r>
              <a:rPr lang="en-GB" dirty="0"/>
              <a:t> [2024] EWCA Civ 186</a:t>
            </a:r>
          </a:p>
        </p:txBody>
      </p:sp>
      <p:sp>
        <p:nvSpPr>
          <p:cNvPr id="3" name="Content Placeholder 2">
            <a:extLst>
              <a:ext uri="{FF2B5EF4-FFF2-40B4-BE49-F238E27FC236}">
                <a16:creationId xmlns:a16="http://schemas.microsoft.com/office/drawing/2014/main" id="{9FF4798C-4AAD-3638-C3BF-F5F7E385D570}"/>
              </a:ext>
            </a:extLst>
          </p:cNvPr>
          <p:cNvSpPr>
            <a:spLocks noGrp="1"/>
          </p:cNvSpPr>
          <p:nvPr>
            <p:ph idx="1"/>
          </p:nvPr>
        </p:nvSpPr>
        <p:spPr>
          <a:xfrm>
            <a:off x="677334" y="2160589"/>
            <a:ext cx="8596668" cy="4087811"/>
          </a:xfrm>
        </p:spPr>
        <p:txBody>
          <a:bodyPr>
            <a:normAutofit fontScale="92500" lnSpcReduction="10000"/>
          </a:bodyPr>
          <a:lstStyle/>
          <a:p>
            <a:pPr marL="0" indent="0">
              <a:buNone/>
            </a:pPr>
            <a:r>
              <a:rPr lang="en-GB" dirty="0"/>
              <a:t>[35] </a:t>
            </a:r>
            <a:r>
              <a:rPr lang="en-GB" b="1" i="1" dirty="0"/>
              <a:t>It is very unsatisfactory that the system for claiming UC does not offer claimants any opportunity to ask to have their claim backdated</a:t>
            </a:r>
            <a:r>
              <a:rPr lang="en-GB" i="1" dirty="0"/>
              <a:t>. I dare say, although we were given no figures, that the proportion of claimants entitled to backdating is quite small. But the absolute numbers will still be significant, and they are by definition people who could not reasonably have been expected to make their claim earlier and </a:t>
            </a:r>
            <a:r>
              <a:rPr lang="en-GB" b="1" i="1" dirty="0"/>
              <a:t>some of whom are specially vulnerable as a result of ill-health or disability; many will not have ready access to advice</a:t>
            </a:r>
            <a:r>
              <a:rPr lang="en-GB" i="1" dirty="0"/>
              <a:t>. Not all will have focused on the question of the date from which their entitlement will start; but even where they have, they may be unaware of, or uncertain about, the entitlement to backdate, and if the point is not raised as part of the online process they may well not pursue it. </a:t>
            </a:r>
            <a:r>
              <a:rPr lang="en-GB" b="1" i="1" dirty="0"/>
              <a:t>Even if they try to do so, the “Journal route” can hardly be described as obvious: inventive or well-advised claimants might take it, but it will certainly not occur to everyone</a:t>
            </a:r>
            <a:r>
              <a:rPr lang="en-GB" dirty="0"/>
              <a:t>.</a:t>
            </a:r>
          </a:p>
          <a:p>
            <a:pPr marL="0" indent="0">
              <a:buNone/>
            </a:pPr>
            <a:r>
              <a:rPr lang="en-GB" dirty="0"/>
              <a:t>[39] </a:t>
            </a:r>
            <a:r>
              <a:rPr lang="en-GB" i="1" dirty="0"/>
              <a:t>… I hope that the Court’s concern on this aspect will be drawn to the attention of the Secretary of State.</a:t>
            </a:r>
          </a:p>
        </p:txBody>
      </p:sp>
    </p:spTree>
    <p:extLst>
      <p:ext uri="{BB962C8B-B14F-4D97-AF65-F5344CB8AC3E}">
        <p14:creationId xmlns:p14="http://schemas.microsoft.com/office/powerpoint/2010/main" val="253868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08CBB-62F2-E321-F270-F7EC1470D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C32AFE-517A-7276-DDC0-80C91F8ECA04}"/>
              </a:ext>
            </a:extLst>
          </p:cNvPr>
          <p:cNvSpPr>
            <a:spLocks noGrp="1"/>
          </p:cNvSpPr>
          <p:nvPr>
            <p:ph type="title"/>
          </p:nvPr>
        </p:nvSpPr>
        <p:spPr/>
        <p:txBody>
          <a:bodyPr/>
          <a:lstStyle/>
          <a:p>
            <a:r>
              <a:rPr lang="en-GB" dirty="0"/>
              <a:t>Claims process inadequacy</a:t>
            </a:r>
          </a:p>
        </p:txBody>
      </p:sp>
      <p:sp>
        <p:nvSpPr>
          <p:cNvPr id="3" name="Content Placeholder 2">
            <a:extLst>
              <a:ext uri="{FF2B5EF4-FFF2-40B4-BE49-F238E27FC236}">
                <a16:creationId xmlns:a16="http://schemas.microsoft.com/office/drawing/2014/main" id="{AE0DEE9C-F9AC-4F21-928F-4C90D2DF5486}"/>
              </a:ext>
            </a:extLst>
          </p:cNvPr>
          <p:cNvSpPr>
            <a:spLocks noGrp="1"/>
          </p:cNvSpPr>
          <p:nvPr>
            <p:ph idx="1"/>
          </p:nvPr>
        </p:nvSpPr>
        <p:spPr>
          <a:xfrm>
            <a:off x="677334" y="2160589"/>
            <a:ext cx="8596668" cy="4087811"/>
          </a:xfrm>
        </p:spPr>
        <p:txBody>
          <a:bodyPr>
            <a:normAutofit/>
          </a:bodyPr>
          <a:lstStyle/>
          <a:p>
            <a:r>
              <a:rPr lang="en-GB" sz="2400" dirty="0"/>
              <a:t>Impact of Miah decision</a:t>
            </a:r>
          </a:p>
          <a:p>
            <a:r>
              <a:rPr lang="en-GB" sz="2400" dirty="0"/>
              <a:t>Continuing defects in claim process</a:t>
            </a:r>
          </a:p>
          <a:p>
            <a:r>
              <a:rPr lang="en-GB" sz="2400" dirty="0"/>
              <a:t>Disconnect between claim form design and conditions of entitlement</a:t>
            </a:r>
            <a:endParaRPr lang="en-GB" dirty="0"/>
          </a:p>
        </p:txBody>
      </p:sp>
    </p:spTree>
    <p:extLst>
      <p:ext uri="{BB962C8B-B14F-4D97-AF65-F5344CB8AC3E}">
        <p14:creationId xmlns:p14="http://schemas.microsoft.com/office/powerpoint/2010/main" val="929611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7199B-65FF-DC89-7E38-480DBE7E9B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4D605F-2B5B-5159-FFC8-242C3C4E88B7}"/>
              </a:ext>
            </a:extLst>
          </p:cNvPr>
          <p:cNvSpPr>
            <a:spLocks noGrp="1"/>
          </p:cNvSpPr>
          <p:nvPr>
            <p:ph type="title"/>
          </p:nvPr>
        </p:nvSpPr>
        <p:spPr/>
        <p:txBody>
          <a:bodyPr/>
          <a:lstStyle/>
          <a:p>
            <a:r>
              <a:rPr lang="en-GB" dirty="0"/>
              <a:t>Shared accommodation rate of LHA</a:t>
            </a:r>
          </a:p>
        </p:txBody>
      </p:sp>
      <p:sp>
        <p:nvSpPr>
          <p:cNvPr id="3" name="Content Placeholder 2">
            <a:extLst>
              <a:ext uri="{FF2B5EF4-FFF2-40B4-BE49-F238E27FC236}">
                <a16:creationId xmlns:a16="http://schemas.microsoft.com/office/drawing/2014/main" id="{EE3742AA-1CD5-A299-67D8-8F1BD7BCA380}"/>
              </a:ext>
            </a:extLst>
          </p:cNvPr>
          <p:cNvSpPr>
            <a:spLocks noGrp="1"/>
          </p:cNvSpPr>
          <p:nvPr>
            <p:ph idx="1"/>
          </p:nvPr>
        </p:nvSpPr>
        <p:spPr>
          <a:xfrm>
            <a:off x="677334" y="2160589"/>
            <a:ext cx="8596668" cy="4087811"/>
          </a:xfrm>
        </p:spPr>
        <p:txBody>
          <a:bodyPr>
            <a:normAutofit/>
          </a:bodyPr>
          <a:lstStyle/>
          <a:p>
            <a:r>
              <a:rPr lang="en-GB" sz="2400" dirty="0"/>
              <a:t>Defective information gathering </a:t>
            </a:r>
          </a:p>
          <a:p>
            <a:r>
              <a:rPr lang="en-GB" sz="2400" dirty="0"/>
              <a:t>Sch.4, UC Regs 2013</a:t>
            </a:r>
          </a:p>
          <a:p>
            <a:pPr lvl="1"/>
            <a:r>
              <a:rPr lang="en-GB" dirty="0"/>
              <a:t>Renters entitled to housing element of UC</a:t>
            </a:r>
          </a:p>
          <a:p>
            <a:pPr lvl="1"/>
            <a:r>
              <a:rPr lang="en-GB" dirty="0"/>
              <a:t>Single person under 35 with no children or non-dependants normally entitled to shared accommodation rate </a:t>
            </a:r>
          </a:p>
          <a:p>
            <a:pPr lvl="1"/>
            <a:r>
              <a:rPr lang="en-GB" dirty="0"/>
              <a:t>Exceptions for care leavers aged between 18-25, claimants who have lived in homeless hostels for more than 3 months and received certain kinds of specific support; disabled persons in receipt of certain disability benefits; and certain offenders under multi-agency risk management: Sch.4, para 29  </a:t>
            </a:r>
          </a:p>
          <a:p>
            <a:r>
              <a:rPr lang="en-GB" sz="2400" dirty="0"/>
              <a:t>Information not gathered at initial claim process stage</a:t>
            </a:r>
          </a:p>
          <a:p>
            <a:r>
              <a:rPr lang="en-GB" sz="2400" dirty="0"/>
              <a:t>Onus put on claimants to flag relevant information</a:t>
            </a:r>
          </a:p>
          <a:p>
            <a:endParaRPr lang="en-GB" dirty="0"/>
          </a:p>
        </p:txBody>
      </p:sp>
    </p:spTree>
    <p:extLst>
      <p:ext uri="{BB962C8B-B14F-4D97-AF65-F5344CB8AC3E}">
        <p14:creationId xmlns:p14="http://schemas.microsoft.com/office/powerpoint/2010/main" val="413638021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TotalTime>
  <Words>1033</Words>
  <Application>Microsoft Office PowerPoint</Application>
  <PresentationFormat>Widescreen</PresentationFormat>
  <Paragraphs>76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Administration issues: claim form design and decision notices </vt:lpstr>
      <vt:lpstr>Contents</vt:lpstr>
      <vt:lpstr>1. Claims process: Miah v SSWP [2024] EWCA Civ 186</vt:lpstr>
      <vt:lpstr>Miah v SSWP [2024] EWCA Civ 186</vt:lpstr>
      <vt:lpstr>Miah v SSWP [2024] EWCA Civ 186</vt:lpstr>
      <vt:lpstr>Miah v SSWP [2024] EWCA Civ 186</vt:lpstr>
      <vt:lpstr>Miah v SSWP [2024] EWCA Civ 186</vt:lpstr>
      <vt:lpstr>Claims process inadequacy</vt:lpstr>
      <vt:lpstr>Shared accommodation rate of LHA</vt:lpstr>
      <vt:lpstr>2. Decision notices</vt:lpstr>
      <vt:lpstr>Decision notices</vt:lpstr>
      <vt:lpstr>Decision notices</vt:lpstr>
      <vt:lpstr>Thanks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 Thompson</dc:creator>
  <cp:lastModifiedBy>Alexa Thompson</cp:lastModifiedBy>
  <cp:revision>1</cp:revision>
  <dcterms:created xsi:type="dcterms:W3CDTF">2025-07-16T20:49:13Z</dcterms:created>
  <dcterms:modified xsi:type="dcterms:W3CDTF">2025-07-16T21:22:06Z</dcterms:modified>
</cp:coreProperties>
</file>