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63" r:id="rId3"/>
    <p:sldId id="298" r:id="rId4"/>
    <p:sldId id="343" r:id="rId5"/>
    <p:sldId id="307" r:id="rId6"/>
    <p:sldId id="295" r:id="rId7"/>
    <p:sldId id="308" r:id="rId8"/>
    <p:sldId id="318" r:id="rId9"/>
    <p:sldId id="341" r:id="rId10"/>
    <p:sldId id="342" r:id="rId11"/>
    <p:sldId id="340" r:id="rId12"/>
    <p:sldId id="320" r:id="rId13"/>
    <p:sldId id="321" r:id="rId14"/>
    <p:sldId id="322" r:id="rId15"/>
    <p:sldId id="325" r:id="rId16"/>
    <p:sldId id="326" r:id="rId17"/>
    <p:sldId id="327" r:id="rId18"/>
    <p:sldId id="328" r:id="rId19"/>
    <p:sldId id="330" r:id="rId20"/>
    <p:sldId id="331" r:id="rId21"/>
    <p:sldId id="337" r:id="rId22"/>
    <p:sldId id="338" r:id="rId23"/>
    <p:sldId id="339" r:id="rId24"/>
    <p:sldId id="291" r:id="rId25"/>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51CF3-BEF7-FD45-ABAF-7E18C5822DB8}" v="10" dt="2025-07-02T10:13:56.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p:restoredTop sz="94625"/>
  </p:normalViewPr>
  <p:slideViewPr>
    <p:cSldViewPr snapToGrid="0" snapToObjects="1">
      <p:cViewPr varScale="1">
        <p:scale>
          <a:sx n="115" d="100"/>
          <a:sy n="115" d="100"/>
        </p:scale>
        <p:origin x="1424" y="48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7/2/25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7/2/25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4022" y="3849438"/>
            <a:ext cx="425827" cy="614871"/>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1971" y="3894855"/>
            <a:ext cx="771933" cy="532706"/>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r>
              <a:rPr lang="en-GB"/>
              <a:t>Click to edit Master text styles</a:t>
            </a:r>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legal-aid-exceptional-case-funding-form-and-guidanc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01499-70E6-480E-3C45-D036CD4627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83E1AC-4150-AD24-3B28-08B0A88D81B7}"/>
              </a:ext>
            </a:extLst>
          </p:cNvPr>
          <p:cNvSpPr>
            <a:spLocks noGrp="1"/>
          </p:cNvSpPr>
          <p:nvPr>
            <p:ph type="body" sz="quarter" idx="10"/>
          </p:nvPr>
        </p:nvSpPr>
        <p:spPr>
          <a:xfrm>
            <a:off x="601185" y="373508"/>
            <a:ext cx="7193517" cy="300038"/>
          </a:xfrm>
        </p:spPr>
        <p:txBody>
          <a:bodyPr/>
          <a:lstStyle/>
          <a:p>
            <a:r>
              <a:rPr lang="en-US" dirty="0"/>
              <a:t>Key principles from </a:t>
            </a:r>
            <a:r>
              <a:rPr lang="en-US" i="1" dirty="0"/>
              <a:t>RR v SSWP </a:t>
            </a:r>
            <a:r>
              <a:rPr lang="en-US" dirty="0"/>
              <a:t>[2019] UKSC 52 (2)</a:t>
            </a:r>
          </a:p>
        </p:txBody>
      </p:sp>
      <p:sp>
        <p:nvSpPr>
          <p:cNvPr id="4" name="TextBox 3">
            <a:extLst>
              <a:ext uri="{FF2B5EF4-FFF2-40B4-BE49-F238E27FC236}">
                <a16:creationId xmlns:a16="http://schemas.microsoft.com/office/drawing/2014/main" id="{F972A53B-93F2-7AC4-916F-F11C6B1D7015}"/>
              </a:ext>
            </a:extLst>
          </p:cNvPr>
          <p:cNvSpPr txBox="1"/>
          <p:nvPr/>
        </p:nvSpPr>
        <p:spPr>
          <a:xfrm>
            <a:off x="178419" y="857841"/>
            <a:ext cx="8787161" cy="2462213"/>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Under s.3(1) and s.3(2), primary legislation that could not be read or given effect to compatibly with ECHR rights still had to be given effect. The same applied to subordinate legislation only if primary legislation prevented removal of the incompatibility.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 courts had consistently held that subordinate legislation which resulted in a breach of an ECHR right had to be disregarded if the statutory scheme could be applied without the offending provision.</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3743205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4E3E6E-3D25-AC53-F382-27B33A35258F}"/>
              </a:ext>
            </a:extLst>
          </p:cNvPr>
          <p:cNvSpPr>
            <a:spLocks noGrp="1"/>
          </p:cNvSpPr>
          <p:nvPr>
            <p:ph type="body" sz="quarter" idx="10"/>
          </p:nvPr>
        </p:nvSpPr>
        <p:spPr/>
        <p:txBody>
          <a:bodyPr/>
          <a:lstStyle/>
          <a:p>
            <a:r>
              <a:rPr lang="en-US" dirty="0"/>
              <a:t>Example of Article 14 case in the </a:t>
            </a:r>
            <a:r>
              <a:rPr lang="en-US" dirty="0" err="1"/>
              <a:t>FtT</a:t>
            </a:r>
            <a:endParaRPr lang="en-US" dirty="0"/>
          </a:p>
        </p:txBody>
      </p:sp>
      <p:sp>
        <p:nvSpPr>
          <p:cNvPr id="3" name="TextBox 2">
            <a:extLst>
              <a:ext uri="{FF2B5EF4-FFF2-40B4-BE49-F238E27FC236}">
                <a16:creationId xmlns:a16="http://schemas.microsoft.com/office/drawing/2014/main" id="{8ABAF35B-980A-AA1C-E8BE-3C5BBEA68633}"/>
              </a:ext>
            </a:extLst>
          </p:cNvPr>
          <p:cNvSpPr txBox="1"/>
          <p:nvPr/>
        </p:nvSpPr>
        <p:spPr>
          <a:xfrm>
            <a:off x="111513" y="865406"/>
            <a:ext cx="8898672" cy="3046988"/>
          </a:xfrm>
          <a:prstGeom prst="rect">
            <a:avLst/>
          </a:prstGeom>
          <a:noFill/>
        </p:spPr>
        <p:txBody>
          <a:bodyPr wrap="square" rtlCol="0">
            <a:spAutoFit/>
          </a:bodyPr>
          <a:lstStyle/>
          <a:p>
            <a:pPr fontAlgn="base"/>
            <a:r>
              <a:rPr lang="en-GB" sz="1600" b="1" i="1" dirty="0">
                <a:solidFill>
                  <a:srgbClr val="1E416C"/>
                </a:solidFill>
                <a:latin typeface="Georgia" panose="02040502050405020303" pitchFamily="18" charset="0"/>
              </a:rPr>
              <a:t>SW v SSWP</a:t>
            </a:r>
            <a:r>
              <a:rPr lang="en-GB" sz="1600" b="1" dirty="0">
                <a:solidFill>
                  <a:srgbClr val="1E416C"/>
                </a:solidFill>
                <a:latin typeface="Georgia" panose="02040502050405020303" pitchFamily="18" charset="0"/>
              </a:rPr>
              <a:t> [2022] First-tier Tribunal</a:t>
            </a:r>
            <a:r>
              <a:rPr lang="en-GB" sz="1600" dirty="0">
                <a:solidFill>
                  <a:srgbClr val="1E416C"/>
                </a:solidFill>
                <a:latin typeface="Georgia" panose="02040502050405020303" pitchFamily="18" charset="0"/>
              </a:rPr>
              <a:t> – successfully overturning DWP’s decision to refuse Universal Credit to an 18-year-old A-level student. The decision had been refused on the basis that the appellant was in full-time education and that she was not ‘without parental support.’ The tribunal found that the Universal Credit Regulations unlawfully discriminated against the appellant within the meaning of Article 14 of the ECHR (read with Article 1 of the First Protocol) on the basis that the appellant’s status as the child of someone who did not have leave to enter or remain in the UK (and whose parent could therefore not work or claim benefits to support her) put her at a disadvantage compared with someone whose parents were able to financially support them. The tribunal therefore disapplied the relevant regulation and allowed the appeal, applying </a:t>
            </a:r>
            <a:r>
              <a:rPr lang="en-GB" sz="1600" i="1" dirty="0">
                <a:solidFill>
                  <a:srgbClr val="1E416C"/>
                </a:solidFill>
                <a:latin typeface="Georgia" panose="02040502050405020303" pitchFamily="18" charset="0"/>
              </a:rPr>
              <a:t>RR v SSWP</a:t>
            </a:r>
            <a:r>
              <a:rPr lang="en-GB" sz="1600" dirty="0">
                <a:solidFill>
                  <a:srgbClr val="1E416C"/>
                </a:solidFill>
                <a:latin typeface="Georgia" panose="02040502050405020303" pitchFamily="18" charset="0"/>
              </a:rPr>
              <a:t> [2019] UKSC 52.</a:t>
            </a:r>
          </a:p>
          <a:p>
            <a:pPr fontAlgn="base"/>
            <a:endParaRPr lang="en-US" sz="1600" dirty="0">
              <a:solidFill>
                <a:srgbClr val="1E416C"/>
              </a:solidFill>
              <a:latin typeface="Georgia" panose="02040502050405020303" pitchFamily="18" charset="0"/>
            </a:endParaRPr>
          </a:p>
          <a:p>
            <a:pPr fontAlgn="base"/>
            <a:r>
              <a:rPr lang="en-US" sz="1600" dirty="0">
                <a:solidFill>
                  <a:srgbClr val="1E416C"/>
                </a:solidFill>
                <a:latin typeface="Georgia" panose="02040502050405020303" pitchFamily="18" charset="0"/>
              </a:rPr>
              <a:t>See also </a:t>
            </a:r>
            <a:r>
              <a:rPr lang="en-US" sz="1600" b="1" i="1" dirty="0">
                <a:solidFill>
                  <a:srgbClr val="1E416C"/>
                </a:solidFill>
                <a:latin typeface="Georgia" panose="02040502050405020303" pitchFamily="18" charset="0"/>
              </a:rPr>
              <a:t>TS (by TS) v SSWP (DLA); EK (by MK) v SSWP (DLA</a:t>
            </a:r>
            <a:r>
              <a:rPr lang="en-US" sz="1600" b="1" dirty="0">
                <a:solidFill>
                  <a:srgbClr val="1E416C"/>
                </a:solidFill>
                <a:latin typeface="Georgia" panose="02040502050405020303" pitchFamily="18" charset="0"/>
              </a:rPr>
              <a:t>) </a:t>
            </a:r>
            <a:r>
              <a:rPr lang="en-US" sz="1600" dirty="0">
                <a:solidFill>
                  <a:srgbClr val="1E416C"/>
                </a:solidFill>
                <a:latin typeface="Georgia" panose="02040502050405020303" pitchFamily="18" charset="0"/>
              </a:rPr>
              <a:t>[2020] UKUT 284 (AAC)</a:t>
            </a:r>
          </a:p>
        </p:txBody>
      </p:sp>
    </p:spTree>
    <p:extLst>
      <p:ext uri="{BB962C8B-B14F-4D97-AF65-F5344CB8AC3E}">
        <p14:creationId xmlns:p14="http://schemas.microsoft.com/office/powerpoint/2010/main" val="407803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193517" cy="300038"/>
          </a:xfrm>
        </p:spPr>
        <p:txBody>
          <a:bodyPr/>
          <a:lstStyle/>
          <a:p>
            <a:r>
              <a:rPr lang="en-US" dirty="0"/>
              <a:t>Funding benefits appeals - Eligibility for civil legal aid</a:t>
            </a:r>
          </a:p>
        </p:txBody>
      </p:sp>
      <p:sp>
        <p:nvSpPr>
          <p:cNvPr id="4" name="TextBox 3"/>
          <p:cNvSpPr txBox="1"/>
          <p:nvPr/>
        </p:nvSpPr>
        <p:spPr>
          <a:xfrm>
            <a:off x="664420" y="1092017"/>
            <a:ext cx="7828317" cy="224676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Three key questions: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628455" lvl="1" indent="-285750">
              <a:buFont typeface="Arial" panose="020B0604020202020204" pitchFamily="34" charset="0"/>
              <a:buChar char="•"/>
            </a:pPr>
            <a:r>
              <a:rPr lang="en-GB" dirty="0">
                <a:solidFill>
                  <a:srgbClr val="1E416C"/>
                </a:solidFill>
                <a:latin typeface="Georgia" panose="02040502050405020303" pitchFamily="18" charset="0"/>
              </a:rPr>
              <a:t>Is the legal issue in scope?</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628455" lvl="1" indent="-285750">
              <a:buFont typeface="Arial" panose="020B0604020202020204" pitchFamily="34" charset="0"/>
              <a:buChar char="•"/>
            </a:pPr>
            <a:r>
              <a:rPr lang="en-GB" dirty="0">
                <a:solidFill>
                  <a:srgbClr val="1E416C"/>
                </a:solidFill>
                <a:latin typeface="Georgia" panose="02040502050405020303" pitchFamily="18" charset="0"/>
              </a:rPr>
              <a:t>Is the client financially eligible? (means test)</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628455" lvl="1" indent="-285750">
              <a:buFont typeface="Arial" panose="020B0604020202020204" pitchFamily="34" charset="0"/>
              <a:buChar char="•"/>
            </a:pPr>
            <a:r>
              <a:rPr lang="en-GB" dirty="0">
                <a:solidFill>
                  <a:srgbClr val="1E416C"/>
                </a:solidFill>
                <a:latin typeface="Georgia" panose="02040502050405020303" pitchFamily="18" charset="0"/>
              </a:rPr>
              <a:t>Does the case have sufficient merit? (merits test)</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8605132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Scope of civil legal aid</a:t>
            </a:r>
          </a:p>
        </p:txBody>
      </p:sp>
      <p:sp>
        <p:nvSpPr>
          <p:cNvPr id="4" name="TextBox 3"/>
          <p:cNvSpPr txBox="1"/>
          <p:nvPr/>
        </p:nvSpPr>
        <p:spPr>
          <a:xfrm>
            <a:off x="664420" y="1092017"/>
            <a:ext cx="7828317" cy="289310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Section 9 LASPO 2012 states:</a:t>
            </a:r>
          </a:p>
          <a:p>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(1) Civil legal services are to be available to an individual under this Part if –</a:t>
            </a:r>
          </a:p>
          <a:p>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They are civil legal service described in Part 1 of Schedule 1, and</a:t>
            </a:r>
          </a:p>
          <a:p>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The Director [of Legal Aid Casework, i.e. the LAA] has determined that the individual qualifies for the services in accordance with this part (and has not withdrawn the determination).</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So – check Part 1 of Schedule 1 of LASPO, keeping in mind certain specified exceptions in Parts 2 and 3</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406077066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Means test – financial eligibility </a:t>
            </a:r>
          </a:p>
        </p:txBody>
      </p:sp>
      <p:sp>
        <p:nvSpPr>
          <p:cNvPr id="4" name="TextBox 3"/>
          <p:cNvSpPr txBox="1"/>
          <p:nvPr/>
        </p:nvSpPr>
        <p:spPr>
          <a:xfrm>
            <a:off x="237744" y="1092017"/>
            <a:ext cx="8613648" cy="35394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Civil Legal Aid (Financial Resources and Payment for Services) Regulations 2013</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Client and partner’s finances taken into account</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Gross monthly income should be £2,657 or less (= £31,884 per year) (Reg. 7)</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Disposable income (i.e. gross monthly income minus certain specified deductions) should be £733 or less (Reg. 8)</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Capital should be no more than £8,000 (or £3,000 for some immigration cases) (Reg. 8)</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Clients will have to pay a contribution if they have capital of more than £3,000 but less than £8,000</a:t>
            </a:r>
          </a:p>
          <a:p>
            <a:r>
              <a:rPr lang="en-GB" dirty="0">
                <a:solidFill>
                  <a:srgbClr val="1E416C"/>
                </a:solidFill>
                <a:latin typeface="Georgia" panose="02040502050405020303" pitchFamily="18" charset="0"/>
              </a:rPr>
              <a:t> </a:t>
            </a:r>
          </a:p>
          <a:p>
            <a:pPr marL="285750" indent="-285750">
              <a:buFont typeface="Arial" panose="020B0604020202020204" pitchFamily="34" charset="0"/>
              <a:buChar char="•"/>
            </a:pPr>
            <a:r>
              <a:rPr lang="en-GB" dirty="0">
                <a:solidFill>
                  <a:srgbClr val="1E416C"/>
                </a:solidFill>
                <a:latin typeface="Georgia" panose="02040502050405020303" pitchFamily="18" charset="0"/>
              </a:rPr>
              <a:t>Means-tested benefits will ‘passport’ clients through the income assessment, but capital will still be assessed</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03494813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Merits test</a:t>
            </a:r>
          </a:p>
        </p:txBody>
      </p:sp>
      <p:sp>
        <p:nvSpPr>
          <p:cNvPr id="4" name="TextBox 3"/>
          <p:cNvSpPr txBox="1"/>
          <p:nvPr/>
        </p:nvSpPr>
        <p:spPr>
          <a:xfrm>
            <a:off x="664420" y="1092017"/>
            <a:ext cx="7828317" cy="267765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Essentially – does the case have sufficient prospects of success to justify public funding</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Merits criteria are different depending on the type of case (e.g. family, mental capacity, public law, claims against public authorities, general civil) and the stage in the proceedings (legal help, investigative representation, </a:t>
            </a:r>
            <a:r>
              <a:rPr lang="en-GB">
                <a:solidFill>
                  <a:srgbClr val="1E416C"/>
                </a:solidFill>
                <a:latin typeface="Georgia" panose="02040502050405020303" pitchFamily="18" charset="0"/>
              </a:rPr>
              <a:t>full representation).</a:t>
            </a: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There are not any shortcuts for the merits test, and you always need to look at the specific criteria for your type of case.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Civil Legal Aid (Merits Criteria) Regulations 2013</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89702695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 – what is exceptional case funding?</a:t>
            </a:r>
          </a:p>
        </p:txBody>
      </p:sp>
      <p:sp>
        <p:nvSpPr>
          <p:cNvPr id="4" name="TextBox 3"/>
          <p:cNvSpPr txBox="1"/>
          <p:nvPr/>
        </p:nvSpPr>
        <p:spPr>
          <a:xfrm>
            <a:off x="0" y="872561"/>
            <a:ext cx="9144000"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Civil legal services which are not within the scope of Schedule 1 LASPO are out of scope, and may potentially be funded as an ‘exceptional case’.</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Section 10 of LASPO says: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r>
              <a:rPr lang="en-GB" sz="1100" dirty="0">
                <a:solidFill>
                  <a:srgbClr val="1E416C"/>
                </a:solidFill>
                <a:latin typeface="Georgia" panose="02040502050405020303" pitchFamily="18" charset="0"/>
              </a:rPr>
              <a:t>(1)  Civil legal services other than services described in Part 1 of Schedule 1 are to be available to an individual under this Part if subsection (2) or (4) is satisfied.</a:t>
            </a:r>
          </a:p>
          <a:p>
            <a:r>
              <a:rPr lang="en-GB" sz="1100" dirty="0">
                <a:solidFill>
                  <a:srgbClr val="1E416C"/>
                </a:solidFill>
                <a:latin typeface="Georgia" panose="02040502050405020303" pitchFamily="18" charset="0"/>
              </a:rPr>
              <a:t>(2)  This subsection is satisfied where the Director—</a:t>
            </a:r>
          </a:p>
          <a:p>
            <a:pPr lvl="1"/>
            <a:r>
              <a:rPr lang="en-GB" sz="1100" dirty="0">
                <a:solidFill>
                  <a:srgbClr val="1E416C"/>
                </a:solidFill>
                <a:latin typeface="Georgia" panose="02040502050405020303" pitchFamily="18" charset="0"/>
              </a:rPr>
              <a:t>(a)  has made an exceptional case determination in relation to the individual and the services, and</a:t>
            </a:r>
          </a:p>
          <a:p>
            <a:pPr marL="685605" lvl="1" indent="-342900">
              <a:buAutoNum type="alphaLcParenBoth" startAt="2"/>
            </a:pPr>
            <a:r>
              <a:rPr lang="en-GB" sz="1100" dirty="0">
                <a:solidFill>
                  <a:srgbClr val="1E416C"/>
                </a:solidFill>
                <a:latin typeface="Georgia" panose="02040502050405020303" pitchFamily="18" charset="0"/>
              </a:rPr>
              <a:t>has determined that the individual qualifies for the services in accordance with this Part, (and has not withdrawn either determination).</a:t>
            </a:r>
          </a:p>
          <a:p>
            <a:r>
              <a:rPr lang="en-GB" sz="1100" dirty="0">
                <a:solidFill>
                  <a:srgbClr val="1E416C"/>
                </a:solidFill>
                <a:latin typeface="Georgia" panose="02040502050405020303" pitchFamily="18" charset="0"/>
              </a:rPr>
              <a:t>(3)  For the purposes of subsection (2), an exceptional case determination is a determination—</a:t>
            </a:r>
          </a:p>
          <a:p>
            <a:pPr lvl="1"/>
            <a:r>
              <a:rPr lang="en-GB" sz="1100" dirty="0">
                <a:solidFill>
                  <a:srgbClr val="1E416C"/>
                </a:solidFill>
                <a:latin typeface="Georgia" panose="02040502050405020303" pitchFamily="18" charset="0"/>
              </a:rPr>
              <a:t>(a)  that it is necessary to make the services available to the individual under this Part because failure to do so would be a breach of—</a:t>
            </a:r>
          </a:p>
          <a:p>
            <a:pPr lvl="2"/>
            <a:r>
              <a:rPr lang="en-GB" sz="1100" dirty="0">
                <a:solidFill>
                  <a:srgbClr val="1E416C"/>
                </a:solidFill>
                <a:latin typeface="Georgia" panose="02040502050405020303" pitchFamily="18" charset="0"/>
              </a:rPr>
              <a:t>(</a:t>
            </a:r>
            <a:r>
              <a:rPr lang="en-GB" sz="1100" dirty="0" err="1">
                <a:solidFill>
                  <a:srgbClr val="1E416C"/>
                </a:solidFill>
                <a:latin typeface="Georgia" panose="02040502050405020303" pitchFamily="18" charset="0"/>
              </a:rPr>
              <a:t>i</a:t>
            </a:r>
            <a:r>
              <a:rPr lang="en-GB" sz="1100" dirty="0">
                <a:solidFill>
                  <a:srgbClr val="1E416C"/>
                </a:solidFill>
                <a:latin typeface="Georgia" panose="02040502050405020303" pitchFamily="18" charset="0"/>
              </a:rPr>
              <a:t>)  the individual's Convention rights (within the meaning of the Human Rights Act 1998), or</a:t>
            </a:r>
          </a:p>
          <a:p>
            <a:pPr lvl="2"/>
            <a:r>
              <a:rPr lang="en-GB" sz="1100" dirty="0">
                <a:solidFill>
                  <a:srgbClr val="1E416C"/>
                </a:solidFill>
                <a:latin typeface="Georgia" panose="02040502050405020303" pitchFamily="18" charset="0"/>
              </a:rPr>
              <a:t>(ii)   any rights of the individual to the provision of legal services that are retained enforceable EU rights, or</a:t>
            </a:r>
          </a:p>
          <a:p>
            <a:pPr lvl="1"/>
            <a:r>
              <a:rPr lang="en-GB" sz="1100" dirty="0">
                <a:solidFill>
                  <a:srgbClr val="1E416C"/>
                </a:solidFill>
                <a:latin typeface="Georgia" panose="02040502050405020303" pitchFamily="18" charset="0"/>
              </a:rPr>
              <a:t>(b)  that it is appropriate to do so, in the particular circumstances of the case, having regard to any risk that failure to do so would be such a breach.</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77861027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ECF</a:t>
            </a:r>
          </a:p>
        </p:txBody>
      </p:sp>
      <p:sp>
        <p:nvSpPr>
          <p:cNvPr id="4" name="TextBox 3"/>
          <p:cNvSpPr txBox="1"/>
          <p:nvPr/>
        </p:nvSpPr>
        <p:spPr>
          <a:xfrm>
            <a:off x="664420" y="1092017"/>
            <a:ext cx="7828317" cy="310854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In other words, an exceptional case determination is one that finds that it is necessary to make legal services available to an individual because a failure to do so would amount to a breach of his or her Convention rights within the meaning of the Human Rights Act 1998 or because he or she has an enforceable right to such services under (retained) EU law.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In addition, sub-section 10(3)(b) states that an exceptional case determination will also be made if it is appropriate to do so in the particular circumstances of the individual case in order to avoid a risk of a breach of the ECHR or EU law.</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Typically you are considering Article 6 ECHR and whether being without legal representation will prevent the client/applicant from being able to meaningfully and effectively take part in proceedings. Article 8 may also be engaged.</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1246943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Considering a breach of ECHR rights</a:t>
            </a:r>
          </a:p>
        </p:txBody>
      </p:sp>
      <p:sp>
        <p:nvSpPr>
          <p:cNvPr id="4" name="TextBox 3"/>
          <p:cNvSpPr txBox="1"/>
          <p:nvPr/>
        </p:nvSpPr>
        <p:spPr>
          <a:xfrm>
            <a:off x="664420" y="1092017"/>
            <a:ext cx="7828317" cy="2677656"/>
          </a:xfrm>
          <a:prstGeom prst="rect">
            <a:avLst/>
          </a:prstGeom>
          <a:noFill/>
        </p:spPr>
        <p:txBody>
          <a:bodyPr wrap="square" rtlCol="0">
            <a:spAutoFit/>
          </a:bodyPr>
          <a:lstStyle/>
          <a:p>
            <a:r>
              <a:rPr lang="en-GB" dirty="0">
                <a:solidFill>
                  <a:srgbClr val="1E416C"/>
                </a:solidFill>
                <a:latin typeface="Georgia" panose="02040502050405020303" pitchFamily="18" charset="0"/>
              </a:rPr>
              <a:t>Following the case of </a:t>
            </a:r>
            <a:r>
              <a:rPr lang="en-GB" i="1" dirty="0" err="1">
                <a:solidFill>
                  <a:srgbClr val="1E416C"/>
                </a:solidFill>
                <a:latin typeface="Georgia" panose="02040502050405020303" pitchFamily="18" charset="0"/>
              </a:rPr>
              <a:t>Gudanaviciene</a:t>
            </a:r>
            <a:r>
              <a:rPr lang="en-GB" dirty="0">
                <a:solidFill>
                  <a:srgbClr val="1E416C"/>
                </a:solidFill>
                <a:latin typeface="Georgia" panose="02040502050405020303" pitchFamily="18" charset="0"/>
              </a:rPr>
              <a:t> [2014] EWCA </a:t>
            </a:r>
            <a:r>
              <a:rPr lang="en-GB" dirty="0" err="1">
                <a:solidFill>
                  <a:srgbClr val="1E416C"/>
                </a:solidFill>
                <a:latin typeface="Georgia" panose="02040502050405020303" pitchFamily="18" charset="0"/>
              </a:rPr>
              <a:t>Civ</a:t>
            </a:r>
            <a:r>
              <a:rPr lang="en-GB" dirty="0">
                <a:solidFill>
                  <a:srgbClr val="1E416C"/>
                </a:solidFill>
                <a:latin typeface="Georgia" panose="02040502050405020303" pitchFamily="18" charset="0"/>
              </a:rPr>
              <a:t> 162, assessing whether a case engaging Convention rights requires funding is effectively a three-way balancing act. The factors which need to be addressed are:</a:t>
            </a:r>
          </a:p>
          <a:p>
            <a:endParaRPr lang="en-GB" dirty="0">
              <a:solidFill>
                <a:srgbClr val="1E416C"/>
              </a:solidFill>
              <a:latin typeface="Georgia" panose="02040502050405020303" pitchFamily="18" charset="0"/>
            </a:endParaRPr>
          </a:p>
          <a:p>
            <a:pPr marL="1028310" lvl="2" indent="-342900">
              <a:buFont typeface="+mj-lt"/>
              <a:buAutoNum type="arabicPeriod"/>
            </a:pPr>
            <a:r>
              <a:rPr lang="en-GB" dirty="0">
                <a:solidFill>
                  <a:srgbClr val="1E416C"/>
                </a:solidFill>
                <a:latin typeface="Georgia" panose="02040502050405020303" pitchFamily="18" charset="0"/>
              </a:rPr>
              <a:t>The legal, factual and procedural complexity of the matter;</a:t>
            </a:r>
          </a:p>
          <a:p>
            <a:pPr marL="1028310" lvl="2" indent="-342900">
              <a:buFont typeface="+mj-lt"/>
              <a:buAutoNum type="arabicPeriod"/>
            </a:pPr>
            <a:endParaRPr lang="en-GB" dirty="0">
              <a:solidFill>
                <a:srgbClr val="1E416C"/>
              </a:solidFill>
              <a:latin typeface="Georgia" panose="02040502050405020303" pitchFamily="18" charset="0"/>
            </a:endParaRPr>
          </a:p>
          <a:p>
            <a:pPr marL="1028310" lvl="2" indent="-342900">
              <a:buFont typeface="+mj-lt"/>
              <a:buAutoNum type="arabicPeriod"/>
            </a:pPr>
            <a:r>
              <a:rPr lang="en-GB" dirty="0">
                <a:solidFill>
                  <a:srgbClr val="1E416C"/>
                </a:solidFill>
                <a:latin typeface="Georgia" panose="02040502050405020303" pitchFamily="18" charset="0"/>
              </a:rPr>
              <a:t>The importance of what is at stake; and</a:t>
            </a:r>
          </a:p>
          <a:p>
            <a:pPr marL="1028310" lvl="2" indent="-342900">
              <a:buFont typeface="+mj-lt"/>
              <a:buAutoNum type="arabicPeriod"/>
            </a:pPr>
            <a:endParaRPr lang="en-GB" dirty="0">
              <a:solidFill>
                <a:srgbClr val="1E416C"/>
              </a:solidFill>
              <a:latin typeface="Georgia" panose="02040502050405020303" pitchFamily="18" charset="0"/>
            </a:endParaRPr>
          </a:p>
          <a:p>
            <a:pPr marL="1028310" lvl="2" indent="-342900">
              <a:buFont typeface="+mj-lt"/>
              <a:buAutoNum type="arabicPeriod"/>
            </a:pPr>
            <a:r>
              <a:rPr lang="en-GB" dirty="0">
                <a:solidFill>
                  <a:srgbClr val="1E416C"/>
                </a:solidFill>
                <a:latin typeface="Georgia" panose="02040502050405020303" pitchFamily="18" charset="0"/>
              </a:rPr>
              <a:t>The ability of the applicant to represent themselves without legal assistance.</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Note that ECF cases must still meet the usual legal aid means and merits criteria.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54742329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Example: ECF in welfare benefits</a:t>
            </a:r>
          </a:p>
        </p:txBody>
      </p:sp>
      <p:sp>
        <p:nvSpPr>
          <p:cNvPr id="4" name="TextBox 3"/>
          <p:cNvSpPr txBox="1"/>
          <p:nvPr/>
        </p:nvSpPr>
        <p:spPr>
          <a:xfrm>
            <a:off x="481540" y="914888"/>
            <a:ext cx="7828317"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Client, B, was in receipt of Universal Credit. She was a single mother with many health issues and a learning disability. She was subject to six sanctions and was without income from Universal Credit for six months. She got into debt and accrued rent arrears.</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Her solicitor spotted a technical point in B’s favour that was enough to have each of the sanctions overturned.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Normally benefits cases are out of scope for legal aid. Her solicitor successfully applied for ECF for full representation, meaning she could instruct counsel to represent her at her appeal in the First-tier Tribunal.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Her solicitor argued that:</a:t>
            </a:r>
          </a:p>
          <a:p>
            <a:pPr marL="628455" lvl="1" indent="-285750">
              <a:buFont typeface="Arial" panose="020B0604020202020204" pitchFamily="34" charset="0"/>
              <a:buChar char="•"/>
            </a:pPr>
            <a:r>
              <a:rPr lang="en-GB" dirty="0">
                <a:solidFill>
                  <a:srgbClr val="1E416C"/>
                </a:solidFill>
                <a:latin typeface="Georgia" panose="02040502050405020303" pitchFamily="18" charset="0"/>
              </a:rPr>
              <a:t>The issue was legally complicated;</a:t>
            </a:r>
          </a:p>
          <a:p>
            <a:pPr marL="628455" lvl="1" indent="-285750">
              <a:buFont typeface="Arial" panose="020B0604020202020204" pitchFamily="34" charset="0"/>
              <a:buChar char="•"/>
            </a:pPr>
            <a:r>
              <a:rPr lang="en-GB" dirty="0">
                <a:solidFill>
                  <a:srgbClr val="1E416C"/>
                </a:solidFill>
                <a:latin typeface="Georgia" panose="02040502050405020303" pitchFamily="18" charset="0"/>
              </a:rPr>
              <a:t>What was at stake was of fundamental importance to her; </a:t>
            </a:r>
          </a:p>
          <a:p>
            <a:pPr marL="628455" lvl="1" indent="-285750">
              <a:buFont typeface="Arial" panose="020B0604020202020204" pitchFamily="34" charset="0"/>
              <a:buChar char="•"/>
            </a:pPr>
            <a:r>
              <a:rPr lang="en-GB" dirty="0">
                <a:solidFill>
                  <a:srgbClr val="1E416C"/>
                </a:solidFill>
                <a:latin typeface="Georgia" panose="02040502050405020303" pitchFamily="18" charset="0"/>
              </a:rPr>
              <a:t>In all the circumstances the client needed legal assistance to be able to meaningfully and effectively represent herself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07411265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16036" y="842934"/>
            <a:ext cx="7096125" cy="987137"/>
          </a:xfrm>
        </p:spPr>
        <p:txBody>
          <a:bodyPr/>
          <a:lstStyle/>
          <a:p>
            <a:r>
              <a:rPr lang="en-US" sz="3200" dirty="0"/>
              <a:t>Tribunal representation: welfare benefits</a:t>
            </a:r>
          </a:p>
          <a:p>
            <a:endParaRPr lang="en-US" dirty="0"/>
          </a:p>
        </p:txBody>
      </p:sp>
      <p:sp>
        <p:nvSpPr>
          <p:cNvPr id="3" name="Text Placeholder 1"/>
          <p:cNvSpPr txBox="1">
            <a:spLocks/>
          </p:cNvSpPr>
          <p:nvPr/>
        </p:nvSpPr>
        <p:spPr>
          <a:xfrm>
            <a:off x="1210428" y="2322181"/>
            <a:ext cx="7096125" cy="161829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400" dirty="0">
                <a:latin typeface="Georgia" panose="02040502050405020303" pitchFamily="18" charset="0"/>
                <a:cs typeface="Arial" panose="020B0604020202020204" pitchFamily="34" charset="0"/>
              </a:rPr>
              <a:t>Matthew Ahluwalia, Garden Court Chambers</a:t>
            </a:r>
          </a:p>
          <a:p>
            <a:endParaRPr lang="en-GB" sz="2400" dirty="0">
              <a:latin typeface="Georgia" panose="02040502050405020303" pitchFamily="18" charset="0"/>
              <a:cs typeface="Arial" panose="020B0604020202020204" pitchFamily="34" charset="0"/>
            </a:endParaRPr>
          </a:p>
          <a:p>
            <a:r>
              <a:rPr lang="en-GB" sz="2400" dirty="0">
                <a:latin typeface="Georgia" panose="02040502050405020303" pitchFamily="18" charset="0"/>
                <a:cs typeface="Arial" panose="020B0604020202020204" pitchFamily="34" charset="0"/>
              </a:rPr>
              <a:t>3</a:t>
            </a:r>
            <a:r>
              <a:rPr lang="en-GB" sz="2400" baseline="30000" dirty="0">
                <a:latin typeface="Georgia" panose="02040502050405020303" pitchFamily="18" charset="0"/>
                <a:cs typeface="Arial" panose="020B0604020202020204" pitchFamily="34" charset="0"/>
              </a:rPr>
              <a:t>rd</a:t>
            </a:r>
            <a:r>
              <a:rPr lang="en-GB" sz="2400" dirty="0">
                <a:latin typeface="Georgia" panose="02040502050405020303" pitchFamily="18" charset="0"/>
                <a:cs typeface="Arial" panose="020B0604020202020204" pitchFamily="34" charset="0"/>
              </a:rPr>
              <a:t> July 2025</a:t>
            </a:r>
          </a:p>
          <a:p>
            <a:endParaRPr lang="en-US" dirty="0"/>
          </a:p>
        </p:txBody>
      </p:sp>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Welfare benefits </a:t>
            </a:r>
          </a:p>
        </p:txBody>
      </p:sp>
      <p:sp>
        <p:nvSpPr>
          <p:cNvPr id="4" name="TextBox 3"/>
          <p:cNvSpPr txBox="1"/>
          <p:nvPr/>
        </p:nvSpPr>
        <p:spPr>
          <a:xfrm>
            <a:off x="347472" y="1092017"/>
            <a:ext cx="8439912" cy="332398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There are a number of authorities as to whether welfare benefits appeals engage Article 6 ECHR. This depends on whether there is a “civil right” to the benefit in question or whether it is merely discretionary. Welfare benefits in the UK are entitlement-based and are not discretionary (c.f. Lord Chancellor’s Guidance at paras. 64 to 66).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 European Court of Human Rights has held that Article 6 can be engaged by proceedings concerning social security benefits (</a:t>
            </a:r>
            <a:r>
              <a:rPr lang="en-GB" i="1" dirty="0" err="1">
                <a:solidFill>
                  <a:srgbClr val="1E416C"/>
                </a:solidFill>
                <a:latin typeface="Georgia" panose="02040502050405020303" pitchFamily="18" charset="0"/>
              </a:rPr>
              <a:t>Feldbrugge</a:t>
            </a:r>
            <a:r>
              <a:rPr lang="en-GB" i="1" dirty="0">
                <a:solidFill>
                  <a:srgbClr val="1E416C"/>
                </a:solidFill>
                <a:latin typeface="Georgia" panose="02040502050405020303" pitchFamily="18" charset="0"/>
              </a:rPr>
              <a:t> v the Netherlands </a:t>
            </a:r>
            <a:r>
              <a:rPr lang="en-GB" dirty="0">
                <a:solidFill>
                  <a:srgbClr val="1E416C"/>
                </a:solidFill>
                <a:latin typeface="Georgia" panose="02040502050405020303" pitchFamily="18" charset="0"/>
              </a:rPr>
              <a:t>(1991) 13 EHRR 571), even on a non-contributory basis (</a:t>
            </a:r>
            <a:r>
              <a:rPr lang="en-GB" i="1" dirty="0" err="1">
                <a:solidFill>
                  <a:srgbClr val="1E416C"/>
                </a:solidFill>
                <a:latin typeface="Georgia" panose="02040502050405020303" pitchFamily="18" charset="0"/>
              </a:rPr>
              <a:t>Salesi</a:t>
            </a:r>
            <a:r>
              <a:rPr lang="en-GB" i="1" dirty="0">
                <a:solidFill>
                  <a:srgbClr val="1E416C"/>
                </a:solidFill>
                <a:latin typeface="Georgia" panose="02040502050405020303" pitchFamily="18" charset="0"/>
              </a:rPr>
              <a:t> v Italy </a:t>
            </a:r>
            <a:r>
              <a:rPr lang="en-GB" dirty="0">
                <a:solidFill>
                  <a:srgbClr val="1E416C"/>
                </a:solidFill>
                <a:latin typeface="Georgia" panose="02040502050405020303" pitchFamily="18" charset="0"/>
              </a:rPr>
              <a:t>(1998) 26 EHRR 187), and also proceedings concerning compulsory social-security contributions (</a:t>
            </a:r>
            <a:r>
              <a:rPr lang="en-GB" i="1" dirty="0">
                <a:solidFill>
                  <a:srgbClr val="1E416C"/>
                </a:solidFill>
                <a:latin typeface="Georgia" panose="02040502050405020303" pitchFamily="18" charset="0"/>
              </a:rPr>
              <a:t>Schouten and Meldrum v the Netherlands </a:t>
            </a:r>
            <a:r>
              <a:rPr lang="en-GB" dirty="0">
                <a:solidFill>
                  <a:srgbClr val="1E416C"/>
                </a:solidFill>
                <a:latin typeface="Georgia" panose="02040502050405020303" pitchFamily="18" charset="0"/>
              </a:rPr>
              <a:t>[1994] ECHR 44).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So in short, any welfare benefits case in the tribunal where the client is financially eligible for legal aid and where there are sufficient merits is worth considering for an ECF application. </a:t>
            </a:r>
          </a:p>
          <a:p>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3977491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Practicalities – how to apply</a:t>
            </a:r>
          </a:p>
        </p:txBody>
      </p:sp>
      <p:sp>
        <p:nvSpPr>
          <p:cNvPr id="4" name="TextBox 3"/>
          <p:cNvSpPr txBox="1"/>
          <p:nvPr/>
        </p:nvSpPr>
        <p:spPr>
          <a:xfrm>
            <a:off x="435820" y="1125200"/>
            <a:ext cx="7828317" cy="24622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Non-lawyers can apply – use the paper CIV ECF1 form. Once the certificate obtained the case can be referred to a solicitor.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Firms without the relevant legal aid contract can apply for ‘individual case contracts’.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Legal aid providers can use CCMS.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Apply ASAP – even the ‘urgent’ procedure will take up to 10 working days.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30687755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Challenging refusals of ECF</a:t>
            </a:r>
          </a:p>
        </p:txBody>
      </p:sp>
      <p:sp>
        <p:nvSpPr>
          <p:cNvPr id="4" name="TextBox 3"/>
          <p:cNvSpPr txBox="1"/>
          <p:nvPr/>
        </p:nvSpPr>
        <p:spPr>
          <a:xfrm>
            <a:off x="664420" y="1092017"/>
            <a:ext cx="7828317" cy="310854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If your application for ECF is refused, you can apply to the LAA for an internal review. The internal review should be made on form APP9E, which should be provided with any refusal. A request for internal review must be made within 14 days of the refusal. The LAA aims to process applications for internal review within 10 working days.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There is no further right of appeal or review process. A refusal to grant ECF on internal review can only be challenged by judicial review. Judicial review is in scope for legal aid, and you may be able to refer the case to a firm holding a public law contract with the Legal Aid Agency for advice on the merits of challenging an ECF refusal.</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Avoid claim being academic by acting at risk in the hearing.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34791467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4" name="TextBox 3"/>
          <p:cNvSpPr txBox="1"/>
          <p:nvPr/>
        </p:nvSpPr>
        <p:spPr>
          <a:xfrm>
            <a:off x="664420" y="1092017"/>
            <a:ext cx="7828317" cy="310854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Public Law Project guides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Legal Aid Handbook</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i="1" dirty="0" err="1">
                <a:solidFill>
                  <a:srgbClr val="1E416C"/>
                </a:solidFill>
                <a:latin typeface="Georgia" panose="02040502050405020303" pitchFamily="18" charset="0"/>
              </a:rPr>
              <a:t>Gudanaviciene</a:t>
            </a:r>
            <a:r>
              <a:rPr lang="en-GB" dirty="0">
                <a:solidFill>
                  <a:srgbClr val="1E416C"/>
                </a:solidFill>
                <a:latin typeface="Georgia" panose="02040502050405020303" pitchFamily="18" charset="0"/>
              </a:rPr>
              <a:t> [2014] EWCA </a:t>
            </a:r>
            <a:r>
              <a:rPr lang="en-GB" dirty="0" err="1">
                <a:solidFill>
                  <a:srgbClr val="1E416C"/>
                </a:solidFill>
                <a:latin typeface="Georgia" panose="02040502050405020303" pitchFamily="18" charset="0"/>
              </a:rPr>
              <a:t>Civ</a:t>
            </a:r>
            <a:r>
              <a:rPr lang="en-GB" dirty="0">
                <a:solidFill>
                  <a:srgbClr val="1E416C"/>
                </a:solidFill>
                <a:latin typeface="Georgia" panose="02040502050405020303" pitchFamily="18" charset="0"/>
              </a:rPr>
              <a:t> 162 - worth reading in full</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Lord Chancellor’s Guidance</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Provider Pack</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hlinkClick r:id="rId2"/>
              </a:rPr>
              <a:t>https://www.gov.uk/government/publications/legal-aid-exceptional-case-funding-form-and-guidance</a:t>
            </a:r>
            <a:r>
              <a:rPr lang="en-GB" dirty="0">
                <a:solidFill>
                  <a:srgbClr val="1E416C"/>
                </a:solidFill>
                <a:latin typeface="Georgia" panose="02040502050405020303" pitchFamily="18" charset="0"/>
              </a:rPr>
              <a:t>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41215150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Tribunal representation in welfare benefits</a:t>
            </a:r>
          </a:p>
        </p:txBody>
      </p:sp>
      <p:sp>
        <p:nvSpPr>
          <p:cNvPr id="4" name="TextBox 3"/>
          <p:cNvSpPr txBox="1"/>
          <p:nvPr/>
        </p:nvSpPr>
        <p:spPr>
          <a:xfrm>
            <a:off x="664420" y="1092017"/>
            <a:ext cx="7828317" cy="2462213"/>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1E416C"/>
                </a:solidFill>
                <a:latin typeface="Georgia" panose="02040502050405020303" pitchFamily="18" charset="0"/>
              </a:rPr>
              <a:t>This presentation will cover:</a:t>
            </a:r>
          </a:p>
          <a:p>
            <a:pPr marL="628455" lvl="1" indent="-285750">
              <a:buFont typeface="Arial" panose="020B0604020202020204" pitchFamily="34" charset="0"/>
              <a:buChar char="•"/>
            </a:pPr>
            <a:endParaRPr lang="en-GB" sz="1800" dirty="0">
              <a:solidFill>
                <a:srgbClr val="1E416C"/>
              </a:solidFill>
              <a:latin typeface="Georgia" panose="02040502050405020303" pitchFamily="18" charset="0"/>
            </a:endParaRPr>
          </a:p>
          <a:p>
            <a:pPr marL="628455" lvl="1" indent="-285750">
              <a:buFont typeface="Arial" panose="020B0604020202020204" pitchFamily="34" charset="0"/>
              <a:buChar char="•"/>
            </a:pPr>
            <a:r>
              <a:rPr lang="en-GB" sz="1800" dirty="0">
                <a:solidFill>
                  <a:srgbClr val="1E416C"/>
                </a:solidFill>
                <a:latin typeface="Georgia" panose="02040502050405020303" pitchFamily="18" charset="0"/>
              </a:rPr>
              <a:t>Key points on appeals, practice and procedure</a:t>
            </a:r>
          </a:p>
          <a:p>
            <a:pPr marL="628455" lvl="1" indent="-285750">
              <a:buFont typeface="Arial" panose="020B0604020202020204" pitchFamily="34" charset="0"/>
              <a:buChar char="•"/>
            </a:pPr>
            <a:endParaRPr lang="en-GB" sz="1800" dirty="0">
              <a:solidFill>
                <a:srgbClr val="1E416C"/>
              </a:solidFill>
              <a:latin typeface="Georgia" panose="02040502050405020303" pitchFamily="18" charset="0"/>
            </a:endParaRPr>
          </a:p>
          <a:p>
            <a:pPr marL="628455" lvl="1" indent="-285750">
              <a:buFont typeface="Arial" panose="020B0604020202020204" pitchFamily="34" charset="0"/>
              <a:buChar char="•"/>
            </a:pPr>
            <a:r>
              <a:rPr lang="en-GB" sz="1800" dirty="0">
                <a:solidFill>
                  <a:srgbClr val="1E416C"/>
                </a:solidFill>
                <a:latin typeface="Georgia" panose="02040502050405020303" pitchFamily="18" charset="0"/>
              </a:rPr>
              <a:t>Discrimination arguments</a:t>
            </a:r>
          </a:p>
          <a:p>
            <a:pPr marL="628455" lvl="1" indent="-285750">
              <a:buFont typeface="Arial" panose="020B0604020202020204" pitchFamily="34" charset="0"/>
              <a:buChar char="•"/>
            </a:pPr>
            <a:endParaRPr lang="en-GB" sz="1800" dirty="0">
              <a:solidFill>
                <a:srgbClr val="1E416C"/>
              </a:solidFill>
              <a:latin typeface="Georgia" panose="02040502050405020303" pitchFamily="18" charset="0"/>
            </a:endParaRPr>
          </a:p>
          <a:p>
            <a:pPr marL="628455" lvl="1" indent="-285750">
              <a:buFont typeface="Arial" panose="020B0604020202020204" pitchFamily="34" charset="0"/>
              <a:buChar char="•"/>
            </a:pPr>
            <a:r>
              <a:rPr lang="en-GB" sz="1800" dirty="0">
                <a:solidFill>
                  <a:srgbClr val="1E416C"/>
                </a:solidFill>
                <a:latin typeface="Georgia" panose="02040502050405020303" pitchFamily="18" charset="0"/>
              </a:rPr>
              <a:t>Legal aid in benefits cases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88223176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5A8A5-C885-176A-5308-07BFFBB63B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7C7FDC-2697-CE06-06CF-C1F6B6E9526E}"/>
              </a:ext>
            </a:extLst>
          </p:cNvPr>
          <p:cNvSpPr>
            <a:spLocks noGrp="1"/>
          </p:cNvSpPr>
          <p:nvPr>
            <p:ph type="body" sz="quarter" idx="10"/>
          </p:nvPr>
        </p:nvSpPr>
        <p:spPr/>
        <p:txBody>
          <a:bodyPr/>
          <a:lstStyle/>
          <a:p>
            <a:r>
              <a:rPr lang="en-US" dirty="0"/>
              <a:t>Starting points</a:t>
            </a:r>
          </a:p>
        </p:txBody>
      </p:sp>
      <p:sp>
        <p:nvSpPr>
          <p:cNvPr id="4" name="TextBox 3">
            <a:extLst>
              <a:ext uri="{FF2B5EF4-FFF2-40B4-BE49-F238E27FC236}">
                <a16:creationId xmlns:a16="http://schemas.microsoft.com/office/drawing/2014/main" id="{D04DB4D8-3D58-D58B-6FC3-835A8C064B16}"/>
              </a:ext>
            </a:extLst>
          </p:cNvPr>
          <p:cNvSpPr txBox="1"/>
          <p:nvPr/>
        </p:nvSpPr>
        <p:spPr>
          <a:xfrm>
            <a:off x="664420" y="1092017"/>
            <a:ext cx="7828317" cy="267765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The Tribunal Procedure (First-tier Tribunal) (Social Entitlement Chamber) Rules 2008</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Social Security Act 1998 – sections 8, 9, 10, 12</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Decisions and Appeals Regulations 2013/381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For benefits other than Housing Benefit, need to ask for a reconsideration before appealing</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General time limit to lodge an appeal is one month from decision – but can be extended up to 13 months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98362650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Tribunal’s role</a:t>
            </a:r>
          </a:p>
        </p:txBody>
      </p:sp>
      <p:sp>
        <p:nvSpPr>
          <p:cNvPr id="4" name="TextBox 3"/>
          <p:cNvSpPr txBox="1"/>
          <p:nvPr/>
        </p:nvSpPr>
        <p:spPr>
          <a:xfrm>
            <a:off x="664420" y="1092017"/>
            <a:ext cx="7828317" cy="267765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Meant to be inquisitive rather than adversarial – see e.g. </a:t>
            </a:r>
            <a:r>
              <a:rPr lang="en-GB" i="1" dirty="0">
                <a:solidFill>
                  <a:srgbClr val="1E416C"/>
                </a:solidFill>
                <a:latin typeface="Georgia" panose="02040502050405020303" pitchFamily="18" charset="0"/>
              </a:rPr>
              <a:t>CH v SSWP </a:t>
            </a:r>
            <a:r>
              <a:rPr lang="en-GB" dirty="0">
                <a:solidFill>
                  <a:srgbClr val="1E416C"/>
                </a:solidFill>
                <a:latin typeface="Georgia" panose="02040502050405020303" pitchFamily="18" charset="0"/>
              </a:rPr>
              <a:t>[2025] UKUT 107 (AAC) where the UT cautioned against tribunals using ‘closed questions’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Looking at the decision afresh, not limited to ‘error of law’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In most cases will get a decision notice on the day, followed by a longer ‘statement of reasons’ if requested (usually only requested by a party who wants to appeal)</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Appeals from the </a:t>
            </a:r>
            <a:r>
              <a:rPr lang="en-GB" dirty="0" err="1">
                <a:solidFill>
                  <a:srgbClr val="1E416C"/>
                </a:solidFill>
                <a:latin typeface="Georgia" panose="02040502050405020303" pitchFamily="18" charset="0"/>
              </a:rPr>
              <a:t>FtT</a:t>
            </a:r>
            <a:r>
              <a:rPr lang="en-GB" dirty="0">
                <a:solidFill>
                  <a:srgbClr val="1E416C"/>
                </a:solidFill>
                <a:latin typeface="Georgia" panose="02040502050405020303" pitchFamily="18" charset="0"/>
              </a:rPr>
              <a:t> go to the Upper Tribunal</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4625205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Case management and procedure</a:t>
            </a:r>
          </a:p>
        </p:txBody>
      </p:sp>
      <p:sp>
        <p:nvSpPr>
          <p:cNvPr id="4" name="TextBox 3"/>
          <p:cNvSpPr txBox="1"/>
          <p:nvPr/>
        </p:nvSpPr>
        <p:spPr>
          <a:xfrm>
            <a:off x="664420" y="1092017"/>
            <a:ext cx="7828317" cy="332398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Hearings can be in-person, remote, or the appeal can be determined on paper if both parties agree and the Tribunal is satisfied it can determine the appeal without a hearing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No strict process or procedure for how a hearing will go</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Written evidence should be submitted as early as possible, but in general the tribunal will be used to receiving things at short notice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Tribunal will be used to unrepresented appellants and generally have good knowledge of the law, but written arguments can still be helpful if time allows and if it won’t risk the DWP requesting an adjournment to consider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Tribunal will also be used to vulnerable appellants – any adjustments that may be needed to enable full participation should be requested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90071767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Who hears a benefits appeal?</a:t>
            </a:r>
          </a:p>
        </p:txBody>
      </p:sp>
      <p:sp>
        <p:nvSpPr>
          <p:cNvPr id="4" name="TextBox 3"/>
          <p:cNvSpPr txBox="1"/>
          <p:nvPr/>
        </p:nvSpPr>
        <p:spPr>
          <a:xfrm>
            <a:off x="664420" y="1092017"/>
            <a:ext cx="7828317" cy="224676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A judge</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 ‘member’ of the First-tier Tribunal – e.g. a doctor, a person with experience of disability, or an accountant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An expert or assessor may also be instructed by the tribunal to assist on a specialist issue, possibly by producing a written report – although they do not actually take part in making the decision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59188092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Discrimination arguments in the </a:t>
            </a:r>
            <a:r>
              <a:rPr lang="en-US" dirty="0" err="1"/>
              <a:t>FtT</a:t>
            </a:r>
            <a:endParaRPr lang="en-US" dirty="0"/>
          </a:p>
        </p:txBody>
      </p:sp>
      <p:sp>
        <p:nvSpPr>
          <p:cNvPr id="4" name="TextBox 3"/>
          <p:cNvSpPr txBox="1"/>
          <p:nvPr/>
        </p:nvSpPr>
        <p:spPr>
          <a:xfrm>
            <a:off x="167268" y="1092017"/>
            <a:ext cx="8787161" cy="289310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No jurisdiction to hear Equality Act arguments in social security tribunal: </a:t>
            </a:r>
            <a:r>
              <a:rPr lang="en-GB" i="1" dirty="0">
                <a:solidFill>
                  <a:srgbClr val="1E416C"/>
                </a:solidFill>
                <a:latin typeface="Georgia" panose="02040502050405020303" pitchFamily="18" charset="0"/>
              </a:rPr>
              <a:t>JA-K v Secretary of State for Work and Pensions (DLA):</a:t>
            </a:r>
            <a:r>
              <a:rPr lang="en-GB" dirty="0">
                <a:solidFill>
                  <a:srgbClr val="1E416C"/>
                </a:solidFill>
                <a:latin typeface="Georgia" panose="02040502050405020303" pitchFamily="18" charset="0"/>
              </a:rPr>
              <a:t> [2017] UKUT 420 (AAC)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But can hear arguments on Article 14 ECHR, applying </a:t>
            </a:r>
            <a:r>
              <a:rPr lang="en-GB" i="1" dirty="0">
                <a:solidFill>
                  <a:srgbClr val="1E416C"/>
                </a:solidFill>
                <a:latin typeface="Georgia" panose="02040502050405020303" pitchFamily="18" charset="0"/>
              </a:rPr>
              <a:t>RR v SSWP </a:t>
            </a:r>
            <a:r>
              <a:rPr lang="en-GB" dirty="0">
                <a:solidFill>
                  <a:srgbClr val="1E416C"/>
                </a:solidFill>
                <a:latin typeface="Georgia" panose="02040502050405020303" pitchFamily="18" charset="0"/>
              </a:rPr>
              <a:t>[2019] UKSC 52 (as can any court or tribunal)</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Article 8 ECHR and Article 1 of the First Protocol to the European Convention on Human Rights are both potentially engaged in a claim for welfare benefits; see, e.g. </a:t>
            </a:r>
            <a:r>
              <a:rPr lang="en-GB" i="1" dirty="0">
                <a:solidFill>
                  <a:srgbClr val="1E416C"/>
                </a:solidFill>
                <a:latin typeface="Georgia" panose="02040502050405020303" pitchFamily="18" charset="0"/>
              </a:rPr>
              <a:t>R. (on the application of SC) v Secretary of State for Work and Pensions </a:t>
            </a:r>
            <a:r>
              <a:rPr lang="en-GB" dirty="0">
                <a:solidFill>
                  <a:srgbClr val="1E416C"/>
                </a:solidFill>
                <a:latin typeface="Georgia" panose="02040502050405020303" pitchFamily="18" charset="0"/>
              </a:rPr>
              <a:t>[2021] UKSC 26.</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141682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B937-82F3-B9BD-9BC4-1ABBC1385D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51701A-3B2D-6AC6-7706-046A849C5483}"/>
              </a:ext>
            </a:extLst>
          </p:cNvPr>
          <p:cNvSpPr>
            <a:spLocks noGrp="1"/>
          </p:cNvSpPr>
          <p:nvPr>
            <p:ph type="body" sz="quarter" idx="10"/>
          </p:nvPr>
        </p:nvSpPr>
        <p:spPr>
          <a:xfrm>
            <a:off x="601185" y="373508"/>
            <a:ext cx="7193517" cy="300038"/>
          </a:xfrm>
        </p:spPr>
        <p:txBody>
          <a:bodyPr/>
          <a:lstStyle/>
          <a:p>
            <a:r>
              <a:rPr lang="en-US" dirty="0"/>
              <a:t>Key principles from </a:t>
            </a:r>
            <a:r>
              <a:rPr lang="en-US" i="1" dirty="0"/>
              <a:t>RR v SSWP </a:t>
            </a:r>
            <a:r>
              <a:rPr lang="en-US" dirty="0"/>
              <a:t>[2019] UKSC 52 (1)</a:t>
            </a:r>
          </a:p>
        </p:txBody>
      </p:sp>
      <p:sp>
        <p:nvSpPr>
          <p:cNvPr id="4" name="TextBox 3">
            <a:extLst>
              <a:ext uri="{FF2B5EF4-FFF2-40B4-BE49-F238E27FC236}">
                <a16:creationId xmlns:a16="http://schemas.microsoft.com/office/drawing/2014/main" id="{0A697B57-4766-8D52-179F-A2FAEF3B4ADC}"/>
              </a:ext>
            </a:extLst>
          </p:cNvPr>
          <p:cNvSpPr txBox="1"/>
          <p:nvPr/>
        </p:nvSpPr>
        <p:spPr>
          <a:xfrm>
            <a:off x="178419" y="857841"/>
            <a:ext cx="8787161" cy="375487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There is nothing unconstitutional about a public authority, court or tribunal disapplying a provision of subordinate legislation which would otherwise result in their acting incompatibly with an ECHR right, where doing so was necessary for compliance with the Human Rights Act 1998.</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 Subordinate (i.e. secondary) legislation was subordinate to the requirements of Acts of Parliament, and the requirements of the 1998 Act were clear. It drew a distinction between primary and subordinate legislation.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 obligation in s.6(1) of the 1998 Act on public authorities not to act in ways that were incompatible with ECHR rights was subject to s.6(2), which excepted acts resulting from provisions made under primary legislation that could not be read or given effect to in a way that was compatible with ECHR rights. The s.6(2) exception related only to acts required by primary legislation and did not extend to acts required by subordinate legislation.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3938862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rdenCourtChambersTemplatePresentation 2020" id="{B3ADFFBD-5DDB-4DB6-9C0D-E3A77056193C}" vid="{2E81FF37-FF10-4B74-8C28-94C3D93A1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2477</Words>
  <Application>Microsoft Macintosh PowerPoint</Application>
  <PresentationFormat>On-screen Show (16:9)</PresentationFormat>
  <Paragraphs>193</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Adria Slab</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Ahluwalia</dc:creator>
  <cp:lastModifiedBy>Matthew Ahluwalia</cp:lastModifiedBy>
  <cp:revision>5</cp:revision>
  <cp:lastPrinted>2018-04-16T09:47:25Z</cp:lastPrinted>
  <dcterms:created xsi:type="dcterms:W3CDTF">2025-07-02T09:53:45Z</dcterms:created>
  <dcterms:modified xsi:type="dcterms:W3CDTF">2025-07-02T21:16:31Z</dcterms:modified>
</cp:coreProperties>
</file>