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13"/>
  </p:notesMasterIdLst>
  <p:sldIdLst>
    <p:sldId id="257" r:id="rId5"/>
    <p:sldId id="263" r:id="rId6"/>
    <p:sldId id="265" r:id="rId7"/>
    <p:sldId id="260" r:id="rId8"/>
    <p:sldId id="261" r:id="rId9"/>
    <p:sldId id="262"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8171A-6E6E-496E-B0B8-445DCCA96D48}" v="21" dt="2025-04-30T11:01:57.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67" d="100"/>
          <a:sy n="67" d="100"/>
        </p:scale>
        <p:origin x="264" y="8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Ffrench" userId="a99f586a-7c7f-4e0f-84f2-228bf48ce388" providerId="ADAL" clId="{1518171A-6E6E-496E-B0B8-445DCCA96D48}"/>
    <pc:docChg chg="undo custSel addSld modSld">
      <pc:chgData name="Katrina Ffrench" userId="a99f586a-7c7f-4e0f-84f2-228bf48ce388" providerId="ADAL" clId="{1518171A-6E6E-496E-B0B8-445DCCA96D48}" dt="2025-04-30T11:22:05.336" v="330" actId="122"/>
      <pc:docMkLst>
        <pc:docMk/>
      </pc:docMkLst>
      <pc:sldChg chg="delSp modSp mod">
        <pc:chgData name="Katrina Ffrench" userId="a99f586a-7c7f-4e0f-84f2-228bf48ce388" providerId="ADAL" clId="{1518171A-6E6E-496E-B0B8-445DCCA96D48}" dt="2025-04-30T11:03:59.015" v="304" actId="20577"/>
        <pc:sldMkLst>
          <pc:docMk/>
          <pc:sldMk cId="694058293" sldId="257"/>
        </pc:sldMkLst>
        <pc:spChg chg="mod">
          <ac:chgData name="Katrina Ffrench" userId="a99f586a-7c7f-4e0f-84f2-228bf48ce388" providerId="ADAL" clId="{1518171A-6E6E-496E-B0B8-445DCCA96D48}" dt="2025-04-30T11:03:59.015" v="304" actId="20577"/>
          <ac:spMkLst>
            <pc:docMk/>
            <pc:sldMk cId="694058293" sldId="257"/>
            <ac:spMk id="3" creationId="{7304F550-DF93-449A-892D-00220CAE59FE}"/>
          </ac:spMkLst>
        </pc:spChg>
        <pc:spChg chg="del mod">
          <ac:chgData name="Katrina Ffrench" userId="a99f586a-7c7f-4e0f-84f2-228bf48ce388" providerId="ADAL" clId="{1518171A-6E6E-496E-B0B8-445DCCA96D48}" dt="2025-04-30T10:45:32.350" v="30"/>
          <ac:spMkLst>
            <pc:docMk/>
            <pc:sldMk cId="694058293" sldId="257"/>
            <ac:spMk id="4" creationId="{FEBF8ACB-B823-FD04-D066-F9DAF978C701}"/>
          </ac:spMkLst>
        </pc:spChg>
      </pc:sldChg>
      <pc:sldChg chg="modSp mod">
        <pc:chgData name="Katrina Ffrench" userId="a99f586a-7c7f-4e0f-84f2-228bf48ce388" providerId="ADAL" clId="{1518171A-6E6E-496E-B0B8-445DCCA96D48}" dt="2025-04-30T10:46:14.069" v="80" actId="20577"/>
        <pc:sldMkLst>
          <pc:docMk/>
          <pc:sldMk cId="610053857" sldId="263"/>
        </pc:sldMkLst>
        <pc:spChg chg="mod">
          <ac:chgData name="Katrina Ffrench" userId="a99f586a-7c7f-4e0f-84f2-228bf48ce388" providerId="ADAL" clId="{1518171A-6E6E-496E-B0B8-445DCCA96D48}" dt="2025-04-30T10:46:14.069" v="80" actId="20577"/>
          <ac:spMkLst>
            <pc:docMk/>
            <pc:sldMk cId="610053857" sldId="263"/>
            <ac:spMk id="2" creationId="{7DCC6B47-3E4C-41D7-A4F4-9BA5326ED7EE}"/>
          </ac:spMkLst>
        </pc:spChg>
      </pc:sldChg>
      <pc:sldChg chg="modSp mod">
        <pc:chgData name="Katrina Ffrench" userId="a99f586a-7c7f-4e0f-84f2-228bf48ce388" providerId="ADAL" clId="{1518171A-6E6E-496E-B0B8-445DCCA96D48}" dt="2025-04-30T11:22:05.336" v="330" actId="122"/>
        <pc:sldMkLst>
          <pc:docMk/>
          <pc:sldMk cId="203083016" sldId="265"/>
        </pc:sldMkLst>
        <pc:spChg chg="mod">
          <ac:chgData name="Katrina Ffrench" userId="a99f586a-7c7f-4e0f-84f2-228bf48ce388" providerId="ADAL" clId="{1518171A-6E6E-496E-B0B8-445DCCA96D48}" dt="2025-04-30T11:22:05.336" v="330" actId="122"/>
          <ac:spMkLst>
            <pc:docMk/>
            <pc:sldMk cId="203083016" sldId="265"/>
            <ac:spMk id="2" creationId="{18CAEA80-E593-A064-6CF5-8934FD0CE1F4}"/>
          </ac:spMkLst>
        </pc:spChg>
        <pc:spChg chg="mod">
          <ac:chgData name="Katrina Ffrench" userId="a99f586a-7c7f-4e0f-84f2-228bf48ce388" providerId="ADAL" clId="{1518171A-6E6E-496E-B0B8-445DCCA96D48}" dt="2025-04-30T11:21:55.671" v="325" actId="20577"/>
          <ac:spMkLst>
            <pc:docMk/>
            <pc:sldMk cId="203083016" sldId="265"/>
            <ac:spMk id="20" creationId="{D24E5F70-88E0-9093-6CD6-61218CEF8CF0}"/>
          </ac:spMkLst>
        </pc:spChg>
      </pc:sldChg>
      <pc:sldChg chg="addSp delSp modSp new mod modClrScheme chgLayout">
        <pc:chgData name="Katrina Ffrench" userId="a99f586a-7c7f-4e0f-84f2-228bf48ce388" providerId="ADAL" clId="{1518171A-6E6E-496E-B0B8-445DCCA96D48}" dt="2025-04-30T11:13:04.147" v="319" actId="20577"/>
        <pc:sldMkLst>
          <pc:docMk/>
          <pc:sldMk cId="1810211278" sldId="266"/>
        </pc:sldMkLst>
        <pc:spChg chg="mod ord">
          <ac:chgData name="Katrina Ffrench" userId="a99f586a-7c7f-4e0f-84f2-228bf48ce388" providerId="ADAL" clId="{1518171A-6E6E-496E-B0B8-445DCCA96D48}" dt="2025-04-30T10:50:24.598" v="214" actId="1076"/>
          <ac:spMkLst>
            <pc:docMk/>
            <pc:sldMk cId="1810211278" sldId="266"/>
            <ac:spMk id="2" creationId="{14FF6586-B3DA-9AA2-29F4-586ACDF528B1}"/>
          </ac:spMkLst>
        </pc:spChg>
        <pc:spChg chg="del">
          <ac:chgData name="Katrina Ffrench" userId="a99f586a-7c7f-4e0f-84f2-228bf48ce388" providerId="ADAL" clId="{1518171A-6E6E-496E-B0B8-445DCCA96D48}" dt="2025-04-30T10:49:37.376" v="209"/>
          <ac:spMkLst>
            <pc:docMk/>
            <pc:sldMk cId="1810211278" sldId="266"/>
            <ac:spMk id="3" creationId="{CC0F23EE-85AB-20C7-9348-08EA91EFD9B0}"/>
          </ac:spMkLst>
        </pc:spChg>
        <pc:spChg chg="add mod ord">
          <ac:chgData name="Katrina Ffrench" userId="a99f586a-7c7f-4e0f-84f2-228bf48ce388" providerId="ADAL" clId="{1518171A-6E6E-496E-B0B8-445DCCA96D48}" dt="2025-04-30T11:13:04.147" v="319" actId="20577"/>
          <ac:spMkLst>
            <pc:docMk/>
            <pc:sldMk cId="1810211278" sldId="266"/>
            <ac:spMk id="4" creationId="{9B3CD67E-AD8A-6336-4A5A-75FDC52028A4}"/>
          </ac:spMkLst>
        </pc:spChg>
        <pc:picChg chg="add mod">
          <ac:chgData name="Katrina Ffrench" userId="a99f586a-7c7f-4e0f-84f2-228bf48ce388" providerId="ADAL" clId="{1518171A-6E6E-496E-B0B8-445DCCA96D48}" dt="2025-04-30T11:02:04.572" v="236" actId="1076"/>
          <ac:picMkLst>
            <pc:docMk/>
            <pc:sldMk cId="1810211278" sldId="266"/>
            <ac:picMk id="5" creationId="{8AECD562-85B7-0748-15B8-AE188348BEE3}"/>
          </ac:picMkLst>
        </pc:picChg>
        <pc:picChg chg="add mod ord">
          <ac:chgData name="Katrina Ffrench" userId="a99f586a-7c7f-4e0f-84f2-228bf48ce388" providerId="ADAL" clId="{1518171A-6E6E-496E-B0B8-445DCCA96D48}" dt="2025-04-30T10:50:30.852" v="215" actId="1076"/>
          <ac:picMkLst>
            <pc:docMk/>
            <pc:sldMk cId="1810211278" sldId="266"/>
            <ac:picMk id="1026" creationId="{1C35798E-0501-6851-3441-1B54235710F9}"/>
          </ac:picMkLst>
        </pc:picChg>
        <pc:picChg chg="add mod">
          <ac:chgData name="Katrina Ffrench" userId="a99f586a-7c7f-4e0f-84f2-228bf48ce388" providerId="ADAL" clId="{1518171A-6E6E-496E-B0B8-445DCCA96D48}" dt="2025-04-30T11:01:57.934" v="235" actId="1076"/>
          <ac:picMkLst>
            <pc:docMk/>
            <pc:sldMk cId="1810211278" sldId="266"/>
            <ac:picMk id="1028" creationId="{3C1CBEF9-6C27-F318-151A-C4F1487B6E7D}"/>
          </ac:picMkLst>
        </pc:picChg>
        <pc:picChg chg="add mod">
          <ac:chgData name="Katrina Ffrench" userId="a99f586a-7c7f-4e0f-84f2-228bf48ce388" providerId="ADAL" clId="{1518171A-6E6E-496E-B0B8-445DCCA96D48}" dt="2025-04-30T11:01:54.746" v="234" actId="1076"/>
          <ac:picMkLst>
            <pc:docMk/>
            <pc:sldMk cId="1810211278" sldId="266"/>
            <ac:picMk id="1030" creationId="{6BB6A750-E3B7-604F-D005-D78D5283D3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C5DA0-49FE-4CF0-9C69-03DDC2E33863}"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20517-8A02-4C7A-98CC-4FD67E04B51A}" type="slidenum">
              <a:rPr lang="en-GB" smtClean="0"/>
              <a:t>‹#›</a:t>
            </a:fld>
            <a:endParaRPr lang="en-GB"/>
          </a:p>
        </p:txBody>
      </p:sp>
    </p:spTree>
    <p:extLst>
      <p:ext uri="{BB962C8B-B14F-4D97-AF65-F5344CB8AC3E}">
        <p14:creationId xmlns:p14="http://schemas.microsoft.com/office/powerpoint/2010/main" val="12862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slation.gov.uk/ukpga/2009/26/section/3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92ee829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92ee82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72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92ee829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92ee82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r>
              <a:rPr lang="en-GB" b="0" i="0" dirty="0">
                <a:solidFill>
                  <a:srgbClr val="444444"/>
                </a:solidFill>
                <a:effectLst/>
                <a:latin typeface="Lato" panose="020F0502020204030203" pitchFamily="34" charset="0"/>
              </a:rPr>
              <a:t>The term “Gang” does not have a precise definition. </a:t>
            </a:r>
            <a:r>
              <a:rPr lang="en-GB" b="0" i="0" u="none" strike="noStrike" dirty="0">
                <a:solidFill>
                  <a:srgbClr val="005DAA"/>
                </a:solidFill>
                <a:effectLst/>
                <a:latin typeface="Lato" panose="020F0502020204030203" pitchFamily="34" charset="0"/>
                <a:hlinkClick r:id="rId3"/>
              </a:rPr>
              <a:t>Section 34(5)</a:t>
            </a:r>
            <a:r>
              <a:rPr lang="en-GB" b="0" i="0" dirty="0">
                <a:solidFill>
                  <a:srgbClr val="444444"/>
                </a:solidFill>
                <a:effectLst/>
                <a:latin typeface="Lato" panose="020F0502020204030203" pitchFamily="34" charset="0"/>
              </a:rPr>
              <a:t> of the Policing and Crime Act 2009, as amended by the Serious Crime Act 2015, provides that something is ‘gang related’ if it occurs in the course of, or is otherwise related to, the activities of a group that:​</a:t>
            </a:r>
          </a:p>
          <a:p>
            <a:pPr algn="l">
              <a:buFont typeface="Arial" panose="020B0604020202020204" pitchFamily="34" charset="0"/>
              <a:buChar char="•"/>
            </a:pPr>
            <a:r>
              <a:rPr lang="en-GB" b="0" i="0" dirty="0">
                <a:solidFill>
                  <a:srgbClr val="444444"/>
                </a:solidFill>
                <a:effectLst/>
                <a:latin typeface="Lato" panose="020F0502020204030203" pitchFamily="34" charset="0"/>
              </a:rPr>
              <a:t>Consists of at least three people; and</a:t>
            </a:r>
          </a:p>
          <a:p>
            <a:pPr algn="l">
              <a:buFont typeface="Arial" panose="020B0604020202020204" pitchFamily="34" charset="0"/>
              <a:buChar char="•"/>
            </a:pPr>
            <a:r>
              <a:rPr lang="en-GB" b="0" i="0" dirty="0">
                <a:solidFill>
                  <a:srgbClr val="444444"/>
                </a:solidFill>
                <a:effectLst/>
                <a:latin typeface="Lato" panose="020F0502020204030203" pitchFamily="34" charset="0"/>
              </a:rPr>
              <a:t>Has one or more characteristics that enable its members to be identified by others as a group.​​</a:t>
            </a:r>
          </a:p>
          <a:p>
            <a:pPr algn="l"/>
            <a:r>
              <a:rPr lang="en-GB" b="0" i="0" dirty="0">
                <a:solidFill>
                  <a:srgbClr val="444444"/>
                </a:solidFill>
                <a:effectLst/>
                <a:latin typeface="Lato" panose="020F0502020204030203" pitchFamily="34" charset="0"/>
              </a:rPr>
              <a:t>Whilst this provides an indication of the characteristics of a gang, this definition was provided only for the purposes of the power to obtain an injunction. The wording is intentionally broad and wide-ranging to ensure that gang injunctions are used as an effective response to any gang activity encountered in a local area. Many groups of people may share a community, friendship or common characteristics such as age, but an additional feature of a gang is that it carries out criminal activity. </a:t>
            </a:r>
          </a:p>
          <a:p>
            <a:pPr algn="l"/>
            <a:r>
              <a:rPr lang="en-GB" b="0" i="0" dirty="0">
                <a:solidFill>
                  <a:srgbClr val="444444"/>
                </a:solidFill>
                <a:effectLst/>
                <a:latin typeface="Lato" panose="020F0502020204030203" pitchFamily="34" charset="0"/>
              </a:rPr>
              <a:t>The following definitions are for information only, and are provided to explain the different structure, purpose, operation and context in which gangs operate. The definitions have no bearing on charging decisions made by the CPS.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9361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Greens 2017 3881 to 1933 2022</a:t>
            </a:r>
          </a:p>
          <a:p>
            <a:endParaRPr lang="en-GB" dirty="0"/>
          </a:p>
        </p:txBody>
      </p:sp>
    </p:spTree>
    <p:extLst>
      <p:ext uri="{BB962C8B-B14F-4D97-AF65-F5344CB8AC3E}">
        <p14:creationId xmlns:p14="http://schemas.microsoft.com/office/powerpoint/2010/main" val="1325858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Greens 2017 3881 to 1933 2022</a:t>
            </a:r>
          </a:p>
          <a:p>
            <a:endParaRPr lang="en-GB" dirty="0"/>
          </a:p>
        </p:txBody>
      </p:sp>
    </p:spTree>
    <p:extLst>
      <p:ext uri="{BB962C8B-B14F-4D97-AF65-F5344CB8AC3E}">
        <p14:creationId xmlns:p14="http://schemas.microsoft.com/office/powerpoint/2010/main" val="292884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c92ee829d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c92ee82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858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D791-23EA-5A19-8C02-CB6FB151D1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7CB5EBA-9448-E9D1-01FB-6552D3B450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3E602A-DEC9-2EF6-C84E-E27DFB98DEA9}"/>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8FFC923F-ADC4-1227-CB36-C963400F60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4F5D32-F44D-DB11-5F6E-BCD01A76144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2267984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0082-4593-956C-3D0C-6C0DBC45DF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976962-0592-8393-E796-0073B7909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AF211-52E7-53AA-A207-0BBAA4992C56}"/>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15451C23-54A6-454C-5111-607F28B7BE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89C48D-B0B5-60BD-E673-58FF35EDB6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3347606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30A6F-6F3B-E7DC-A49B-7FE43FD89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DF10E8-AAA0-FDFE-AD94-470E6662A4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04BBA-44C0-69D0-149C-B9EF01E70EE6}"/>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609183C3-BCBA-15D6-93C1-4E6AE2631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196CC5-DA03-BEC1-D6EA-8EE0486FDD9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40430917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2878196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A07C9-EE46-F9E0-E0F5-A8DAF2BADF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270404-541B-E7D7-7E7F-D8589BC79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78B3AA-0AFA-315A-BB8D-604C6F5625FB}"/>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8DC02628-7622-4AE8-C6DC-3DCA9C98E6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0BE51-1F66-D2CE-89B3-F3393B50D9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0356230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40752-4B48-3046-304B-DFA8B4D7AF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4BDA3-BCBB-DD6C-4111-D6A19DE36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864EB-101D-1DAF-544E-6C22912A4160}"/>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E11FD258-27F4-E693-7241-DF092ACD1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81241D-3F11-BDD6-EA04-9387A4F16EF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5137303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A747-0ADC-3BAF-91D3-4B5680D445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9F5BAD-9AC1-FD9F-93DB-E01DF295A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C8360A-88BA-DB3D-0158-DF2095F3F9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ADDE319-E2C6-639E-2444-F1E743781E43}"/>
              </a:ext>
            </a:extLst>
          </p:cNvPr>
          <p:cNvSpPr>
            <a:spLocks noGrp="1"/>
          </p:cNvSpPr>
          <p:nvPr>
            <p:ph type="dt" sz="half" idx="10"/>
          </p:nvPr>
        </p:nvSpPr>
        <p:spPr/>
        <p:txBody>
          <a:bodyPr/>
          <a:lstStyle/>
          <a:p>
            <a:fld id="{48A87A34-81AB-432B-8DAE-1953F412C126}" type="datetimeFigureOut">
              <a:rPr lang="en-US" smtClean="0"/>
              <a:pPr/>
              <a:t>4/30/2025</a:t>
            </a:fld>
            <a:endParaRPr lang="en-US"/>
          </a:p>
        </p:txBody>
      </p:sp>
      <p:sp>
        <p:nvSpPr>
          <p:cNvPr id="6" name="Footer Placeholder 5">
            <a:extLst>
              <a:ext uri="{FF2B5EF4-FFF2-40B4-BE49-F238E27FC236}">
                <a16:creationId xmlns:a16="http://schemas.microsoft.com/office/drawing/2014/main" id="{042F63EE-0AE5-A5C4-E033-EB051F273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335F06-029A-C586-1B65-5A2A9C50D098}"/>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00879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6835F-B705-2538-6CE4-E308A0737E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50ED68-D06D-7AA7-1E86-D1AC881CE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923369-989E-3045-53BA-C244037770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4B037-FB86-225A-F1A4-2206AB559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18D00B-258C-69AF-65C8-74EC4C018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2274C8-3CAF-7A96-D171-22A93B5E3471}"/>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8" name="Footer Placeholder 7">
            <a:extLst>
              <a:ext uri="{FF2B5EF4-FFF2-40B4-BE49-F238E27FC236}">
                <a16:creationId xmlns:a16="http://schemas.microsoft.com/office/drawing/2014/main" id="{88DF5A00-A6A6-E103-73FB-93B8F9FDC67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D00863-3ECE-1BA9-3D55-EB01D292BF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8565986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3903-71B7-A983-F21E-8B47D1E549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2DE6FA-A8FE-2569-892A-6E88778BE093}"/>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4" name="Footer Placeholder 3">
            <a:extLst>
              <a:ext uri="{FF2B5EF4-FFF2-40B4-BE49-F238E27FC236}">
                <a16:creationId xmlns:a16="http://schemas.microsoft.com/office/drawing/2014/main" id="{FEE0A72E-8918-6AA5-7CD0-32DDBFC5DA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9FA284-EEF5-609E-07C7-7C3EF01B30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4738025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98A75-2AF9-9E05-6991-C5D9FF3556FD}"/>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3" name="Footer Placeholder 2">
            <a:extLst>
              <a:ext uri="{FF2B5EF4-FFF2-40B4-BE49-F238E27FC236}">
                <a16:creationId xmlns:a16="http://schemas.microsoft.com/office/drawing/2014/main" id="{4BF108AF-9BE2-1E80-F4E6-26BA095C1C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C3D997-932A-04D2-294A-FDB4851E2F6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57715557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A97A-5989-34F6-7FB9-507CCFE8F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C180FE-1E0F-BD91-64C0-E1427AB00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0BDDE-84A1-4C32-434F-816D0408B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F7FA5-E913-5C26-73C9-E47FCD295011}"/>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6" name="Footer Placeholder 5">
            <a:extLst>
              <a:ext uri="{FF2B5EF4-FFF2-40B4-BE49-F238E27FC236}">
                <a16:creationId xmlns:a16="http://schemas.microsoft.com/office/drawing/2014/main" id="{68361BF6-310E-4E41-0025-76A19F5AD9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BCEB9-4CAA-9DDF-5304-A3E68D7AB20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5742982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569B-46EC-22F2-72AB-7B74232C5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7CE9F5-72DA-0153-DBFA-3C472FF53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5C794B-586C-29B5-78BA-41B904182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8751F-46D8-1AD4-A99D-D82342C81A7B}"/>
              </a:ext>
            </a:extLst>
          </p:cNvPr>
          <p:cNvSpPr>
            <a:spLocks noGrp="1"/>
          </p:cNvSpPr>
          <p:nvPr>
            <p:ph type="dt" sz="half" idx="10"/>
          </p:nvPr>
        </p:nvSpPr>
        <p:spPr/>
        <p:txBody>
          <a:bodyPr/>
          <a:lstStyle/>
          <a:p>
            <a:fld id="{F56C2493-AD76-4F3D-98EF-30269882665F}" type="datetimeFigureOut">
              <a:rPr lang="en-GB" smtClean="0"/>
              <a:t>30/04/2025</a:t>
            </a:fld>
            <a:endParaRPr lang="en-GB"/>
          </a:p>
        </p:txBody>
      </p:sp>
      <p:sp>
        <p:nvSpPr>
          <p:cNvPr id="6" name="Footer Placeholder 5">
            <a:extLst>
              <a:ext uri="{FF2B5EF4-FFF2-40B4-BE49-F238E27FC236}">
                <a16:creationId xmlns:a16="http://schemas.microsoft.com/office/drawing/2014/main" id="{E19C0A69-DCC1-3681-93C2-A1C8C1922A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7EEA83-4F47-0027-DF0E-27B12EAA11D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30368599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9418A-6ED5-566E-EDC4-C240D1FFC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F728A-A4F6-3A89-402B-830F4501A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63EA15-5C95-22D1-BCB2-1C5C0867E6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C2493-AD76-4F3D-98EF-30269882665F}" type="datetimeFigureOut">
              <a:rPr lang="en-GB" smtClean="0"/>
              <a:t>30/04/2025</a:t>
            </a:fld>
            <a:endParaRPr lang="en-GB"/>
          </a:p>
        </p:txBody>
      </p:sp>
      <p:sp>
        <p:nvSpPr>
          <p:cNvPr id="5" name="Footer Placeholder 4">
            <a:extLst>
              <a:ext uri="{FF2B5EF4-FFF2-40B4-BE49-F238E27FC236}">
                <a16:creationId xmlns:a16="http://schemas.microsoft.com/office/drawing/2014/main" id="{7E1388C2-EBF4-EE5B-6235-8CCAF0592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B4564B-E5CF-6972-DAEA-4B60B9C72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14575223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40373" b="40192"/>
          <a:stretch/>
        </p:blipFill>
        <p:spPr>
          <a:xfrm>
            <a:off x="3602861" y="562325"/>
            <a:ext cx="4451847" cy="862193"/>
          </a:xfrm>
          <a:prstGeom prst="rect">
            <a:avLst/>
          </a:prstGeom>
          <a:noFill/>
          <a:ln>
            <a:noFill/>
          </a:ln>
        </p:spPr>
      </p:pic>
      <p:sp>
        <p:nvSpPr>
          <p:cNvPr id="3" name="TextBox 2">
            <a:extLst>
              <a:ext uri="{FF2B5EF4-FFF2-40B4-BE49-F238E27FC236}">
                <a16:creationId xmlns:a16="http://schemas.microsoft.com/office/drawing/2014/main" id="{7304F550-DF93-449A-892D-00220CAE59FE}"/>
              </a:ext>
            </a:extLst>
          </p:cNvPr>
          <p:cNvSpPr txBox="1"/>
          <p:nvPr/>
        </p:nvSpPr>
        <p:spPr>
          <a:xfrm>
            <a:off x="-17567" y="1329268"/>
            <a:ext cx="12206929" cy="6412076"/>
          </a:xfrm>
          <a:prstGeom prst="rect">
            <a:avLst/>
          </a:prstGeom>
          <a:noFill/>
        </p:spPr>
        <p:txBody>
          <a:bodyPr wrap="square" lIns="91440" tIns="45720" rIns="91440" bIns="45720" rtlCol="0" anchor="t">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endParaRPr lang="en-GB" sz="4500" b="1" dirty="0">
              <a:effectLst/>
              <a:ea typeface="Calibri" panose="020F0502020204030204" pitchFamily="34" charset="0"/>
              <a:cs typeface="Calibri"/>
            </a:endParaRPr>
          </a:p>
          <a:p>
            <a:pPr algn="ctr"/>
            <a:r>
              <a:rPr lang="en-GB" sz="4500" b="1" i="1" dirty="0">
                <a:solidFill>
                  <a:srgbClr val="000000"/>
                </a:solidFill>
                <a:ea typeface="+mn-lt"/>
                <a:cs typeface="+mn-lt"/>
              </a:rPr>
              <a:t>The Metropolitan Police Gangs Matrix</a:t>
            </a:r>
          </a:p>
          <a:p>
            <a:pPr algn="ctr"/>
            <a:endParaRPr lang="en-GB" sz="4500" b="1" i="1" dirty="0">
              <a:solidFill>
                <a:srgbClr val="000000"/>
              </a:solidFill>
              <a:ea typeface="+mn-lt"/>
              <a:cs typeface="+mn-lt"/>
            </a:endParaRPr>
          </a:p>
          <a:p>
            <a:pPr algn="ctr"/>
            <a:r>
              <a:rPr lang="en-GB" sz="4500" b="1" i="1" dirty="0">
                <a:solidFill>
                  <a:srgbClr val="000000"/>
                </a:solidFill>
                <a:ea typeface="+mn-lt"/>
                <a:cs typeface="+mn-lt"/>
              </a:rPr>
              <a:t>Working with communities </a:t>
            </a:r>
          </a:p>
          <a:p>
            <a:pPr algn="ctr"/>
            <a:r>
              <a:rPr lang="en-GB" sz="4500" b="1" i="1" dirty="0">
                <a:solidFill>
                  <a:srgbClr val="000000"/>
                </a:solidFill>
                <a:ea typeface="+mn-lt"/>
                <a:cs typeface="+mn-lt"/>
              </a:rPr>
              <a:t>through judicial review and public law</a:t>
            </a:r>
            <a:endParaRPr lang="en-GB" sz="3700" b="1" dirty="0">
              <a:solidFill>
                <a:schemeClr val="accent1">
                  <a:lumMod val="75000"/>
                </a:schemeClr>
              </a:solidFill>
              <a:ea typeface="+mn-lt"/>
              <a:cs typeface="Times New Roman"/>
            </a:endParaRPr>
          </a:p>
          <a:p>
            <a:pPr algn="ctr"/>
            <a:endParaRPr lang="en-GB" sz="3700" b="1" dirty="0">
              <a:solidFill>
                <a:schemeClr val="accent1">
                  <a:lumMod val="75000"/>
                </a:schemeClr>
              </a:solidFill>
              <a:effectLst/>
              <a:ea typeface="Times New Roman" panose="02020603050405020304" pitchFamily="18" charset="0"/>
              <a:cs typeface="Times New Roman"/>
            </a:endParaRPr>
          </a:p>
          <a:p>
            <a:pPr algn="ctr"/>
            <a:r>
              <a:rPr lang="en-GB" sz="3700" b="1" dirty="0">
                <a:solidFill>
                  <a:schemeClr val="accent1">
                    <a:lumMod val="75000"/>
                  </a:schemeClr>
                </a:solidFill>
                <a:effectLst/>
                <a:ea typeface="Times New Roman" panose="02020603050405020304" pitchFamily="18" charset="0"/>
                <a:cs typeface="Times New Roman"/>
              </a:rPr>
              <a:t>Katrina Ffrench</a:t>
            </a:r>
            <a:r>
              <a:rPr lang="en-GB" sz="3700" b="1" dirty="0">
                <a:solidFill>
                  <a:schemeClr val="accent1">
                    <a:lumMod val="75000"/>
                  </a:schemeClr>
                </a:solidFill>
                <a:ea typeface="Times New Roman" panose="02020603050405020304" pitchFamily="18" charset="0"/>
                <a:cs typeface="Times New Roman"/>
              </a:rPr>
              <a:t> </a:t>
            </a:r>
            <a:endParaRPr lang="en-GB" dirty="0">
              <a:solidFill>
                <a:schemeClr val="accent1">
                  <a:lumMod val="75000"/>
                </a:schemeClr>
              </a:solidFill>
              <a:ea typeface="Calibri"/>
              <a:cs typeface="Calibri"/>
            </a:endParaRPr>
          </a:p>
          <a:p>
            <a:pPr algn="ctr"/>
            <a:r>
              <a:rPr lang="en-GB" sz="3700" b="1" dirty="0">
                <a:solidFill>
                  <a:schemeClr val="accent1">
                    <a:lumMod val="75000"/>
                  </a:schemeClr>
                </a:solidFill>
                <a:ea typeface="Times New Roman" panose="02020603050405020304" pitchFamily="18" charset="0"/>
                <a:cs typeface="Times New Roman"/>
              </a:rPr>
              <a:t> </a:t>
            </a:r>
            <a:r>
              <a:rPr lang="en-GB" sz="3700" b="1" dirty="0">
                <a:solidFill>
                  <a:schemeClr val="accent1">
                    <a:lumMod val="75000"/>
                  </a:schemeClr>
                </a:solidFill>
                <a:effectLst/>
                <a:ea typeface="Times New Roman" panose="02020603050405020304" pitchFamily="18" charset="0"/>
                <a:cs typeface="Times New Roman"/>
              </a:rPr>
              <a:t>Founding Director - UNJUST</a:t>
            </a:r>
            <a:r>
              <a:rPr lang="en-GB" sz="3700" b="1" dirty="0">
                <a:solidFill>
                  <a:schemeClr val="accent1">
                    <a:lumMod val="75000"/>
                  </a:schemeClr>
                </a:solidFill>
                <a:ea typeface="Times New Roman" panose="02020603050405020304" pitchFamily="18" charset="0"/>
                <a:cs typeface="Times New Roman"/>
              </a:rPr>
              <a:t> UK</a:t>
            </a:r>
          </a:p>
          <a:p>
            <a:pPr algn="ctr"/>
            <a:endParaRPr lang="en-GB" sz="4267" b="1" dirty="0">
              <a:solidFill>
                <a:srgbClr val="0070C0"/>
              </a:solidFill>
              <a:cs typeface="Times New Roman" panose="02020603050405020304" pitchFamily="18" charset="0"/>
            </a:endParaRPr>
          </a:p>
          <a:p>
            <a:pPr algn="ctr"/>
            <a:endParaRPr lang="en-GB" sz="3200" dirty="0">
              <a:solidFill>
                <a:srgbClr val="0070C0"/>
              </a:solidFill>
              <a:latin typeface="Abadi"/>
              <a:ea typeface="Calibri"/>
              <a:cs typeface="Calibri"/>
            </a:endParaRPr>
          </a:p>
        </p:txBody>
      </p:sp>
    </p:spTree>
    <p:extLst>
      <p:ext uri="{BB962C8B-B14F-4D97-AF65-F5344CB8AC3E}">
        <p14:creationId xmlns:p14="http://schemas.microsoft.com/office/powerpoint/2010/main" val="69405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C6B47-3E4C-41D7-A4F4-9BA5326ED7EE}"/>
              </a:ext>
            </a:extLst>
          </p:cNvPr>
          <p:cNvSpPr>
            <a:spLocks noGrp="1"/>
          </p:cNvSpPr>
          <p:nvPr>
            <p:ph type="body" idx="1"/>
          </p:nvPr>
        </p:nvSpPr>
        <p:spPr>
          <a:xfrm>
            <a:off x="5175013" y="656551"/>
            <a:ext cx="6845303" cy="5997723"/>
          </a:xfrm>
        </p:spPr>
        <p:txBody>
          <a:bodyPr>
            <a:normAutofit fontScale="25000" lnSpcReduction="2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202565" indent="0">
              <a:buNone/>
            </a:pPr>
            <a:endParaRPr lang="en-GB" dirty="0">
              <a:latin typeface="Abadi" panose="020B0604020104020204" pitchFamily="34" charset="0"/>
            </a:endParaRPr>
          </a:p>
          <a:p>
            <a:pPr marL="202565" indent="0" algn="ctr">
              <a:buNone/>
            </a:pPr>
            <a:br>
              <a:rPr lang="en-GB" dirty="0">
                <a:latin typeface="Abadi" panose="020B0604020104020204" pitchFamily="34" charset="0"/>
              </a:rPr>
            </a:br>
            <a:endParaRPr lang="en-GB" sz="5000" dirty="0">
              <a:latin typeface="Abadi" panose="020B0604020104020204" pitchFamily="34" charset="0"/>
            </a:endParaRPr>
          </a:p>
          <a:p>
            <a:pPr marL="202565" indent="0" algn="ctr">
              <a:buNone/>
            </a:pPr>
            <a:endParaRPr lang="en-GB" sz="7200" dirty="0">
              <a:solidFill>
                <a:schemeClr val="accent1">
                  <a:lumMod val="50000"/>
                </a:schemeClr>
              </a:solidFill>
              <a:latin typeface="Abadi" panose="020B0604020104020204" pitchFamily="34" charset="0"/>
            </a:endParaRPr>
          </a:p>
          <a:p>
            <a:pPr marL="202565" indent="0" algn="ctr">
              <a:buNone/>
            </a:pPr>
            <a:r>
              <a:rPr lang="en-GB" sz="7200" dirty="0">
                <a:solidFill>
                  <a:schemeClr val="accent1">
                    <a:lumMod val="50000"/>
                  </a:schemeClr>
                </a:solidFill>
                <a:latin typeface="Abadi" panose="020B0604020104020204" pitchFamily="34" charset="0"/>
              </a:rPr>
              <a:t>Who are we? </a:t>
            </a:r>
          </a:p>
          <a:p>
            <a:pPr marL="202565" indent="0" algn="ctr">
              <a:buNone/>
            </a:pPr>
            <a:r>
              <a:rPr lang="en-GB" sz="7200" dirty="0">
                <a:latin typeface="Abadi" panose="020B0604020104020204" pitchFamily="34" charset="0"/>
              </a:rPr>
              <a:t>NGO established in 2021 by me! Directors of African and African Caribbean heritage. </a:t>
            </a:r>
          </a:p>
          <a:p>
            <a:pPr marL="202565" indent="0" algn="ctr">
              <a:buNone/>
            </a:pPr>
            <a:br>
              <a:rPr lang="en-GB" sz="7200" dirty="0">
                <a:latin typeface="Abadi" panose="020B0604020104020204" pitchFamily="34" charset="0"/>
              </a:rPr>
            </a:br>
            <a:r>
              <a:rPr lang="en-GB" sz="7200" dirty="0">
                <a:solidFill>
                  <a:schemeClr val="accent1">
                    <a:lumMod val="50000"/>
                  </a:schemeClr>
                </a:solidFill>
                <a:latin typeface="Abadi" panose="020B0604020104020204" pitchFamily="34" charset="0"/>
              </a:rPr>
              <a:t>Why do we exist? </a:t>
            </a:r>
          </a:p>
          <a:p>
            <a:pPr marL="202565" indent="0" algn="ctr">
              <a:buNone/>
            </a:pPr>
            <a:r>
              <a:rPr lang="en-GB" sz="7200" b="0" i="0" dirty="0">
                <a:effectLst/>
                <a:latin typeface="Abadi"/>
              </a:rPr>
              <a:t>To address discriminatory culture, policies, &amp; practices within the </a:t>
            </a:r>
            <a:r>
              <a:rPr lang="en-GB" sz="7200" dirty="0">
                <a:latin typeface="Abadi"/>
              </a:rPr>
              <a:t>Policing &amp; the Criminal</a:t>
            </a:r>
            <a:r>
              <a:rPr lang="en-GB" sz="7200" b="0" i="0" dirty="0">
                <a:effectLst/>
                <a:latin typeface="Abadi"/>
              </a:rPr>
              <a:t> Legal System</a:t>
            </a:r>
          </a:p>
          <a:p>
            <a:pPr marL="202565" indent="0" algn="ctr">
              <a:buNone/>
            </a:pPr>
            <a:endParaRPr lang="en-GB" sz="7200" dirty="0">
              <a:solidFill>
                <a:schemeClr val="accent1">
                  <a:lumMod val="50000"/>
                </a:schemeClr>
              </a:solidFill>
              <a:latin typeface="Abadi" panose="020B0604020104020204" pitchFamily="34" charset="0"/>
            </a:endParaRPr>
          </a:p>
          <a:p>
            <a:pPr marL="202565" indent="0" algn="ctr">
              <a:buNone/>
            </a:pPr>
            <a:r>
              <a:rPr lang="en-GB" sz="7200" dirty="0">
                <a:solidFill>
                  <a:schemeClr val="accent1">
                    <a:lumMod val="50000"/>
                  </a:schemeClr>
                </a:solidFill>
                <a:latin typeface="Abadi" panose="020B0604020104020204" pitchFamily="34" charset="0"/>
              </a:rPr>
              <a:t>What do we do?</a:t>
            </a:r>
          </a:p>
          <a:p>
            <a:pPr marL="202565" indent="0" algn="ctr">
              <a:buNone/>
            </a:pPr>
            <a:r>
              <a:rPr lang="en-GB" sz="7200" dirty="0">
                <a:latin typeface="Abadi" panose="020B0604020104020204" pitchFamily="34" charset="0"/>
              </a:rPr>
              <a:t>Research &amp; Policy, Advocacy, Litigation, Community Empowerment,  Public Education, Media </a:t>
            </a:r>
          </a:p>
          <a:p>
            <a:pPr marL="202565" indent="0" algn="ctr">
              <a:buNone/>
            </a:pPr>
            <a:endParaRPr lang="en-GB" sz="7200" dirty="0">
              <a:latin typeface="Abadi" panose="020B0604020104020204" pitchFamily="34" charset="0"/>
            </a:endParaRPr>
          </a:p>
          <a:p>
            <a:pPr marL="202565" indent="0" algn="ctr">
              <a:buNone/>
            </a:pPr>
            <a:r>
              <a:rPr lang="en-GB" sz="7200" dirty="0">
                <a:solidFill>
                  <a:schemeClr val="accent1">
                    <a:lumMod val="50000"/>
                  </a:schemeClr>
                </a:solidFill>
                <a:latin typeface="Abadi" panose="020B0604020104020204" pitchFamily="34" charset="0"/>
              </a:rPr>
              <a:t>Who do we work with? </a:t>
            </a:r>
          </a:p>
          <a:p>
            <a:pPr marL="202565" indent="0" algn="ctr">
              <a:buNone/>
            </a:pPr>
            <a:r>
              <a:rPr lang="en-GB" sz="7200" dirty="0">
                <a:latin typeface="Abadi"/>
              </a:rPr>
              <a:t>People &amp; Communities impacted by the Criminal Legal System, Academics, Lawyers, Students, Activists, Charities, </a:t>
            </a:r>
            <a:endParaRPr lang="en-GB" sz="7200" dirty="0">
              <a:latin typeface="Abadi" panose="020B0604020104020204" pitchFamily="34" charset="0"/>
            </a:endParaRPr>
          </a:p>
          <a:p>
            <a:pPr marL="202565" indent="0" algn="ctr">
              <a:buNone/>
            </a:pPr>
            <a:r>
              <a:rPr lang="en-GB" sz="7200" dirty="0">
                <a:latin typeface="Abadi" panose="020B0604020104020204" pitchFamily="34" charset="0"/>
              </a:rPr>
              <a:t>Grassroots Groups, Elected Officials, Public Institutions</a:t>
            </a:r>
          </a:p>
          <a:p>
            <a:pPr marL="202565" indent="0" algn="ctr">
              <a:buNone/>
            </a:pPr>
            <a:endParaRPr lang="en-GB" sz="7200" dirty="0">
              <a:latin typeface="Abadi" panose="020B0604020104020204" pitchFamily="34" charset="0"/>
            </a:endParaRPr>
          </a:p>
          <a:p>
            <a:pPr indent="0" algn="ctr">
              <a:buNone/>
            </a:pPr>
            <a:r>
              <a:rPr lang="en-GB" sz="7200" dirty="0">
                <a:solidFill>
                  <a:schemeClr val="accent1">
                    <a:lumMod val="50000"/>
                  </a:schemeClr>
                </a:solidFill>
                <a:latin typeface="Abadi" panose="020B0604020104020204" pitchFamily="34" charset="0"/>
              </a:rPr>
              <a:t>Want to follow us? </a:t>
            </a:r>
          </a:p>
          <a:p>
            <a:pPr indent="0" algn="ctr">
              <a:buNone/>
            </a:pPr>
            <a:r>
              <a:rPr lang="en-GB" sz="7200" dirty="0">
                <a:latin typeface="Abadi" panose="020B0604020104020204" pitchFamily="34" charset="0"/>
              </a:rPr>
              <a:t>Twitter: @UNJUST-UK</a:t>
            </a:r>
          </a:p>
          <a:p>
            <a:pPr indent="0" algn="ctr">
              <a:buNone/>
            </a:pPr>
            <a:r>
              <a:rPr lang="en-GB" sz="7200" dirty="0">
                <a:latin typeface="Abadi" panose="020B0604020104020204" pitchFamily="34" charset="0"/>
              </a:rPr>
              <a:t>LinkedIn: UNJUST UK</a:t>
            </a:r>
          </a:p>
          <a:p>
            <a:pPr indent="0" algn="ctr">
              <a:buNone/>
            </a:pPr>
            <a:r>
              <a:rPr lang="en-GB" sz="7200" dirty="0">
                <a:latin typeface="Abadi" panose="020B0604020104020204" pitchFamily="34" charset="0"/>
              </a:rPr>
              <a:t>IG: UNJUST UK</a:t>
            </a:r>
          </a:p>
          <a:p>
            <a:pPr indent="0" algn="ctr">
              <a:buNone/>
            </a:pPr>
            <a:endParaRPr lang="en-GB" sz="7200" dirty="0">
              <a:latin typeface="Abadi" panose="020B0604020104020204" pitchFamily="34" charset="0"/>
            </a:endParaRPr>
          </a:p>
          <a:p>
            <a:pPr marL="202565" indent="0" algn="ctr">
              <a:buNone/>
            </a:pPr>
            <a:endParaRPr lang="en-GB" sz="4400" dirty="0">
              <a:latin typeface="Abadi" panose="020B0604020104020204" pitchFamily="34" charset="0"/>
            </a:endParaRPr>
          </a:p>
        </p:txBody>
      </p:sp>
      <p:pic>
        <p:nvPicPr>
          <p:cNvPr id="4" name="Picture 3">
            <a:extLst>
              <a:ext uri="{FF2B5EF4-FFF2-40B4-BE49-F238E27FC236}">
                <a16:creationId xmlns:a16="http://schemas.microsoft.com/office/drawing/2014/main" id="{CF2D4119-C56C-4E06-868D-EBFD580788D7}"/>
              </a:ext>
            </a:extLst>
          </p:cNvPr>
          <p:cNvPicPr>
            <a:picLocks noChangeAspect="1"/>
          </p:cNvPicPr>
          <p:nvPr/>
        </p:nvPicPr>
        <p:blipFill>
          <a:blip r:embed="rId2"/>
          <a:stretch>
            <a:fillRect/>
          </a:stretch>
        </p:blipFill>
        <p:spPr>
          <a:xfrm>
            <a:off x="1" y="2170934"/>
            <a:ext cx="5420360" cy="1802269"/>
          </a:xfrm>
          <a:prstGeom prst="rect">
            <a:avLst/>
          </a:prstGeom>
          <a:noFill/>
        </p:spPr>
      </p:pic>
    </p:spTree>
    <p:extLst>
      <p:ext uri="{BB962C8B-B14F-4D97-AF65-F5344CB8AC3E}">
        <p14:creationId xmlns:p14="http://schemas.microsoft.com/office/powerpoint/2010/main" val="61005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AEA80-E593-A064-6CF5-8934FD0CE1F4}"/>
              </a:ext>
            </a:extLst>
          </p:cNvPr>
          <p:cNvSpPr>
            <a:spLocks noGrp="1"/>
          </p:cNvSpPr>
          <p:nvPr>
            <p:ph type="title"/>
          </p:nvPr>
        </p:nvSpPr>
        <p:spPr>
          <a:xfrm>
            <a:off x="836679" y="723898"/>
            <a:ext cx="6002110" cy="1495425"/>
          </a:xfrm>
        </p:spPr>
        <p:txBody>
          <a:bodyPr>
            <a:normAutofit/>
          </a:bodyPr>
          <a:lstStyle/>
          <a:p>
            <a:pPr algn="ctr"/>
            <a:r>
              <a:rPr lang="en-GB" sz="4000" b="1" dirty="0">
                <a:ea typeface="Calibri Light"/>
                <a:cs typeface="Calibri Light"/>
              </a:rPr>
              <a:t>A Bit About Me </a:t>
            </a:r>
            <a:r>
              <a:rPr lang="en-GB" sz="4000" b="1" dirty="0">
                <a:ea typeface="Calibri Light"/>
                <a:cs typeface="Calibri Light"/>
                <a:sym typeface="Wingdings" panose="05000000000000000000" pitchFamily="2" charset="2"/>
              </a:rPr>
              <a:t></a:t>
            </a:r>
            <a:endParaRPr lang="en-GB" sz="4000" b="1" dirty="0"/>
          </a:p>
        </p:txBody>
      </p:sp>
      <p:sp>
        <p:nvSpPr>
          <p:cNvPr id="20" name="Content Placeholder 19">
            <a:extLst>
              <a:ext uri="{FF2B5EF4-FFF2-40B4-BE49-F238E27FC236}">
                <a16:creationId xmlns:a16="http://schemas.microsoft.com/office/drawing/2014/main" id="{D24E5F70-88E0-9093-6CD6-61218CEF8CF0}"/>
              </a:ext>
            </a:extLst>
          </p:cNvPr>
          <p:cNvSpPr>
            <a:spLocks noGrp="1"/>
          </p:cNvSpPr>
          <p:nvPr>
            <p:ph idx="1"/>
          </p:nvPr>
        </p:nvSpPr>
        <p:spPr>
          <a:xfrm>
            <a:off x="836680" y="2405067"/>
            <a:ext cx="6002110" cy="3729034"/>
          </a:xfrm>
        </p:spPr>
        <p:txBody>
          <a:bodyPr vert="horz" lIns="91440" tIns="45720" rIns="91440" bIns="45720" rtlCol="0" anchor="t">
            <a:normAutofit fontScale="92500" lnSpcReduction="20000"/>
          </a:bodyPr>
          <a:lstStyle/>
          <a:p>
            <a:r>
              <a:rPr lang="en-US" sz="2000" dirty="0">
                <a:ea typeface="Calibri"/>
                <a:cs typeface="Calibri"/>
              </a:rPr>
              <a:t>Jamaican Heritage, Londoner</a:t>
            </a:r>
          </a:p>
          <a:p>
            <a:r>
              <a:rPr lang="en-US" sz="2000" dirty="0">
                <a:ea typeface="Calibri"/>
                <a:cs typeface="Calibri"/>
              </a:rPr>
              <a:t>Eldest of three girls</a:t>
            </a:r>
          </a:p>
          <a:p>
            <a:r>
              <a:rPr lang="en-US" sz="2000" dirty="0">
                <a:ea typeface="Calibri"/>
                <a:cs typeface="Calibri"/>
              </a:rPr>
              <a:t>1st in family to go to university</a:t>
            </a:r>
          </a:p>
          <a:p>
            <a:r>
              <a:rPr lang="en-US" sz="2000" dirty="0">
                <a:ea typeface="Calibri"/>
                <a:cs typeface="Calibri"/>
              </a:rPr>
              <a:t>Studied Social and Political Sciences</a:t>
            </a:r>
          </a:p>
          <a:p>
            <a:r>
              <a:rPr lang="en-US" sz="2000" dirty="0">
                <a:ea typeface="Calibri"/>
                <a:cs typeface="Calibri"/>
              </a:rPr>
              <a:t>Worked in local government</a:t>
            </a:r>
          </a:p>
          <a:p>
            <a:r>
              <a:rPr lang="en-US" sz="2000" dirty="0">
                <a:ea typeface="Calibri"/>
                <a:cs typeface="Calibri"/>
              </a:rPr>
              <a:t>Volunteered to Hold Police to Account</a:t>
            </a:r>
          </a:p>
          <a:p>
            <a:r>
              <a:rPr lang="en-US" sz="2000" dirty="0">
                <a:ea typeface="Calibri"/>
                <a:cs typeface="Calibri"/>
              </a:rPr>
              <a:t>CEO </a:t>
            </a:r>
            <a:r>
              <a:rPr lang="en-US" sz="2000" dirty="0" err="1">
                <a:ea typeface="Calibri"/>
                <a:cs typeface="Calibri"/>
              </a:rPr>
              <a:t>StopWatch</a:t>
            </a:r>
          </a:p>
          <a:p>
            <a:r>
              <a:rPr lang="en-US" sz="2000" dirty="0">
                <a:ea typeface="Calibri"/>
                <a:cs typeface="Calibri"/>
              </a:rPr>
              <a:t>Founder UNJUST</a:t>
            </a:r>
          </a:p>
          <a:p>
            <a:r>
              <a:rPr lang="en-US" sz="2000" dirty="0">
                <a:ea typeface="Calibri"/>
                <a:cs typeface="Calibri"/>
              </a:rPr>
              <a:t>Former Trustee of Transform Drugs</a:t>
            </a:r>
          </a:p>
          <a:p>
            <a:r>
              <a:rPr lang="en-US" sz="2000" dirty="0">
                <a:ea typeface="Calibri"/>
                <a:cs typeface="Calibri"/>
              </a:rPr>
              <a:t>Member of Independent Scrutiny and Oversight Board</a:t>
            </a:r>
          </a:p>
          <a:p>
            <a:r>
              <a:rPr lang="en-US" sz="2000" dirty="0">
                <a:ea typeface="Calibri"/>
                <a:cs typeface="Calibri"/>
              </a:rPr>
              <a:t>Elected local </a:t>
            </a:r>
            <a:r>
              <a:rPr lang="en-US" sz="2000" dirty="0" err="1">
                <a:ea typeface="Calibri"/>
                <a:cs typeface="Calibri"/>
              </a:rPr>
              <a:t>Councillor</a:t>
            </a:r>
            <a:endParaRPr lang="en-US" sz="2000" dirty="0">
              <a:ea typeface="Calibri"/>
              <a:cs typeface="Calibri"/>
            </a:endParaRPr>
          </a:p>
          <a:p>
            <a:endParaRPr lang="en-US" sz="2000" dirty="0">
              <a:ea typeface="Calibri"/>
              <a:cs typeface="Calibri"/>
            </a:endParaRPr>
          </a:p>
        </p:txBody>
      </p:sp>
      <p:pic>
        <p:nvPicPr>
          <p:cNvPr id="8" name="Content Placeholder 7" descr="A person in a red dress&#10;&#10;Description automatically generated">
            <a:extLst>
              <a:ext uri="{FF2B5EF4-FFF2-40B4-BE49-F238E27FC236}">
                <a16:creationId xmlns:a16="http://schemas.microsoft.com/office/drawing/2014/main" id="{4119499E-DEC5-A17F-4D30-0C5CA1061896}"/>
              </a:ext>
            </a:extLst>
          </p:cNvPr>
          <p:cNvPicPr>
            <a:picLocks noChangeAspect="1"/>
          </p:cNvPicPr>
          <p:nvPr/>
        </p:nvPicPr>
        <p:blipFill rotWithShape="1">
          <a:blip r:embed="rId2"/>
          <a:srcRect r="1" b="8311"/>
          <a:stretch/>
        </p:blipFill>
        <p:spPr>
          <a:xfrm>
            <a:off x="7199440" y="10"/>
            <a:ext cx="4992560" cy="6857990"/>
          </a:xfrm>
          <a:prstGeom prst="rect">
            <a:avLst/>
          </a:prstGeom>
          <a:effectLst/>
        </p:spPr>
      </p:pic>
    </p:spTree>
    <p:extLst>
      <p:ext uri="{BB962C8B-B14F-4D97-AF65-F5344CB8AC3E}">
        <p14:creationId xmlns:p14="http://schemas.microsoft.com/office/powerpoint/2010/main" val="20308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3" name="TextBox 2">
            <a:extLst>
              <a:ext uri="{FF2B5EF4-FFF2-40B4-BE49-F238E27FC236}">
                <a16:creationId xmlns:a16="http://schemas.microsoft.com/office/drawing/2014/main" id="{7304F550-DF93-449A-892D-00220CAE59FE}"/>
              </a:ext>
            </a:extLst>
          </p:cNvPr>
          <p:cNvSpPr txBox="1"/>
          <p:nvPr/>
        </p:nvSpPr>
        <p:spPr>
          <a:xfrm>
            <a:off x="3629457" y="1"/>
            <a:ext cx="6125964" cy="1906863"/>
          </a:xfrm>
          <a:prstGeom prst="rect">
            <a:avLst/>
          </a:prstGeom>
        </p:spPr>
        <p:txBody>
          <a:bodyPr vert="horz" lIns="121920" tIns="60960" rIns="121920" bIns="60960" rtlCol="0" anchor="b">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90000"/>
              </a:lnSpc>
              <a:spcBef>
                <a:spcPct val="0"/>
              </a:spcBef>
              <a:spcAft>
                <a:spcPts val="800"/>
              </a:spcAft>
            </a:pPr>
            <a:r>
              <a:rPr lang="en-US" sz="4267" b="1" i="1" kern="1200" dirty="0">
                <a:solidFill>
                  <a:schemeClr val="accent1">
                    <a:lumMod val="50000"/>
                  </a:schemeClr>
                </a:solidFill>
                <a:latin typeface="Abadi" panose="020B0604020104020204" pitchFamily="34" charset="0"/>
                <a:ea typeface="+mj-ea"/>
                <a:cs typeface="+mj-cs"/>
              </a:rPr>
              <a:t>The Gangs Matrix</a:t>
            </a:r>
          </a:p>
          <a:p>
            <a:pPr>
              <a:lnSpc>
                <a:spcPct val="90000"/>
              </a:lnSpc>
              <a:spcBef>
                <a:spcPct val="0"/>
              </a:spcBef>
              <a:spcAft>
                <a:spcPts val="800"/>
              </a:spcAft>
            </a:pPr>
            <a:endParaRPr lang="en-US" sz="5867" kern="1200" dirty="0">
              <a:solidFill>
                <a:schemeClr val="tx1"/>
              </a:solidFill>
              <a:latin typeface="+mj-lt"/>
              <a:ea typeface="+mj-ea"/>
              <a:cs typeface="+mj-cs"/>
            </a:endParaRPr>
          </a:p>
        </p:txBody>
      </p:sp>
      <p:sp>
        <p:nvSpPr>
          <p:cNvPr id="2" name="TextBox 1">
            <a:extLst>
              <a:ext uri="{FF2B5EF4-FFF2-40B4-BE49-F238E27FC236}">
                <a16:creationId xmlns:a16="http://schemas.microsoft.com/office/drawing/2014/main" id="{330CD78B-4BAC-4A56-AFA1-5DBF0C657349}"/>
              </a:ext>
            </a:extLst>
          </p:cNvPr>
          <p:cNvSpPr txBox="1"/>
          <p:nvPr/>
        </p:nvSpPr>
        <p:spPr>
          <a:xfrm>
            <a:off x="361816" y="1257143"/>
            <a:ext cx="6214995" cy="5324528"/>
          </a:xfrm>
          <a:prstGeom prst="rect">
            <a:avLst/>
          </a:prstGeom>
        </p:spPr>
        <p:txBody>
          <a:bodyPr vert="horz" lIns="121920" tIns="60960" rIns="121920" bIns="60960" rtlCol="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indent="-304792">
              <a:lnSpc>
                <a:spcPct val="90000"/>
              </a:lnSpc>
              <a:spcAft>
                <a:spcPts val="800"/>
              </a:spcAft>
              <a:buFont typeface="Arial" panose="020B0604020202020204" pitchFamily="34" charset="0"/>
              <a:buChar char="•"/>
            </a:pPr>
            <a:endParaRPr lang="en-US" sz="1600" dirty="0"/>
          </a:p>
          <a:p>
            <a:pPr indent="-304792">
              <a:lnSpc>
                <a:spcPct val="90000"/>
              </a:lnSpc>
              <a:spcAft>
                <a:spcPts val="800"/>
              </a:spcAft>
              <a:buFont typeface="Arial" panose="020B0604020202020204" pitchFamily="34" charset="0"/>
              <a:buChar char="•"/>
            </a:pPr>
            <a:r>
              <a:rPr lang="en-US" sz="1600" dirty="0"/>
              <a:t>The Gangs Matrix -  a police database developed in 2012 as a response to the 2011 London Riots. The database contained the personal information of </a:t>
            </a:r>
            <a:r>
              <a:rPr lang="en-US" sz="1600" b="1" dirty="0"/>
              <a:t>thousands</a:t>
            </a:r>
            <a:r>
              <a:rPr lang="en-US" sz="1600" dirty="0"/>
              <a:t> </a:t>
            </a:r>
            <a:r>
              <a:rPr lang="en-US" sz="1600" b="1" dirty="0"/>
              <a:t>children and young people </a:t>
            </a:r>
            <a:r>
              <a:rPr lang="en-US" sz="1600" dirty="0"/>
              <a:t>living in London who are perceived by the Metropolitan Police as ‘gang nominals’ and likely to be involved in serious violence. </a:t>
            </a:r>
          </a:p>
          <a:p>
            <a:pPr indent="-304792">
              <a:lnSpc>
                <a:spcPct val="90000"/>
              </a:lnSpc>
              <a:spcAft>
                <a:spcPts val="800"/>
              </a:spcAft>
              <a:buFont typeface="Arial" panose="020B0604020202020204" pitchFamily="34" charset="0"/>
              <a:buChar char="•"/>
            </a:pPr>
            <a:r>
              <a:rPr lang="en-US" sz="1600" dirty="0"/>
              <a:t>Definition of Gang – Problematic </a:t>
            </a:r>
          </a:p>
          <a:p>
            <a:pPr indent="-304792">
              <a:lnSpc>
                <a:spcPct val="90000"/>
              </a:lnSpc>
              <a:spcAft>
                <a:spcPts val="800"/>
              </a:spcAft>
              <a:buFont typeface="Arial" panose="020B0604020202020204" pitchFamily="34" charset="0"/>
              <a:buChar char="•"/>
            </a:pPr>
            <a:r>
              <a:rPr lang="en-US" sz="1600" dirty="0"/>
              <a:t>The lack of clarity regarding the criteria for adding/removing individuals to this database, and algorithms are used to rank those on the list with </a:t>
            </a:r>
            <a:r>
              <a:rPr lang="en-US" sz="1600" dirty="0">
                <a:highlight>
                  <a:srgbClr val="00FF00"/>
                </a:highlight>
              </a:rPr>
              <a:t>Green</a:t>
            </a:r>
            <a:r>
              <a:rPr lang="en-US" sz="1600" dirty="0"/>
              <a:t>, </a:t>
            </a:r>
            <a:r>
              <a:rPr lang="en-US" sz="1600" dirty="0">
                <a:highlight>
                  <a:srgbClr val="FFFF00"/>
                </a:highlight>
              </a:rPr>
              <a:t>Yellow</a:t>
            </a:r>
            <a:r>
              <a:rPr lang="en-US" sz="1600" dirty="0"/>
              <a:t> or </a:t>
            </a:r>
            <a:r>
              <a:rPr lang="en-US" sz="1600" dirty="0">
                <a:highlight>
                  <a:srgbClr val="FF0000"/>
                </a:highlight>
              </a:rPr>
              <a:t>Red</a:t>
            </a:r>
            <a:r>
              <a:rPr lang="en-US" sz="1600" dirty="0"/>
              <a:t> rankings based on danger levels and propensity to violence. </a:t>
            </a:r>
          </a:p>
          <a:p>
            <a:pPr indent="-304792">
              <a:lnSpc>
                <a:spcPct val="90000"/>
              </a:lnSpc>
              <a:spcAft>
                <a:spcPts val="800"/>
              </a:spcAft>
              <a:buFont typeface="Arial" panose="020B0604020202020204" pitchFamily="34" charset="0"/>
              <a:buChar char="•"/>
            </a:pPr>
            <a:r>
              <a:rPr lang="en-US" sz="1600" dirty="0"/>
              <a:t>Lack of accountability and transparency enabled racial bias to be embedded into policy and practice for a decade.</a:t>
            </a:r>
          </a:p>
          <a:p>
            <a:pPr indent="-304792">
              <a:lnSpc>
                <a:spcPct val="90000"/>
              </a:lnSpc>
              <a:spcAft>
                <a:spcPts val="800"/>
              </a:spcAft>
              <a:buFont typeface="Arial" panose="020B0604020202020204" pitchFamily="34" charset="0"/>
              <a:buChar char="•"/>
            </a:pPr>
            <a:r>
              <a:rPr lang="en-US" sz="1600" dirty="0"/>
              <a:t>The consequences of being on the Gangs Matrix are extremely punitive and detrimental to the quality of life and impact people’s entitlement to benefits, housing, and employment but also is likely to result in increased Stop &amp; Search, Immigration problems, license conditions and school exclusions. Sharing of information was harmful.</a:t>
            </a:r>
          </a:p>
        </p:txBody>
      </p:sp>
      <p:pic>
        <p:nvPicPr>
          <p:cNvPr id="9" name="Picture 8" descr="A picture containing text, newspaper, different, screenshot&#10;&#10;Description automatically generated">
            <a:extLst>
              <a:ext uri="{FF2B5EF4-FFF2-40B4-BE49-F238E27FC236}">
                <a16:creationId xmlns:a16="http://schemas.microsoft.com/office/drawing/2014/main" id="{1130CF87-96AC-3434-F6CD-D74FF9FD73DC}"/>
              </a:ext>
            </a:extLst>
          </p:cNvPr>
          <p:cNvPicPr>
            <a:picLocks noChangeAspect="1"/>
          </p:cNvPicPr>
          <p:nvPr/>
        </p:nvPicPr>
        <p:blipFill rotWithShape="1">
          <a:blip r:embed="rId3"/>
          <a:srcRect l="14194" r="19734" b="2"/>
          <a:stretch/>
        </p:blipFill>
        <p:spPr>
          <a:xfrm>
            <a:off x="8452969" y="3681464"/>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1" name="Picture 10" descr="Text&#10;&#10;Description automatically generated">
            <a:extLst>
              <a:ext uri="{FF2B5EF4-FFF2-40B4-BE49-F238E27FC236}">
                <a16:creationId xmlns:a16="http://schemas.microsoft.com/office/drawing/2014/main" id="{99ABC414-E2B8-02F3-38C9-3D1CA811B9E6}"/>
              </a:ext>
            </a:extLst>
          </p:cNvPr>
          <p:cNvPicPr>
            <a:picLocks noChangeAspect="1"/>
          </p:cNvPicPr>
          <p:nvPr/>
        </p:nvPicPr>
        <p:blipFill rotWithShape="1">
          <a:blip r:embed="rId4"/>
          <a:srcRect r="515"/>
          <a:stretch/>
        </p:blipFill>
        <p:spPr>
          <a:xfrm>
            <a:off x="7911087" y="443142"/>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Picture 3">
            <a:extLst>
              <a:ext uri="{FF2B5EF4-FFF2-40B4-BE49-F238E27FC236}">
                <a16:creationId xmlns:a16="http://schemas.microsoft.com/office/drawing/2014/main" id="{0E0CD8D8-5B33-A468-20F8-F588F5E7FF3C}"/>
              </a:ext>
            </a:extLst>
          </p:cNvPr>
          <p:cNvPicPr>
            <a:picLocks noChangeAspect="1"/>
          </p:cNvPicPr>
          <p:nvPr/>
        </p:nvPicPr>
        <p:blipFill>
          <a:blip r:embed="rId5"/>
          <a:stretch>
            <a:fillRect/>
          </a:stretch>
        </p:blipFill>
        <p:spPr>
          <a:xfrm>
            <a:off x="40640" y="6374962"/>
            <a:ext cx="1452749" cy="483038"/>
          </a:xfrm>
          <a:prstGeom prst="rect">
            <a:avLst/>
          </a:prstGeom>
          <a:noFill/>
        </p:spPr>
      </p:pic>
    </p:spTree>
    <p:extLst>
      <p:ext uri="{BB962C8B-B14F-4D97-AF65-F5344CB8AC3E}">
        <p14:creationId xmlns:p14="http://schemas.microsoft.com/office/powerpoint/2010/main" val="426787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927564-CF61-4C5D-7089-DD3BD85A9066}"/>
              </a:ext>
            </a:extLst>
          </p:cNvPr>
          <p:cNvSpPr txBox="1"/>
          <p:nvPr/>
        </p:nvSpPr>
        <p:spPr>
          <a:xfrm>
            <a:off x="2536988" y="-95077"/>
            <a:ext cx="7383189" cy="1800525"/>
          </a:xfrm>
          <a:prstGeom prst="rect">
            <a:avLst/>
          </a:prstGeom>
        </p:spPr>
        <p:txBody>
          <a:bodyPr vert="horz" lIns="121920" tIns="60960" rIns="121920" bIns="60960" rtlCol="0"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90000"/>
              </a:lnSpc>
              <a:spcBef>
                <a:spcPct val="0"/>
              </a:spcBef>
              <a:spcAft>
                <a:spcPts val="800"/>
              </a:spcAft>
            </a:pPr>
            <a:r>
              <a:rPr lang="en-US" sz="4267" b="1" i="1" dirty="0">
                <a:solidFill>
                  <a:schemeClr val="accent1">
                    <a:lumMod val="50000"/>
                  </a:schemeClr>
                </a:solidFill>
                <a:latin typeface="Abadi" panose="020B0604020104020204" pitchFamily="34" charset="0"/>
                <a:ea typeface="+mj-ea"/>
                <a:cs typeface="+mj-cs"/>
              </a:rPr>
              <a:t>Dismantling The Gangs Matrix</a:t>
            </a:r>
          </a:p>
        </p:txBody>
      </p:sp>
      <p:sp>
        <p:nvSpPr>
          <p:cNvPr id="3" name="Content Placeholder 2">
            <a:extLst>
              <a:ext uri="{FF2B5EF4-FFF2-40B4-BE49-F238E27FC236}">
                <a16:creationId xmlns:a16="http://schemas.microsoft.com/office/drawing/2014/main" id="{7BE44ADE-D545-3B0D-147A-33EEF1DDF5F7}"/>
              </a:ext>
            </a:extLst>
          </p:cNvPr>
          <p:cNvSpPr>
            <a:spLocks noGrp="1"/>
          </p:cNvSpPr>
          <p:nvPr>
            <p:ph idx="1"/>
          </p:nvPr>
        </p:nvSpPr>
        <p:spPr>
          <a:xfrm>
            <a:off x="241555" y="835158"/>
            <a:ext cx="9101757" cy="5632533"/>
          </a:xfrm>
        </p:spPr>
        <p:txBody>
          <a:bodyPr vert="horz" lIns="121920" tIns="60960" rIns="121920" bIns="60960" rtlCol="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304792" defTabSz="1219170"/>
            <a:endParaRPr lang="en-US" sz="2133" b="1" dirty="0"/>
          </a:p>
          <a:p>
            <a:pPr marL="0" indent="-304792" defTabSz="1219170"/>
            <a:r>
              <a:rPr lang="en-US" sz="2133" b="1" dirty="0"/>
              <a:t>May 2018 – </a:t>
            </a:r>
            <a:r>
              <a:rPr lang="en-US" sz="2133" dirty="0"/>
              <a:t>Katrina becomes CEO, </a:t>
            </a:r>
            <a:r>
              <a:rPr lang="en-US" sz="2133" dirty="0" err="1"/>
              <a:t>StopWatch</a:t>
            </a:r>
            <a:r>
              <a:rPr lang="en-US" sz="2133" dirty="0"/>
              <a:t> </a:t>
            </a:r>
            <a:r>
              <a:rPr lang="en-US" sz="2133" dirty="0">
                <a:sym typeface="Wingdings" panose="05000000000000000000" pitchFamily="2" charset="2"/>
              </a:rPr>
              <a:t></a:t>
            </a:r>
            <a:endParaRPr lang="en-US" sz="2133" dirty="0"/>
          </a:p>
          <a:p>
            <a:pPr marL="0" indent="-304792" defTabSz="1219170"/>
            <a:r>
              <a:rPr lang="en-US" sz="2133" b="1" dirty="0"/>
              <a:t>Sep 2018 – </a:t>
            </a:r>
            <a:r>
              <a:rPr lang="en-US" sz="2133" dirty="0" err="1"/>
              <a:t>StopWatch</a:t>
            </a:r>
            <a:r>
              <a:rPr lang="en-US" sz="2133" dirty="0"/>
              <a:t> published ‘Being Matrixed’ a qualitative report 	that gave a voice to those impacted by the Gangs Matrix </a:t>
            </a:r>
          </a:p>
          <a:p>
            <a:pPr marL="0" indent="-304792" defTabSz="1219170"/>
            <a:r>
              <a:rPr lang="en-US" sz="2133" b="1" dirty="0"/>
              <a:t>Sep</a:t>
            </a:r>
            <a:r>
              <a:rPr lang="en-US" sz="2133" dirty="0"/>
              <a:t> </a:t>
            </a:r>
            <a:r>
              <a:rPr lang="en-US" sz="2133" b="1" dirty="0"/>
              <a:t>2018</a:t>
            </a:r>
            <a:r>
              <a:rPr lang="en-US" sz="2133" dirty="0"/>
              <a:t> – </a:t>
            </a:r>
            <a:r>
              <a:rPr lang="en-US" sz="2133" dirty="0" err="1"/>
              <a:t>StopWatch</a:t>
            </a:r>
            <a:r>
              <a:rPr lang="en-US" sz="2133" dirty="0"/>
              <a:t> hosted a Parliamentary event in collaboration with Stafford Scott, Dr Patrick Williams, The 4Front Project, lawyers and Amnesty International, Young poets </a:t>
            </a:r>
          </a:p>
          <a:p>
            <a:pPr marL="0" indent="-304792" defTabSz="1219170"/>
            <a:r>
              <a:rPr lang="en-US" sz="2133" b="1" dirty="0"/>
              <a:t>Oct 2018</a:t>
            </a:r>
            <a:r>
              <a:rPr lang="en-US" sz="2133" dirty="0"/>
              <a:t> </a:t>
            </a:r>
            <a:r>
              <a:rPr lang="en-US" sz="2133" b="1" dirty="0"/>
              <a:t>–</a:t>
            </a:r>
            <a:r>
              <a:rPr lang="en-US" sz="2133" dirty="0"/>
              <a:t> </a:t>
            </a:r>
            <a:r>
              <a:rPr lang="en-US" sz="2133" dirty="0" err="1"/>
              <a:t>StopWatch</a:t>
            </a:r>
            <a:r>
              <a:rPr lang="en-US" sz="2133" dirty="0"/>
              <a:t> hosted a civil society </a:t>
            </a:r>
          </a:p>
          <a:p>
            <a:pPr marL="0" indent="-304792" defTabSz="1219170"/>
            <a:r>
              <a:rPr lang="en-US" sz="2133" b="1" dirty="0"/>
              <a:t>Nov 2018 – </a:t>
            </a:r>
            <a:r>
              <a:rPr lang="en-US" sz="2133" dirty="0"/>
              <a:t>ICO issued Metropolitan Police Enforcement Notice</a:t>
            </a:r>
          </a:p>
          <a:p>
            <a:pPr marL="0" indent="-304792" defTabSz="1219170"/>
            <a:r>
              <a:rPr lang="en-US" sz="2133" b="1" dirty="0"/>
              <a:t>Dec 2018 – </a:t>
            </a:r>
            <a:r>
              <a:rPr lang="en-US" sz="2133" dirty="0"/>
              <a:t>MOPAC published review into Matrix and set up a Gangs 	Matrix ‘Community’ Reference Group</a:t>
            </a:r>
          </a:p>
          <a:p>
            <a:pPr marL="0" indent="-304792" defTabSz="1219170"/>
            <a:r>
              <a:rPr lang="en-US" sz="2133" b="1" dirty="0"/>
              <a:t>Jan 2019 – 2020 </a:t>
            </a:r>
            <a:r>
              <a:rPr lang="en-US" sz="2133" dirty="0"/>
              <a:t>Katrina, </a:t>
            </a:r>
            <a:r>
              <a:rPr lang="en-US" sz="2133" dirty="0" err="1"/>
              <a:t>StopWatch</a:t>
            </a:r>
            <a:r>
              <a:rPr lang="en-US" sz="2133" dirty="0"/>
              <a:t> CEO, sat on MOPAC GM Reference Group </a:t>
            </a:r>
          </a:p>
          <a:p>
            <a:pPr marL="0" indent="-304792" defTabSz="1219170"/>
            <a:r>
              <a:rPr lang="en-US" sz="2133" b="1" dirty="0"/>
              <a:t>Dec 2020 –</a:t>
            </a:r>
            <a:r>
              <a:rPr lang="en-US" sz="2133" dirty="0"/>
              <a:t> After a phenomenal tenure as CEO Katrina leaves </a:t>
            </a:r>
            <a:r>
              <a:rPr lang="en-US" sz="2133" dirty="0" err="1"/>
              <a:t>StopWatch</a:t>
            </a:r>
            <a:r>
              <a:rPr lang="en-US" sz="2133" dirty="0"/>
              <a:t> </a:t>
            </a:r>
            <a:r>
              <a:rPr lang="en-US" sz="2133" dirty="0">
                <a:sym typeface="Wingdings" panose="05000000000000000000" pitchFamily="2" charset="2"/>
              </a:rPr>
              <a:t></a:t>
            </a:r>
            <a:endParaRPr lang="en-US" sz="2133" dirty="0"/>
          </a:p>
          <a:p>
            <a:pPr marL="0" indent="-304792" defTabSz="1219170"/>
            <a:r>
              <a:rPr lang="en-US" sz="2133" b="1" dirty="0">
                <a:solidFill>
                  <a:srgbClr val="FF0000"/>
                </a:solidFill>
              </a:rPr>
              <a:t>Jan 2021 – Katrina establishes UNJUST C.I.C </a:t>
            </a:r>
            <a:r>
              <a:rPr lang="en-US" sz="2133" b="1" dirty="0">
                <a:solidFill>
                  <a:srgbClr val="FF0000"/>
                </a:solidFill>
                <a:sym typeface="Wingdings" panose="05000000000000000000" pitchFamily="2" charset="2"/>
              </a:rPr>
              <a:t>     </a:t>
            </a:r>
            <a:endParaRPr lang="en-US" sz="2200" b="1" dirty="0">
              <a:solidFill>
                <a:srgbClr val="FF0000"/>
              </a:solidFill>
            </a:endParaRPr>
          </a:p>
        </p:txBody>
      </p:sp>
      <p:pic>
        <p:nvPicPr>
          <p:cNvPr id="1026" name="Picture 2" descr="StopWatch response to the Best Use of Stop and Search Scheme | Release">
            <a:extLst>
              <a:ext uri="{FF2B5EF4-FFF2-40B4-BE49-F238E27FC236}">
                <a16:creationId xmlns:a16="http://schemas.microsoft.com/office/drawing/2014/main" id="{D049EBFE-11CE-76C8-3BF1-490A41F40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652" y="487448"/>
            <a:ext cx="1981405" cy="996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rton Centre for Independent Living | Our Funders">
            <a:extLst>
              <a:ext uri="{FF2B5EF4-FFF2-40B4-BE49-F238E27FC236}">
                <a16:creationId xmlns:a16="http://schemas.microsoft.com/office/drawing/2014/main" id="{F300FE1C-4F0A-B50E-AD9A-95F1485B48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9713" y="6031001"/>
            <a:ext cx="544356" cy="3151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Amnesty International logo | Logo Design Love">
            <a:extLst>
              <a:ext uri="{FF2B5EF4-FFF2-40B4-BE49-F238E27FC236}">
                <a16:creationId xmlns:a16="http://schemas.microsoft.com/office/drawing/2014/main" id="{3D26477F-EEC1-23C6-6CA0-FE7B4978D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5635" y="4011674"/>
            <a:ext cx="1834811" cy="13195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4FRONT PROJECT">
            <a:extLst>
              <a:ext uri="{FF2B5EF4-FFF2-40B4-BE49-F238E27FC236}">
                <a16:creationId xmlns:a16="http://schemas.microsoft.com/office/drawing/2014/main" id="{09D83712-2DE6-855A-CBF1-B73BEF5513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5346" y="5595963"/>
            <a:ext cx="27051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stafford sctoot">
            <a:extLst>
              <a:ext uri="{FF2B5EF4-FFF2-40B4-BE49-F238E27FC236}">
                <a16:creationId xmlns:a16="http://schemas.microsoft.com/office/drawing/2014/main" id="{D2042FDF-AAF1-4D8F-E38F-C6B514C8D0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0107" y="1854811"/>
            <a:ext cx="3040339" cy="18863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A7FD8CA-48AE-3BFA-693E-95EFD0ED1783}"/>
              </a:ext>
            </a:extLst>
          </p:cNvPr>
          <p:cNvPicPr>
            <a:picLocks noChangeAspect="1"/>
          </p:cNvPicPr>
          <p:nvPr/>
        </p:nvPicPr>
        <p:blipFill>
          <a:blip r:embed="rId8"/>
          <a:stretch>
            <a:fillRect/>
          </a:stretch>
        </p:blipFill>
        <p:spPr>
          <a:xfrm>
            <a:off x="0" y="6346154"/>
            <a:ext cx="1452749" cy="483038"/>
          </a:xfrm>
          <a:prstGeom prst="rect">
            <a:avLst/>
          </a:prstGeom>
          <a:noFill/>
        </p:spPr>
      </p:pic>
    </p:spTree>
    <p:extLst>
      <p:ext uri="{BB962C8B-B14F-4D97-AF65-F5344CB8AC3E}">
        <p14:creationId xmlns:p14="http://schemas.microsoft.com/office/powerpoint/2010/main" val="80253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927564-CF61-4C5D-7089-DD3BD85A9066}"/>
              </a:ext>
            </a:extLst>
          </p:cNvPr>
          <p:cNvSpPr txBox="1"/>
          <p:nvPr/>
        </p:nvSpPr>
        <p:spPr>
          <a:xfrm>
            <a:off x="2654827" y="-216236"/>
            <a:ext cx="7383189" cy="1800525"/>
          </a:xfrm>
          <a:prstGeom prst="rect">
            <a:avLst/>
          </a:prstGeom>
        </p:spPr>
        <p:txBody>
          <a:bodyPr vert="horz" lIns="121920" tIns="60960" rIns="121920" bIns="60960" rtlCol="0"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nSpc>
                <a:spcPct val="90000"/>
              </a:lnSpc>
              <a:spcBef>
                <a:spcPct val="0"/>
              </a:spcBef>
              <a:spcAft>
                <a:spcPts val="800"/>
              </a:spcAft>
            </a:pPr>
            <a:r>
              <a:rPr lang="en-US" sz="4267" b="1" i="1">
                <a:solidFill>
                  <a:schemeClr val="accent1">
                    <a:lumMod val="50000"/>
                  </a:schemeClr>
                </a:solidFill>
                <a:latin typeface="Abadi" panose="020B0604020104020204" pitchFamily="34" charset="0"/>
                <a:ea typeface="+mj-ea"/>
                <a:cs typeface="+mj-cs"/>
              </a:rPr>
              <a:t>Dismantling The Gangs Matrix</a:t>
            </a:r>
            <a:endParaRPr lang="en-US" sz="4267" b="1" i="1" dirty="0">
              <a:solidFill>
                <a:schemeClr val="accent1">
                  <a:lumMod val="50000"/>
                </a:schemeClr>
              </a:solidFill>
              <a:latin typeface="Abadi" panose="020B0604020104020204" pitchFamily="34" charset="0"/>
              <a:ea typeface="+mj-ea"/>
              <a:cs typeface="+mj-cs"/>
            </a:endParaRPr>
          </a:p>
        </p:txBody>
      </p:sp>
      <p:sp>
        <p:nvSpPr>
          <p:cNvPr id="3" name="Content Placeholder 2">
            <a:extLst>
              <a:ext uri="{FF2B5EF4-FFF2-40B4-BE49-F238E27FC236}">
                <a16:creationId xmlns:a16="http://schemas.microsoft.com/office/drawing/2014/main" id="{7BE44ADE-D545-3B0D-147A-33EEF1DDF5F7}"/>
              </a:ext>
            </a:extLst>
          </p:cNvPr>
          <p:cNvSpPr>
            <a:spLocks noGrp="1"/>
          </p:cNvSpPr>
          <p:nvPr>
            <p:ph idx="1"/>
          </p:nvPr>
        </p:nvSpPr>
        <p:spPr>
          <a:xfrm>
            <a:off x="191423" y="1213020"/>
            <a:ext cx="8535781" cy="5197341"/>
          </a:xfrm>
        </p:spPr>
        <p:txBody>
          <a:bodyPr vert="horz" lIns="121920" tIns="60960" rIns="121920" bIns="60960" rtlCol="0">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304792" defTabSz="1219170"/>
            <a:r>
              <a:rPr lang="en-US" sz="2133" b="1" dirty="0"/>
              <a:t>Jan 2022 -</a:t>
            </a:r>
            <a:r>
              <a:rPr lang="en-US" sz="2133" dirty="0"/>
              <a:t> Awate Suliman and UNJUST instructed LIBERTY and Doughty Street Chambers to issue judicial review proceedings against the Metropolitan Police. </a:t>
            </a:r>
          </a:p>
          <a:p>
            <a:pPr marL="0" indent="-304792" defTabSz="1219170"/>
            <a:r>
              <a:rPr lang="en-US" sz="2133" b="1" dirty="0"/>
              <a:t>Feb 2022 -</a:t>
            </a:r>
            <a:r>
              <a:rPr lang="en-US" sz="2133" dirty="0"/>
              <a:t> We launched a </a:t>
            </a:r>
            <a:r>
              <a:rPr lang="en-US" sz="2133" dirty="0" err="1"/>
              <a:t>crowdfunder</a:t>
            </a:r>
            <a:r>
              <a:rPr lang="en-US" sz="2133" dirty="0"/>
              <a:t>. Raised nearly £10k and received donations from BLM, LUSH, Law for Change, and </a:t>
            </a:r>
            <a:r>
              <a:rPr lang="en-US" sz="2133" dirty="0" err="1"/>
              <a:t>Koshka</a:t>
            </a:r>
            <a:r>
              <a:rPr lang="en-US" sz="2133" dirty="0"/>
              <a:t> Duff to cover the remaining £8k needed to cover legal costs. </a:t>
            </a:r>
            <a:r>
              <a:rPr lang="en-US" sz="2133" b="1" dirty="0"/>
              <a:t>WE DID IT! </a:t>
            </a:r>
            <a:endParaRPr lang="en-US" sz="2133" dirty="0"/>
          </a:p>
          <a:p>
            <a:pPr marL="0" indent="-304792" defTabSz="1219170"/>
            <a:r>
              <a:rPr lang="en-US" sz="2133" b="1" dirty="0"/>
              <a:t>May 2022 - </a:t>
            </a:r>
            <a:r>
              <a:rPr lang="en-US" sz="2133" dirty="0"/>
              <a:t>The case was given permission to proceed with a court date set for Nov 2022. </a:t>
            </a:r>
            <a:endParaRPr lang="en-US" sz="2133" b="1" dirty="0"/>
          </a:p>
          <a:p>
            <a:pPr marL="0" indent="-304792" defTabSz="1219170"/>
            <a:r>
              <a:rPr lang="en-US" sz="2133" b="1" dirty="0"/>
              <a:t>Oct 2022 - </a:t>
            </a:r>
            <a:r>
              <a:rPr lang="en-US" sz="2133" dirty="0"/>
              <a:t>Settlement discussions. Hand and Glove Maneuver</a:t>
            </a:r>
          </a:p>
          <a:p>
            <a:pPr marL="0" indent="-304792" defTabSz="1219170"/>
            <a:r>
              <a:rPr lang="en-US" sz="2133" b="1" dirty="0">
                <a:highlight>
                  <a:srgbClr val="FFFF00"/>
                </a:highlight>
              </a:rPr>
              <a:t>Nov 2022 </a:t>
            </a:r>
            <a:r>
              <a:rPr lang="en-US" sz="2133" dirty="0">
                <a:highlight>
                  <a:srgbClr val="FFFF00"/>
                </a:highlight>
              </a:rPr>
              <a:t>- Court looming…… </a:t>
            </a:r>
            <a:r>
              <a:rPr lang="en-US" sz="2133" b="1" dirty="0">
                <a:highlight>
                  <a:srgbClr val="FFFF00"/>
                </a:highlight>
              </a:rPr>
              <a:t>The Metropolitan Police admit Article 8 Human Rights Act breach </a:t>
            </a:r>
            <a:r>
              <a:rPr lang="en-US" sz="2133" dirty="0">
                <a:highlight>
                  <a:srgbClr val="FFFF00"/>
                </a:highlight>
              </a:rPr>
              <a:t>and concede the database is in dire need of “wholesale change” </a:t>
            </a:r>
            <a:r>
              <a:rPr lang="en-US" sz="2133" b="1" dirty="0">
                <a:highlight>
                  <a:srgbClr val="FFFF00"/>
                </a:highlight>
              </a:rPr>
              <a:t>BUT</a:t>
            </a:r>
            <a:r>
              <a:rPr lang="en-US" sz="2133" dirty="0">
                <a:highlight>
                  <a:srgbClr val="FFFF00"/>
                </a:highlight>
              </a:rPr>
              <a:t> </a:t>
            </a:r>
            <a:r>
              <a:rPr lang="en-US" sz="2133" b="1" dirty="0">
                <a:highlight>
                  <a:srgbClr val="FFFF00"/>
                </a:highlight>
              </a:rPr>
              <a:t>refuse to admit racial discrimination. </a:t>
            </a:r>
          </a:p>
          <a:p>
            <a:pPr marL="0" indent="-304792" defTabSz="1219170"/>
            <a:r>
              <a:rPr lang="en-US" sz="2133" b="1" dirty="0"/>
              <a:t>What Next? </a:t>
            </a:r>
            <a:r>
              <a:rPr lang="en-US" sz="2133" dirty="0"/>
              <a:t>Removal of Greens. Confirm Matrix Status. Bring Claims for Article 8 Breach. Continue #ScrapTheMatrixCampaign</a:t>
            </a:r>
          </a:p>
          <a:p>
            <a:pPr marL="0" indent="-304792" defTabSz="1219170"/>
            <a:endParaRPr lang="en-US" sz="2133" dirty="0"/>
          </a:p>
          <a:p>
            <a:pPr marL="0" indent="-304792" defTabSz="1219170"/>
            <a:endParaRPr lang="en-US" sz="2133" dirty="0"/>
          </a:p>
        </p:txBody>
      </p:sp>
      <p:pic>
        <p:nvPicPr>
          <p:cNvPr id="9" name="Picture 8" descr="A picture containing text, screenshot, screen&#10;&#10;Description automatically generated">
            <a:extLst>
              <a:ext uri="{FF2B5EF4-FFF2-40B4-BE49-F238E27FC236}">
                <a16:creationId xmlns:a16="http://schemas.microsoft.com/office/drawing/2014/main" id="{79AC5115-A57F-2161-8D53-B244D5EE9A6A}"/>
              </a:ext>
            </a:extLst>
          </p:cNvPr>
          <p:cNvPicPr>
            <a:picLocks noChangeAspect="1"/>
          </p:cNvPicPr>
          <p:nvPr/>
        </p:nvPicPr>
        <p:blipFill rotWithShape="1">
          <a:blip r:embed="rId3"/>
          <a:srcRect l="3406" t="6731" r="10834" b="6757"/>
          <a:stretch/>
        </p:blipFill>
        <p:spPr bwMode="auto">
          <a:xfrm>
            <a:off x="9378823" y="5251487"/>
            <a:ext cx="2158511" cy="1451557"/>
          </a:xfrm>
          <a:prstGeom prst="rect">
            <a:avLst/>
          </a:prstGeom>
          <a:ln>
            <a:noFill/>
          </a:ln>
          <a:extLst>
            <a:ext uri="{53640926-AAD7-44D8-BBD7-CCE9431645EC}">
              <a14:shadowObscured xmlns:a14="http://schemas.microsoft.com/office/drawing/2010/main"/>
            </a:ext>
          </a:extLst>
        </p:spPr>
      </p:pic>
      <p:pic>
        <p:nvPicPr>
          <p:cNvPr id="1032" name="Picture 8" descr="Black Joy - Black Joy - Mask | TeePublic">
            <a:extLst>
              <a:ext uri="{FF2B5EF4-FFF2-40B4-BE49-F238E27FC236}">
                <a16:creationId xmlns:a16="http://schemas.microsoft.com/office/drawing/2014/main" id="{26714F4E-1E76-EB8E-083D-73B418734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475" y="1277723"/>
            <a:ext cx="3460567" cy="3668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E5CBD5E-99FA-A9DC-786C-DB88E0C250CD}"/>
              </a:ext>
            </a:extLst>
          </p:cNvPr>
          <p:cNvPicPr>
            <a:picLocks noChangeAspect="1"/>
          </p:cNvPicPr>
          <p:nvPr/>
        </p:nvPicPr>
        <p:blipFill>
          <a:blip r:embed="rId5"/>
          <a:stretch>
            <a:fillRect/>
          </a:stretch>
        </p:blipFill>
        <p:spPr>
          <a:xfrm>
            <a:off x="0" y="6374962"/>
            <a:ext cx="1452749" cy="483038"/>
          </a:xfrm>
          <a:prstGeom prst="rect">
            <a:avLst/>
          </a:prstGeom>
          <a:noFill/>
        </p:spPr>
      </p:pic>
    </p:spTree>
    <p:extLst>
      <p:ext uri="{BB962C8B-B14F-4D97-AF65-F5344CB8AC3E}">
        <p14:creationId xmlns:p14="http://schemas.microsoft.com/office/powerpoint/2010/main" val="110739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6586-B3DA-9AA2-29F4-586ACDF528B1}"/>
              </a:ext>
            </a:extLst>
          </p:cNvPr>
          <p:cNvSpPr>
            <a:spLocks noGrp="1"/>
          </p:cNvSpPr>
          <p:nvPr>
            <p:ph type="title"/>
          </p:nvPr>
        </p:nvSpPr>
        <p:spPr>
          <a:xfrm>
            <a:off x="838200" y="-509933"/>
            <a:ext cx="10515600" cy="2852737"/>
          </a:xfrm>
        </p:spPr>
        <p:txBody>
          <a:bodyPr>
            <a:normAutofit/>
          </a:bodyPr>
          <a:lstStyle/>
          <a:p>
            <a:pPr algn="ctr"/>
            <a:r>
              <a:rPr lang="en-US" b="1" i="1" dirty="0">
                <a:solidFill>
                  <a:schemeClr val="accent1">
                    <a:lumMod val="50000"/>
                  </a:schemeClr>
                </a:solidFill>
                <a:latin typeface="Abadi" panose="020B0604020104020204" pitchFamily="34" charset="0"/>
              </a:rPr>
              <a:t>The Erase The Database Collective</a:t>
            </a:r>
            <a:endParaRPr lang="en-GB" dirty="0"/>
          </a:p>
        </p:txBody>
      </p:sp>
      <p:sp>
        <p:nvSpPr>
          <p:cNvPr id="4" name="Text Placeholder 3">
            <a:extLst>
              <a:ext uri="{FF2B5EF4-FFF2-40B4-BE49-F238E27FC236}">
                <a16:creationId xmlns:a16="http://schemas.microsoft.com/office/drawing/2014/main" id="{9B3CD67E-AD8A-6336-4A5A-75FDC52028A4}"/>
              </a:ext>
            </a:extLst>
          </p:cNvPr>
          <p:cNvSpPr>
            <a:spLocks noGrp="1"/>
          </p:cNvSpPr>
          <p:nvPr>
            <p:ph type="body" idx="1"/>
          </p:nvPr>
        </p:nvSpPr>
        <p:spPr>
          <a:xfrm>
            <a:off x="881474" y="4429125"/>
            <a:ext cx="10515600" cy="2050843"/>
          </a:xfrm>
        </p:spPr>
        <p:txBody>
          <a:bodyPr>
            <a:normAutofit/>
          </a:bodyPr>
          <a:lstStyle/>
          <a:p>
            <a:pPr algn="ctr"/>
            <a:r>
              <a:rPr lang="en-GB" b="0" i="0" dirty="0">
                <a:solidFill>
                  <a:srgbClr val="000000"/>
                </a:solidFill>
                <a:effectLst/>
              </a:rPr>
              <a:t>The collective is partnering with community activists, campaigners, academics and lawyers to create the </a:t>
            </a:r>
            <a:r>
              <a:rPr lang="en-GB" b="1" i="0" dirty="0">
                <a:solidFill>
                  <a:srgbClr val="000000"/>
                </a:solidFill>
                <a:effectLst/>
              </a:rPr>
              <a:t>#EraseTheDatabase</a:t>
            </a:r>
            <a:r>
              <a:rPr lang="en-GB" b="1" i="1" dirty="0">
                <a:solidFill>
                  <a:srgbClr val="000000"/>
                </a:solidFill>
                <a:effectLst/>
              </a:rPr>
              <a:t> </a:t>
            </a:r>
            <a:r>
              <a:rPr lang="en-GB" b="0" i="0" dirty="0">
                <a:solidFill>
                  <a:srgbClr val="000000"/>
                </a:solidFill>
                <a:effectLst/>
              </a:rPr>
              <a:t>campaign. </a:t>
            </a:r>
          </a:p>
          <a:p>
            <a:pPr algn="ctr"/>
            <a:r>
              <a:rPr lang="en-GB" b="0" i="0" dirty="0">
                <a:solidFill>
                  <a:srgbClr val="000000"/>
                </a:solidFill>
                <a:effectLst/>
              </a:rPr>
              <a:t>Our aim is to ensure that this legal win is translated into meaningful change for all whose rights were breached and lives damaged. </a:t>
            </a:r>
          </a:p>
          <a:p>
            <a:pPr algn="ctr"/>
            <a:r>
              <a:rPr lang="en-GB" b="0" i="0" dirty="0">
                <a:solidFill>
                  <a:srgbClr val="000000"/>
                </a:solidFill>
                <a:effectLst/>
              </a:rPr>
              <a:t>We also resist new and emerging forms of oppressive police technology</a:t>
            </a:r>
            <a:endParaRPr lang="en-GB" dirty="0"/>
          </a:p>
        </p:txBody>
      </p:sp>
      <p:pic>
        <p:nvPicPr>
          <p:cNvPr id="1026" name="Picture 2" descr="EraseTheDatabase">
            <a:extLst>
              <a:ext uri="{FF2B5EF4-FFF2-40B4-BE49-F238E27FC236}">
                <a16:creationId xmlns:a16="http://schemas.microsoft.com/office/drawing/2014/main" id="{1C35798E-0501-6851-3441-1B54235710F9}"/>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4313" y="378032"/>
            <a:ext cx="1538288" cy="1538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AECD562-85B7-0748-15B8-AE188348BEE3}"/>
              </a:ext>
            </a:extLst>
          </p:cNvPr>
          <p:cNvPicPr>
            <a:picLocks noChangeAspect="1"/>
          </p:cNvPicPr>
          <p:nvPr/>
        </p:nvPicPr>
        <p:blipFill>
          <a:blip r:embed="rId3"/>
          <a:stretch>
            <a:fillRect/>
          </a:stretch>
        </p:blipFill>
        <p:spPr>
          <a:xfrm>
            <a:off x="838200" y="2574959"/>
            <a:ext cx="3515547" cy="1168919"/>
          </a:xfrm>
          <a:prstGeom prst="rect">
            <a:avLst/>
          </a:prstGeom>
          <a:noFill/>
        </p:spPr>
      </p:pic>
      <p:pic>
        <p:nvPicPr>
          <p:cNvPr id="1028" name="Picture 4" descr="Tottenham Rights">
            <a:extLst>
              <a:ext uri="{FF2B5EF4-FFF2-40B4-BE49-F238E27FC236}">
                <a16:creationId xmlns:a16="http://schemas.microsoft.com/office/drawing/2014/main" id="{3C1CBEF9-6C27-F318-151A-C4F1487B6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2574959"/>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4FRONT PROJECT (@4FrontProject) / X">
            <a:extLst>
              <a:ext uri="{FF2B5EF4-FFF2-40B4-BE49-F238E27FC236}">
                <a16:creationId xmlns:a16="http://schemas.microsoft.com/office/drawing/2014/main" id="{6BB6A750-E3B7-604F-D005-D78D5283D3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7298" y="2328132"/>
            <a:ext cx="1456502" cy="145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1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3" name="TextBox 2">
            <a:extLst>
              <a:ext uri="{FF2B5EF4-FFF2-40B4-BE49-F238E27FC236}">
                <a16:creationId xmlns:a16="http://schemas.microsoft.com/office/drawing/2014/main" id="{7304F550-DF93-449A-892D-00220CAE59FE}"/>
              </a:ext>
            </a:extLst>
          </p:cNvPr>
          <p:cNvSpPr txBox="1"/>
          <p:nvPr/>
        </p:nvSpPr>
        <p:spPr>
          <a:xfrm>
            <a:off x="2840957" y="1667085"/>
            <a:ext cx="3499581" cy="2718949"/>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GB" sz="4267" b="1" dirty="0">
              <a:solidFill>
                <a:schemeClr val="accent1">
                  <a:lumMod val="50000"/>
                </a:schemeClr>
              </a:solidFill>
              <a:latin typeface="Abadi" panose="020B0604020104020204" pitchFamily="34" charset="0"/>
              <a:cs typeface="Times New Roman" panose="02020603050405020304" pitchFamily="18" charset="0"/>
            </a:endParaRPr>
          </a:p>
          <a:p>
            <a:pPr>
              <a:buClr>
                <a:schemeClr val="tx1"/>
              </a:buClr>
            </a:pPr>
            <a:endParaRPr lang="en-GB" sz="4267" b="1" dirty="0">
              <a:solidFill>
                <a:srgbClr val="002060"/>
              </a:solidFill>
              <a:latin typeface="Abadi" panose="020B0604020104020204" pitchFamily="34" charset="0"/>
              <a:ea typeface="Times New Roman" panose="02020603050405020304" pitchFamily="18" charset="0"/>
              <a:cs typeface="Times New Roman" panose="02020603050405020304" pitchFamily="18" charset="0"/>
            </a:endParaRPr>
          </a:p>
          <a:p>
            <a:pPr>
              <a:buClr>
                <a:schemeClr val="tx1"/>
              </a:buClr>
            </a:pPr>
            <a:r>
              <a:rPr lang="en-GB" sz="4267" b="1" dirty="0" err="1">
                <a:solidFill>
                  <a:srgbClr val="002060"/>
                </a:solidFill>
                <a:latin typeface="Abadi" panose="020B0604020104020204" pitchFamily="34" charset="0"/>
                <a:ea typeface="Times New Roman" panose="02020603050405020304" pitchFamily="18" charset="0"/>
                <a:cs typeface="Times New Roman" panose="02020603050405020304" pitchFamily="18" charset="0"/>
              </a:rPr>
              <a:t>CommUNITY</a:t>
            </a:r>
            <a:endParaRPr lang="en-GB" sz="4267" b="1" dirty="0">
              <a:solidFill>
                <a:srgbClr val="002060"/>
              </a:solidFill>
              <a:latin typeface="Abadi" panose="020B0604020104020204" pitchFamily="34" charset="0"/>
              <a:ea typeface="Times New Roman" panose="02020603050405020304" pitchFamily="18" charset="0"/>
              <a:cs typeface="Times New Roman" panose="02020603050405020304" pitchFamily="18" charset="0"/>
            </a:endParaRPr>
          </a:p>
          <a:p>
            <a:r>
              <a:rPr lang="en-GB" sz="4267" b="1" dirty="0">
                <a:solidFill>
                  <a:schemeClr val="accent2">
                    <a:lumMod val="90000"/>
                    <a:lumOff val="10000"/>
                  </a:schemeClr>
                </a:solidFill>
                <a:effectLst/>
                <a:latin typeface="Abadi" panose="020B0604020104020204" pitchFamily="34" charset="0"/>
                <a:ea typeface="Times New Roman" panose="02020603050405020304" pitchFamily="18" charset="0"/>
                <a:cs typeface="Times New Roman" panose="02020603050405020304" pitchFamily="18" charset="0"/>
              </a:rPr>
              <a:t> </a:t>
            </a:r>
            <a:endParaRPr lang="en-GB" sz="4267" dirty="0">
              <a:solidFill>
                <a:schemeClr val="accent2">
                  <a:lumMod val="90000"/>
                  <a:lumOff val="10000"/>
                </a:schemeClr>
              </a:solidFill>
              <a:latin typeface="Abadi" panose="020B0604020104020204" pitchFamily="34" charset="0"/>
            </a:endParaRPr>
          </a:p>
        </p:txBody>
      </p:sp>
      <p:pic>
        <p:nvPicPr>
          <p:cNvPr id="2052" name="Picture 4" descr="See the source image">
            <a:extLst>
              <a:ext uri="{FF2B5EF4-FFF2-40B4-BE49-F238E27FC236}">
                <a16:creationId xmlns:a16="http://schemas.microsoft.com/office/drawing/2014/main" id="{37079A67-B27D-A902-1DEE-3715B9CED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578" y="4130805"/>
            <a:ext cx="3691748" cy="24611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5BA6D9-259C-4925-DAD4-0C60FB1DC8D6}"/>
              </a:ext>
            </a:extLst>
          </p:cNvPr>
          <p:cNvSpPr txBox="1"/>
          <p:nvPr/>
        </p:nvSpPr>
        <p:spPr>
          <a:xfrm>
            <a:off x="3368532" y="3823422"/>
            <a:ext cx="4142661" cy="2882584"/>
          </a:xfrm>
          <a:prstGeom prst="rect">
            <a:avLst/>
          </a:prstGeom>
          <a:noFill/>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GB" sz="2933" b="1" i="1" dirty="0">
                <a:solidFill>
                  <a:srgbClr val="002060"/>
                </a:solidFill>
                <a:effectLst/>
                <a:latin typeface="Quire Sans" panose="020B0502040400020003" pitchFamily="34" charset="0"/>
                <a:cs typeface="Quire Sans" panose="020B0502040400020003" pitchFamily="34" charset="0"/>
              </a:rPr>
              <a:t>“</a:t>
            </a:r>
            <a:r>
              <a:rPr lang="en-GB" sz="2933" b="1" dirty="0">
                <a:solidFill>
                  <a:srgbClr val="002060"/>
                </a:solidFill>
                <a:effectLst/>
                <a:latin typeface="Abadi" panose="020B0604020104020204" pitchFamily="34" charset="0"/>
                <a:cs typeface="Quire Sans" panose="020B0502040400020003" pitchFamily="34" charset="0"/>
              </a:rPr>
              <a:t>When the rain fall,</a:t>
            </a:r>
          </a:p>
          <a:p>
            <a:pPr algn="ctr"/>
            <a:r>
              <a:rPr lang="en-GB" sz="2933" b="1" dirty="0">
                <a:solidFill>
                  <a:srgbClr val="002060"/>
                </a:solidFill>
                <a:effectLst/>
                <a:latin typeface="Abadi" panose="020B0604020104020204" pitchFamily="34" charset="0"/>
                <a:cs typeface="Quire Sans" panose="020B0502040400020003" pitchFamily="34" charset="0"/>
              </a:rPr>
              <a:t> it don't fall on </a:t>
            </a:r>
          </a:p>
          <a:p>
            <a:pPr algn="ctr"/>
            <a:r>
              <a:rPr lang="en-GB" sz="2933" b="1" dirty="0">
                <a:solidFill>
                  <a:srgbClr val="002060"/>
                </a:solidFill>
                <a:effectLst/>
                <a:latin typeface="Abadi" panose="020B0604020104020204" pitchFamily="34" charset="0"/>
                <a:cs typeface="Quire Sans" panose="020B0502040400020003" pitchFamily="34" charset="0"/>
              </a:rPr>
              <a:t>one man’s </a:t>
            </a:r>
          </a:p>
          <a:p>
            <a:pPr algn="ctr"/>
            <a:r>
              <a:rPr lang="en-GB" sz="2933" b="1" dirty="0">
                <a:solidFill>
                  <a:srgbClr val="002060"/>
                </a:solidFill>
                <a:effectLst/>
                <a:latin typeface="Abadi" panose="020B0604020104020204" pitchFamily="34" charset="0"/>
                <a:cs typeface="Quire Sans" panose="020B0502040400020003" pitchFamily="34" charset="0"/>
              </a:rPr>
              <a:t>housetop</a:t>
            </a:r>
            <a:r>
              <a:rPr lang="en-GB" sz="2933" b="1" dirty="0">
                <a:solidFill>
                  <a:srgbClr val="002060"/>
                </a:solidFill>
                <a:latin typeface="Abadi" panose="020B0604020104020204" pitchFamily="34" charset="0"/>
                <a:cs typeface="Quire Sans" panose="020B0502040400020003" pitchFamily="34" charset="0"/>
              </a:rPr>
              <a:t>”</a:t>
            </a:r>
            <a:endParaRPr lang="en-GB" sz="2933" b="1" dirty="0">
              <a:solidFill>
                <a:srgbClr val="002060"/>
              </a:solidFill>
              <a:effectLst/>
              <a:latin typeface="Abadi" panose="020B0604020104020204" pitchFamily="34" charset="0"/>
              <a:cs typeface="Quire Sans" panose="020B0502040400020003" pitchFamily="34" charset="0"/>
            </a:endParaRPr>
          </a:p>
          <a:p>
            <a:endParaRPr lang="en-GB" sz="3200" b="1" dirty="0">
              <a:solidFill>
                <a:srgbClr val="002060"/>
              </a:solidFill>
              <a:latin typeface="Quire Sans" panose="020B0502040400020003" pitchFamily="34" charset="0"/>
              <a:cs typeface="Quire Sans" panose="020B0502040400020003" pitchFamily="34" charset="0"/>
            </a:endParaRPr>
          </a:p>
          <a:p>
            <a:pPr algn="r"/>
            <a:r>
              <a:rPr lang="en-GB" sz="3200" b="1" dirty="0">
                <a:solidFill>
                  <a:srgbClr val="002060"/>
                </a:solidFill>
                <a:latin typeface="Quire Sans" panose="020B0502040400020003" pitchFamily="34" charset="0"/>
                <a:cs typeface="Quire Sans" panose="020B0502040400020003" pitchFamily="34" charset="0"/>
              </a:rPr>
              <a:t>Bob Marley</a:t>
            </a:r>
          </a:p>
        </p:txBody>
      </p:sp>
      <p:pic>
        <p:nvPicPr>
          <p:cNvPr id="8" name="Picture 7">
            <a:extLst>
              <a:ext uri="{FF2B5EF4-FFF2-40B4-BE49-F238E27FC236}">
                <a16:creationId xmlns:a16="http://schemas.microsoft.com/office/drawing/2014/main" id="{BACEFA88-D539-D2D9-071D-0DD5FED83F13}"/>
              </a:ext>
            </a:extLst>
          </p:cNvPr>
          <p:cNvPicPr>
            <a:picLocks noChangeAspect="1"/>
          </p:cNvPicPr>
          <p:nvPr/>
        </p:nvPicPr>
        <p:blipFill rotWithShape="1">
          <a:blip r:embed="rId4"/>
          <a:srcRect t="-491" b="6832"/>
          <a:stretch/>
        </p:blipFill>
        <p:spPr>
          <a:xfrm>
            <a:off x="4799791" y="230749"/>
            <a:ext cx="1762685" cy="2470561"/>
          </a:xfrm>
          <a:prstGeom prst="rect">
            <a:avLst/>
          </a:prstGeom>
        </p:spPr>
      </p:pic>
      <p:sp>
        <p:nvSpPr>
          <p:cNvPr id="6" name="TextBox 5">
            <a:extLst>
              <a:ext uri="{FF2B5EF4-FFF2-40B4-BE49-F238E27FC236}">
                <a16:creationId xmlns:a16="http://schemas.microsoft.com/office/drawing/2014/main" id="{7FEEC8CF-377F-C41F-F448-31E88667CB4D}"/>
              </a:ext>
            </a:extLst>
          </p:cNvPr>
          <p:cNvSpPr txBox="1"/>
          <p:nvPr/>
        </p:nvSpPr>
        <p:spPr>
          <a:xfrm>
            <a:off x="229674" y="4101169"/>
            <a:ext cx="4205068" cy="2800767"/>
          </a:xfrm>
          <a:prstGeom prst="rect">
            <a:avLst/>
          </a:prstGeom>
          <a:noFill/>
        </p:spPr>
        <p:txBody>
          <a:bodyPr wrap="square">
            <a:spAutoFit/>
          </a:bodyPr>
          <a:lstStyle/>
          <a:p>
            <a:endParaRPr lang="en-GB" dirty="0"/>
          </a:p>
          <a:p>
            <a:endParaRPr lang="en-GB" dirty="0">
              <a:latin typeface="Abadi" panose="020B0604020104020204" pitchFamily="34" charset="0"/>
            </a:endParaRPr>
          </a:p>
          <a:p>
            <a:endParaRPr lang="en-GB" b="1" dirty="0">
              <a:latin typeface="Abadi" panose="020B0604020104020204" pitchFamily="34" charset="0"/>
            </a:endParaRPr>
          </a:p>
          <a:p>
            <a:endParaRPr lang="en-GB" sz="2600" b="1" dirty="0">
              <a:latin typeface="Abadi" panose="020B0604020104020204" pitchFamily="34" charset="0"/>
            </a:endParaRPr>
          </a:p>
          <a:p>
            <a:r>
              <a:rPr lang="en-GB" sz="2600" b="1" dirty="0">
                <a:solidFill>
                  <a:schemeClr val="accent1">
                    <a:lumMod val="50000"/>
                  </a:schemeClr>
                </a:solidFill>
                <a:latin typeface="Abadi" panose="020B0604020104020204" pitchFamily="34" charset="0"/>
              </a:rPr>
              <a:t> www.unjust.org.uk </a:t>
            </a:r>
          </a:p>
          <a:p>
            <a:r>
              <a:rPr lang="en-GB" sz="2600" b="1" dirty="0">
                <a:solidFill>
                  <a:schemeClr val="accent1">
                    <a:lumMod val="50000"/>
                  </a:schemeClr>
                </a:solidFill>
                <a:latin typeface="Abadi" panose="020B0604020104020204" pitchFamily="34" charset="0"/>
              </a:rPr>
              <a:t> info@unjust.org.uk   </a:t>
            </a:r>
          </a:p>
          <a:p>
            <a:r>
              <a:rPr lang="en-GB" sz="2600" b="1" dirty="0">
                <a:solidFill>
                  <a:schemeClr val="accent1">
                    <a:lumMod val="50000"/>
                  </a:schemeClr>
                </a:solidFill>
                <a:latin typeface="Abadi" panose="020B0604020104020204" pitchFamily="34" charset="0"/>
              </a:rPr>
              <a:t> 0300 323 0292</a:t>
            </a:r>
          </a:p>
          <a:p>
            <a:endParaRPr lang="en-GB" dirty="0"/>
          </a:p>
        </p:txBody>
      </p:sp>
      <p:pic>
        <p:nvPicPr>
          <p:cNvPr id="1030" name="Picture 6">
            <a:extLst>
              <a:ext uri="{FF2B5EF4-FFF2-40B4-BE49-F238E27FC236}">
                <a16:creationId xmlns:a16="http://schemas.microsoft.com/office/drawing/2014/main" id="{4A7CC1F0-46F2-B943-7840-14E978F33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8858" y="134138"/>
            <a:ext cx="5189220" cy="3677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a:extLst>
              <a:ext uri="{FF2B5EF4-FFF2-40B4-BE49-F238E27FC236}">
                <a16:creationId xmlns:a16="http://schemas.microsoft.com/office/drawing/2014/main" id="{92DCEBA7-1D84-801A-C704-3AE6F2062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77" y="1300518"/>
            <a:ext cx="2326580" cy="23265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EDF9D96-39AE-1142-C251-A122959ADDCD}"/>
              </a:ext>
            </a:extLst>
          </p:cNvPr>
          <p:cNvPicPr>
            <a:picLocks noChangeAspect="1"/>
          </p:cNvPicPr>
          <p:nvPr/>
        </p:nvPicPr>
        <p:blipFill>
          <a:blip r:embed="rId7"/>
          <a:stretch>
            <a:fillRect/>
          </a:stretch>
        </p:blipFill>
        <p:spPr>
          <a:xfrm>
            <a:off x="2032571" y="453064"/>
            <a:ext cx="2326580" cy="1310640"/>
          </a:xfrm>
          <a:prstGeom prst="rect">
            <a:avLst/>
          </a:prstGeom>
        </p:spPr>
      </p:pic>
      <p:pic>
        <p:nvPicPr>
          <p:cNvPr id="13" name="Picture 12">
            <a:extLst>
              <a:ext uri="{FF2B5EF4-FFF2-40B4-BE49-F238E27FC236}">
                <a16:creationId xmlns:a16="http://schemas.microsoft.com/office/drawing/2014/main" id="{29659CC2-C793-9F77-7DEA-C58A78676515}"/>
              </a:ext>
            </a:extLst>
          </p:cNvPr>
          <p:cNvPicPr>
            <a:picLocks noChangeAspect="1"/>
          </p:cNvPicPr>
          <p:nvPr/>
        </p:nvPicPr>
        <p:blipFill>
          <a:blip r:embed="rId8"/>
          <a:stretch>
            <a:fillRect/>
          </a:stretch>
        </p:blipFill>
        <p:spPr>
          <a:xfrm>
            <a:off x="485741" y="4603218"/>
            <a:ext cx="2280212" cy="758169"/>
          </a:xfrm>
          <a:prstGeom prst="rect">
            <a:avLst/>
          </a:prstGeom>
          <a:noFill/>
        </p:spPr>
      </p:pic>
    </p:spTree>
    <p:extLst>
      <p:ext uri="{BB962C8B-B14F-4D97-AF65-F5344CB8AC3E}">
        <p14:creationId xmlns:p14="http://schemas.microsoft.com/office/powerpoint/2010/main" val="3458225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dc040d6d-6b8d-4e98-86a8-76e499af46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8DE0833D84514990CC05F9CCB43D1B" ma:contentTypeVersion="17" ma:contentTypeDescription="Create a new document." ma:contentTypeScope="" ma:versionID="94d3d527629b5d51d5f7fdcea6204f22">
  <xsd:schema xmlns:xsd="http://www.w3.org/2001/XMLSchema" xmlns:xs="http://www.w3.org/2001/XMLSchema" xmlns:p="http://schemas.microsoft.com/office/2006/metadata/properties" xmlns:ns3="dc040d6d-6b8d-4e98-86a8-76e499af4670" xmlns:ns4="a11ca446-20ee-4b3e-9e14-af470c1ce11b" targetNamespace="http://schemas.microsoft.com/office/2006/metadata/properties" ma:root="true" ma:fieldsID="6d0fbe5c53d86fd39185867126e0cc09" ns3:_="" ns4:_="">
    <xsd:import namespace="dc040d6d-6b8d-4e98-86a8-76e499af4670"/>
    <xsd:import namespace="a11ca446-20ee-4b3e-9e14-af470c1ce1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40d6d-6b8d-4e98-86a8-76e499af46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1ca446-20ee-4b3e-9e14-af470c1ce1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A853FE-04F0-4C9E-96C2-D89E4BAFBADA}">
  <ds:schemaRefs>
    <ds:schemaRef ds:uri="http://purl.org/dc/elements/1.1/"/>
    <ds:schemaRef ds:uri="http://schemas.microsoft.com/office/infopath/2007/PartnerControls"/>
    <ds:schemaRef ds:uri="dc040d6d-6b8d-4e98-86a8-76e499af4670"/>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a11ca446-20ee-4b3e-9e14-af470c1ce11b"/>
    <ds:schemaRef ds:uri="http://purl.org/dc/dcmitype/"/>
  </ds:schemaRefs>
</ds:datastoreItem>
</file>

<file path=customXml/itemProps2.xml><?xml version="1.0" encoding="utf-8"?>
<ds:datastoreItem xmlns:ds="http://schemas.openxmlformats.org/officeDocument/2006/customXml" ds:itemID="{F389ECB4-7DDD-42DA-9BCE-1AECCAA937D0}">
  <ds:schemaRefs>
    <ds:schemaRef ds:uri="http://schemas.microsoft.com/sharepoint/v3/contenttype/forms"/>
  </ds:schemaRefs>
</ds:datastoreItem>
</file>

<file path=customXml/itemProps3.xml><?xml version="1.0" encoding="utf-8"?>
<ds:datastoreItem xmlns:ds="http://schemas.openxmlformats.org/officeDocument/2006/customXml" ds:itemID="{4CA99DB2-FF8B-4EA5-A5E3-F249A69DDE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40d6d-6b8d-4e98-86a8-76e499af4670"/>
    <ds:schemaRef ds:uri="a11ca446-20ee-4b3e-9e14-af470c1ce1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157</TotalTime>
  <Words>1000</Words>
  <Application>Microsoft Office PowerPoint</Application>
  <PresentationFormat>Widescreen</PresentationFormat>
  <Paragraphs>92</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Abadi</vt:lpstr>
      <vt:lpstr>Arial</vt:lpstr>
      <vt:lpstr>Calibri</vt:lpstr>
      <vt:lpstr>Calibri Light</vt:lpstr>
      <vt:lpstr>Lato</vt:lpstr>
      <vt:lpstr>Quire Sans</vt:lpstr>
      <vt:lpstr>Times New Roman</vt:lpstr>
      <vt:lpstr>Wingdings</vt:lpstr>
      <vt:lpstr>Office Theme</vt:lpstr>
      <vt:lpstr>PowerPoint Presentation</vt:lpstr>
      <vt:lpstr>PowerPoint Presentation</vt:lpstr>
      <vt:lpstr>A Bit About Me </vt:lpstr>
      <vt:lpstr>PowerPoint Presentation</vt:lpstr>
      <vt:lpstr>PowerPoint Presentation</vt:lpstr>
      <vt:lpstr>PowerPoint Presentation</vt:lpstr>
      <vt:lpstr>The Erase The Database Collective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Ffrench</dc:creator>
  <cp:lastModifiedBy>Katrina Ffrench</cp:lastModifiedBy>
  <cp:revision>101</cp:revision>
  <dcterms:created xsi:type="dcterms:W3CDTF">2023-03-02T10:58:32Z</dcterms:created>
  <dcterms:modified xsi:type="dcterms:W3CDTF">2025-04-30T11:22:11Z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0x010100418DE0833D84514990CC05F9CCB43D1B</vt:lpwstr>
  </property>
</Properties>
</file>