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30" r:id="rId3"/>
    <p:sldId id="260" r:id="rId4"/>
    <p:sldId id="343" r:id="rId5"/>
    <p:sldId id="262" r:id="rId6"/>
    <p:sldId id="340" r:id="rId7"/>
    <p:sldId id="333" r:id="rId8"/>
    <p:sldId id="339" r:id="rId9"/>
    <p:sldId id="338" r:id="rId10"/>
    <p:sldId id="261" r:id="rId11"/>
    <p:sldId id="345" r:id="rId12"/>
    <p:sldId id="342" r:id="rId13"/>
    <p:sldId id="286" r:id="rId14"/>
    <p:sldId id="272" r:id="rId15"/>
    <p:sldId id="292" r:id="rId16"/>
    <p:sldId id="273" r:id="rId17"/>
    <p:sldId id="325" r:id="rId18"/>
    <p:sldId id="34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62" y="125"/>
      </p:cViewPr>
      <p:guideLst/>
    </p:cSldViewPr>
  </p:slideViewPr>
  <p:notesTextViewPr>
    <p:cViewPr>
      <p:scale>
        <a:sx n="125" d="100"/>
        <a:sy n="125" d="100"/>
      </p:scale>
      <p:origin x="0" y="0"/>
    </p:cViewPr>
  </p:notesTextViewPr>
  <p:notesViewPr>
    <p:cSldViewPr snapToGrid="0">
      <p:cViewPr>
        <p:scale>
          <a:sx n="86" d="100"/>
          <a:sy n="86" d="100"/>
        </p:scale>
        <p:origin x="2702" y="-2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8BF11-83E6-4C8E-9550-0E1AD6C9172A}" type="datetimeFigureOut">
              <a:rPr lang="en-GB" smtClean="0"/>
              <a:t>29/04/2025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BEFB7-2392-4ABB-8E76-924C5FA7E064}" type="slidenum">
              <a:rPr lang="en-GB" smtClean="0"/>
              <a:t>‹#›</a:t>
            </a:fld>
            <a:endParaRPr lang="en-GB"/>
          </a:p>
        </p:txBody>
      </p:sp>
    </p:spTree>
    <p:extLst>
      <p:ext uri="{BB962C8B-B14F-4D97-AF65-F5344CB8AC3E}">
        <p14:creationId xmlns:p14="http://schemas.microsoft.com/office/powerpoint/2010/main" val="3886693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EBEFB7-2392-4ABB-8E76-924C5FA7E064}" type="slidenum">
              <a:rPr lang="en-GB" smtClean="0"/>
              <a:t>1</a:t>
            </a:fld>
            <a:endParaRPr lang="en-GB"/>
          </a:p>
        </p:txBody>
      </p:sp>
    </p:spTree>
    <p:extLst>
      <p:ext uri="{BB962C8B-B14F-4D97-AF65-F5344CB8AC3E}">
        <p14:creationId xmlns:p14="http://schemas.microsoft.com/office/powerpoint/2010/main" val="340059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EBEFB7-2392-4ABB-8E76-924C5FA7E064}" type="slidenum">
              <a:rPr lang="en-GB" smtClean="0"/>
              <a:t>10</a:t>
            </a:fld>
            <a:endParaRPr lang="en-GB"/>
          </a:p>
        </p:txBody>
      </p:sp>
    </p:spTree>
    <p:extLst>
      <p:ext uri="{BB962C8B-B14F-4D97-AF65-F5344CB8AC3E}">
        <p14:creationId xmlns:p14="http://schemas.microsoft.com/office/powerpoint/2010/main" val="3431640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BEFB7-2392-4ABB-8E76-924C5FA7E064}" type="slidenum">
              <a:rPr lang="en-GB" smtClean="0"/>
              <a:t>11</a:t>
            </a:fld>
            <a:endParaRPr lang="en-GB"/>
          </a:p>
        </p:txBody>
      </p:sp>
    </p:spTree>
    <p:extLst>
      <p:ext uri="{BB962C8B-B14F-4D97-AF65-F5344CB8AC3E}">
        <p14:creationId xmlns:p14="http://schemas.microsoft.com/office/powerpoint/2010/main" val="932158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EBEFB7-2392-4ABB-8E76-924C5FA7E064}" type="slidenum">
              <a:rPr lang="en-GB" smtClean="0"/>
              <a:t>12</a:t>
            </a:fld>
            <a:endParaRPr lang="en-GB"/>
          </a:p>
        </p:txBody>
      </p:sp>
    </p:spTree>
    <p:extLst>
      <p:ext uri="{BB962C8B-B14F-4D97-AF65-F5344CB8AC3E}">
        <p14:creationId xmlns:p14="http://schemas.microsoft.com/office/powerpoint/2010/main" val="2161602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8E27B22C-590A-4423-8067-9953869AC487}" type="slidenum">
              <a:rPr lang="en-US" smtClean="0"/>
              <a:pPr/>
              <a:t>13</a:t>
            </a:fld>
            <a:endParaRPr lang="en-US"/>
          </a:p>
        </p:txBody>
      </p:sp>
    </p:spTree>
    <p:extLst>
      <p:ext uri="{BB962C8B-B14F-4D97-AF65-F5344CB8AC3E}">
        <p14:creationId xmlns:p14="http://schemas.microsoft.com/office/powerpoint/2010/main" val="4190232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27B22C-590A-4423-8067-9953869AC487}" type="slidenum">
              <a:rPr lang="en-US" smtClean="0"/>
              <a:pPr/>
              <a:t>14</a:t>
            </a:fld>
            <a:endParaRPr lang="en-US"/>
          </a:p>
        </p:txBody>
      </p:sp>
    </p:spTree>
    <p:extLst>
      <p:ext uri="{BB962C8B-B14F-4D97-AF65-F5344CB8AC3E}">
        <p14:creationId xmlns:p14="http://schemas.microsoft.com/office/powerpoint/2010/main" val="2251228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27B22C-590A-4423-8067-9953869AC487}" type="slidenum">
              <a:rPr lang="en-US" smtClean="0"/>
              <a:pPr/>
              <a:t>15</a:t>
            </a:fld>
            <a:endParaRPr lang="en-US"/>
          </a:p>
        </p:txBody>
      </p:sp>
    </p:spTree>
    <p:extLst>
      <p:ext uri="{BB962C8B-B14F-4D97-AF65-F5344CB8AC3E}">
        <p14:creationId xmlns:p14="http://schemas.microsoft.com/office/powerpoint/2010/main" val="3312153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27B22C-590A-4423-8067-9953869AC487}" type="slidenum">
              <a:rPr lang="en-US" smtClean="0"/>
              <a:pPr/>
              <a:t>16</a:t>
            </a:fld>
            <a:endParaRPr lang="en-US"/>
          </a:p>
        </p:txBody>
      </p:sp>
    </p:spTree>
    <p:extLst>
      <p:ext uri="{BB962C8B-B14F-4D97-AF65-F5344CB8AC3E}">
        <p14:creationId xmlns:p14="http://schemas.microsoft.com/office/powerpoint/2010/main" val="534460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EBEFB7-2392-4ABB-8E76-924C5FA7E064}" type="slidenum">
              <a:rPr lang="en-GB" smtClean="0"/>
              <a:t>17</a:t>
            </a:fld>
            <a:endParaRPr lang="en-GB"/>
          </a:p>
        </p:txBody>
      </p:sp>
    </p:spTree>
    <p:extLst>
      <p:ext uri="{BB962C8B-B14F-4D97-AF65-F5344CB8AC3E}">
        <p14:creationId xmlns:p14="http://schemas.microsoft.com/office/powerpoint/2010/main" val="3163825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EBEFB7-2392-4ABB-8E76-924C5FA7E064}" type="slidenum">
              <a:rPr lang="en-GB" smtClean="0"/>
              <a:t>18</a:t>
            </a:fld>
            <a:endParaRPr lang="en-GB"/>
          </a:p>
        </p:txBody>
      </p:sp>
    </p:spTree>
    <p:extLst>
      <p:ext uri="{BB962C8B-B14F-4D97-AF65-F5344CB8AC3E}">
        <p14:creationId xmlns:p14="http://schemas.microsoft.com/office/powerpoint/2010/main" val="199876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EBEFB7-2392-4ABB-8E76-924C5FA7E064}" type="slidenum">
              <a:rPr lang="en-GB" smtClean="0"/>
              <a:t>2</a:t>
            </a:fld>
            <a:endParaRPr lang="en-GB"/>
          </a:p>
        </p:txBody>
      </p:sp>
    </p:spTree>
    <p:extLst>
      <p:ext uri="{BB962C8B-B14F-4D97-AF65-F5344CB8AC3E}">
        <p14:creationId xmlns:p14="http://schemas.microsoft.com/office/powerpoint/2010/main" val="343348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EBEFB7-2392-4ABB-8E76-924C5FA7E064}" type="slidenum">
              <a:rPr lang="en-GB" smtClean="0"/>
              <a:t>3</a:t>
            </a:fld>
            <a:endParaRPr lang="en-GB"/>
          </a:p>
        </p:txBody>
      </p:sp>
    </p:spTree>
    <p:extLst>
      <p:ext uri="{BB962C8B-B14F-4D97-AF65-F5344CB8AC3E}">
        <p14:creationId xmlns:p14="http://schemas.microsoft.com/office/powerpoint/2010/main" val="353439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EBEFB7-2392-4ABB-8E76-924C5FA7E064}" type="slidenum">
              <a:rPr lang="en-GB" smtClean="0"/>
              <a:t>4</a:t>
            </a:fld>
            <a:endParaRPr lang="en-GB"/>
          </a:p>
        </p:txBody>
      </p:sp>
    </p:spTree>
    <p:extLst>
      <p:ext uri="{BB962C8B-B14F-4D97-AF65-F5344CB8AC3E}">
        <p14:creationId xmlns:p14="http://schemas.microsoft.com/office/powerpoint/2010/main" val="260134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EBEFB7-2392-4ABB-8E76-924C5FA7E064}" type="slidenum">
              <a:rPr lang="en-GB" smtClean="0"/>
              <a:t>5</a:t>
            </a:fld>
            <a:endParaRPr lang="en-GB"/>
          </a:p>
        </p:txBody>
      </p:sp>
    </p:spTree>
    <p:extLst>
      <p:ext uri="{BB962C8B-B14F-4D97-AF65-F5344CB8AC3E}">
        <p14:creationId xmlns:p14="http://schemas.microsoft.com/office/powerpoint/2010/main" val="1226418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EBEFB7-2392-4ABB-8E76-924C5FA7E064}" type="slidenum">
              <a:rPr lang="en-GB" smtClean="0"/>
              <a:t>6</a:t>
            </a:fld>
            <a:endParaRPr lang="en-GB"/>
          </a:p>
        </p:txBody>
      </p:sp>
    </p:spTree>
    <p:extLst>
      <p:ext uri="{BB962C8B-B14F-4D97-AF65-F5344CB8AC3E}">
        <p14:creationId xmlns:p14="http://schemas.microsoft.com/office/powerpoint/2010/main" val="235009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A8EBEFB7-2392-4ABB-8E76-924C5FA7E064}" type="slidenum">
              <a:rPr lang="en-GB" smtClean="0"/>
              <a:t>7</a:t>
            </a:fld>
            <a:endParaRPr lang="en-GB" dirty="0"/>
          </a:p>
        </p:txBody>
      </p:sp>
    </p:spTree>
    <p:extLst>
      <p:ext uri="{BB962C8B-B14F-4D97-AF65-F5344CB8AC3E}">
        <p14:creationId xmlns:p14="http://schemas.microsoft.com/office/powerpoint/2010/main" val="3777193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EBEFB7-2392-4ABB-8E76-924C5FA7E064}" type="slidenum">
              <a:rPr lang="en-GB" smtClean="0"/>
              <a:t>8</a:t>
            </a:fld>
            <a:endParaRPr lang="en-GB"/>
          </a:p>
        </p:txBody>
      </p:sp>
    </p:spTree>
    <p:extLst>
      <p:ext uri="{BB962C8B-B14F-4D97-AF65-F5344CB8AC3E}">
        <p14:creationId xmlns:p14="http://schemas.microsoft.com/office/powerpoint/2010/main" val="2975107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EBEFB7-2392-4ABB-8E76-924C5FA7E064}" type="slidenum">
              <a:rPr lang="en-GB" smtClean="0"/>
              <a:t>9</a:t>
            </a:fld>
            <a:endParaRPr lang="en-GB"/>
          </a:p>
        </p:txBody>
      </p:sp>
    </p:spTree>
    <p:extLst>
      <p:ext uri="{BB962C8B-B14F-4D97-AF65-F5344CB8AC3E}">
        <p14:creationId xmlns:p14="http://schemas.microsoft.com/office/powerpoint/2010/main" val="2319314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CE95F-30D0-1194-5E01-E614F0500A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CA78117-6370-7613-B999-2B32B9849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C43708-3AEF-8489-A1AE-3379E8D7BBE2}"/>
              </a:ext>
            </a:extLst>
          </p:cNvPr>
          <p:cNvSpPr>
            <a:spLocks noGrp="1"/>
          </p:cNvSpPr>
          <p:nvPr>
            <p:ph type="dt" sz="half" idx="10"/>
          </p:nvPr>
        </p:nvSpPr>
        <p:spPr/>
        <p:txBody>
          <a:bodyPr/>
          <a:lstStyle/>
          <a:p>
            <a:fld id="{2714F042-A962-4E4F-A7F7-FC83F21C24ED}" type="datetimeFigureOut">
              <a:rPr lang="en-GB" smtClean="0"/>
              <a:t>29/04/2025</a:t>
            </a:fld>
            <a:endParaRPr lang="en-GB"/>
          </a:p>
        </p:txBody>
      </p:sp>
      <p:sp>
        <p:nvSpPr>
          <p:cNvPr id="5" name="Footer Placeholder 4">
            <a:extLst>
              <a:ext uri="{FF2B5EF4-FFF2-40B4-BE49-F238E27FC236}">
                <a16:creationId xmlns:a16="http://schemas.microsoft.com/office/drawing/2014/main" id="{A7D66D62-B7BA-FE30-B02B-47DFAC4E5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DA3410-6532-C303-EDC5-EC717B22C288}"/>
              </a:ext>
            </a:extLst>
          </p:cNvPr>
          <p:cNvSpPr>
            <a:spLocks noGrp="1"/>
          </p:cNvSpPr>
          <p:nvPr>
            <p:ph type="sldNum" sz="quarter" idx="12"/>
          </p:nvPr>
        </p:nvSpPr>
        <p:spPr/>
        <p:txBody>
          <a:bodyPr/>
          <a:lstStyle/>
          <a:p>
            <a:fld id="{F4F19ADA-A6AF-4812-B3B4-027AEF4F52AE}" type="slidenum">
              <a:rPr lang="en-GB" smtClean="0"/>
              <a:t>‹#›</a:t>
            </a:fld>
            <a:endParaRPr lang="en-GB"/>
          </a:p>
        </p:txBody>
      </p:sp>
    </p:spTree>
    <p:extLst>
      <p:ext uri="{BB962C8B-B14F-4D97-AF65-F5344CB8AC3E}">
        <p14:creationId xmlns:p14="http://schemas.microsoft.com/office/powerpoint/2010/main" val="33438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4BD1F-5E49-F64C-0F22-C6001C9D639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AB2A9-2E18-366B-5408-1A84F8D3D3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F2C80E-3026-7058-87C9-191156A6D4BE}"/>
              </a:ext>
            </a:extLst>
          </p:cNvPr>
          <p:cNvSpPr>
            <a:spLocks noGrp="1"/>
          </p:cNvSpPr>
          <p:nvPr>
            <p:ph type="dt" sz="half" idx="10"/>
          </p:nvPr>
        </p:nvSpPr>
        <p:spPr/>
        <p:txBody>
          <a:bodyPr/>
          <a:lstStyle/>
          <a:p>
            <a:fld id="{2714F042-A962-4E4F-A7F7-FC83F21C24ED}" type="datetimeFigureOut">
              <a:rPr lang="en-GB" smtClean="0"/>
              <a:t>29/04/2025</a:t>
            </a:fld>
            <a:endParaRPr lang="en-GB"/>
          </a:p>
        </p:txBody>
      </p:sp>
      <p:sp>
        <p:nvSpPr>
          <p:cNvPr id="5" name="Footer Placeholder 4">
            <a:extLst>
              <a:ext uri="{FF2B5EF4-FFF2-40B4-BE49-F238E27FC236}">
                <a16:creationId xmlns:a16="http://schemas.microsoft.com/office/drawing/2014/main" id="{B36B417C-C386-2A46-3526-C65BDB55E0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02820E-8850-A0BC-3975-FEB442736DE7}"/>
              </a:ext>
            </a:extLst>
          </p:cNvPr>
          <p:cNvSpPr>
            <a:spLocks noGrp="1"/>
          </p:cNvSpPr>
          <p:nvPr>
            <p:ph type="sldNum" sz="quarter" idx="12"/>
          </p:nvPr>
        </p:nvSpPr>
        <p:spPr/>
        <p:txBody>
          <a:bodyPr/>
          <a:lstStyle/>
          <a:p>
            <a:fld id="{F4F19ADA-A6AF-4812-B3B4-027AEF4F52AE}" type="slidenum">
              <a:rPr lang="en-GB" smtClean="0"/>
              <a:t>‹#›</a:t>
            </a:fld>
            <a:endParaRPr lang="en-GB"/>
          </a:p>
        </p:txBody>
      </p:sp>
    </p:spTree>
    <p:extLst>
      <p:ext uri="{BB962C8B-B14F-4D97-AF65-F5344CB8AC3E}">
        <p14:creationId xmlns:p14="http://schemas.microsoft.com/office/powerpoint/2010/main" val="345195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C7691B-28B7-48A2-CCD0-023F58ACAC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7E2B63-B329-8AF7-E5FE-DC394B7910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ADABE-FF0E-0128-BBDC-0E7072F272EB}"/>
              </a:ext>
            </a:extLst>
          </p:cNvPr>
          <p:cNvSpPr>
            <a:spLocks noGrp="1"/>
          </p:cNvSpPr>
          <p:nvPr>
            <p:ph type="dt" sz="half" idx="10"/>
          </p:nvPr>
        </p:nvSpPr>
        <p:spPr/>
        <p:txBody>
          <a:bodyPr/>
          <a:lstStyle/>
          <a:p>
            <a:fld id="{2714F042-A962-4E4F-A7F7-FC83F21C24ED}" type="datetimeFigureOut">
              <a:rPr lang="en-GB" smtClean="0"/>
              <a:t>29/04/2025</a:t>
            </a:fld>
            <a:endParaRPr lang="en-GB"/>
          </a:p>
        </p:txBody>
      </p:sp>
      <p:sp>
        <p:nvSpPr>
          <p:cNvPr id="5" name="Footer Placeholder 4">
            <a:extLst>
              <a:ext uri="{FF2B5EF4-FFF2-40B4-BE49-F238E27FC236}">
                <a16:creationId xmlns:a16="http://schemas.microsoft.com/office/drawing/2014/main" id="{3D6687C8-C3D6-65A6-D04B-3A33029EA8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E84583-EF85-8771-F6D3-BF22ECF100B3}"/>
              </a:ext>
            </a:extLst>
          </p:cNvPr>
          <p:cNvSpPr>
            <a:spLocks noGrp="1"/>
          </p:cNvSpPr>
          <p:nvPr>
            <p:ph type="sldNum" sz="quarter" idx="12"/>
          </p:nvPr>
        </p:nvSpPr>
        <p:spPr/>
        <p:txBody>
          <a:bodyPr/>
          <a:lstStyle/>
          <a:p>
            <a:fld id="{F4F19ADA-A6AF-4812-B3B4-027AEF4F52AE}" type="slidenum">
              <a:rPr lang="en-GB" smtClean="0"/>
              <a:t>‹#›</a:t>
            </a:fld>
            <a:endParaRPr lang="en-GB"/>
          </a:p>
        </p:txBody>
      </p:sp>
    </p:spTree>
    <p:extLst>
      <p:ext uri="{BB962C8B-B14F-4D97-AF65-F5344CB8AC3E}">
        <p14:creationId xmlns:p14="http://schemas.microsoft.com/office/powerpoint/2010/main" val="3330972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2235200" y="260350"/>
            <a:ext cx="933238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77323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9289-511B-2D16-861F-34775D1007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902CB7-448E-1251-F2E1-49DC35FD14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BD72E9-8602-1153-F3BD-0341168CAF8E}"/>
              </a:ext>
            </a:extLst>
          </p:cNvPr>
          <p:cNvSpPr>
            <a:spLocks noGrp="1"/>
          </p:cNvSpPr>
          <p:nvPr>
            <p:ph type="dt" sz="half" idx="10"/>
          </p:nvPr>
        </p:nvSpPr>
        <p:spPr/>
        <p:txBody>
          <a:bodyPr/>
          <a:lstStyle/>
          <a:p>
            <a:fld id="{2714F042-A962-4E4F-A7F7-FC83F21C24ED}" type="datetimeFigureOut">
              <a:rPr lang="en-GB" smtClean="0"/>
              <a:t>29/04/2025</a:t>
            </a:fld>
            <a:endParaRPr lang="en-GB"/>
          </a:p>
        </p:txBody>
      </p:sp>
      <p:sp>
        <p:nvSpPr>
          <p:cNvPr id="5" name="Footer Placeholder 4">
            <a:extLst>
              <a:ext uri="{FF2B5EF4-FFF2-40B4-BE49-F238E27FC236}">
                <a16:creationId xmlns:a16="http://schemas.microsoft.com/office/drawing/2014/main" id="{234E7A0E-292A-BA27-152F-0CBD7FE28E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9A79BF-BF31-0211-E1FF-75C63E1F573B}"/>
              </a:ext>
            </a:extLst>
          </p:cNvPr>
          <p:cNvSpPr>
            <a:spLocks noGrp="1"/>
          </p:cNvSpPr>
          <p:nvPr>
            <p:ph type="sldNum" sz="quarter" idx="12"/>
          </p:nvPr>
        </p:nvSpPr>
        <p:spPr/>
        <p:txBody>
          <a:bodyPr/>
          <a:lstStyle/>
          <a:p>
            <a:fld id="{F4F19ADA-A6AF-4812-B3B4-027AEF4F52AE}" type="slidenum">
              <a:rPr lang="en-GB" smtClean="0"/>
              <a:t>‹#›</a:t>
            </a:fld>
            <a:endParaRPr lang="en-GB"/>
          </a:p>
        </p:txBody>
      </p:sp>
    </p:spTree>
    <p:extLst>
      <p:ext uri="{BB962C8B-B14F-4D97-AF65-F5344CB8AC3E}">
        <p14:creationId xmlns:p14="http://schemas.microsoft.com/office/powerpoint/2010/main" val="4517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4E57-94CD-2C52-6798-A36211B954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26B203-01A6-A16E-C343-DC7441849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33417F-89D4-8AA3-936A-8693111D5A98}"/>
              </a:ext>
            </a:extLst>
          </p:cNvPr>
          <p:cNvSpPr>
            <a:spLocks noGrp="1"/>
          </p:cNvSpPr>
          <p:nvPr>
            <p:ph type="dt" sz="half" idx="10"/>
          </p:nvPr>
        </p:nvSpPr>
        <p:spPr/>
        <p:txBody>
          <a:bodyPr/>
          <a:lstStyle/>
          <a:p>
            <a:fld id="{2714F042-A962-4E4F-A7F7-FC83F21C24ED}" type="datetimeFigureOut">
              <a:rPr lang="en-GB" smtClean="0"/>
              <a:t>29/04/2025</a:t>
            </a:fld>
            <a:endParaRPr lang="en-GB"/>
          </a:p>
        </p:txBody>
      </p:sp>
      <p:sp>
        <p:nvSpPr>
          <p:cNvPr id="5" name="Footer Placeholder 4">
            <a:extLst>
              <a:ext uri="{FF2B5EF4-FFF2-40B4-BE49-F238E27FC236}">
                <a16:creationId xmlns:a16="http://schemas.microsoft.com/office/drawing/2014/main" id="{A73230A7-63BA-2044-50AB-38B3B211DF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9B8192-3046-9E65-EDEB-1B27D83AC596}"/>
              </a:ext>
            </a:extLst>
          </p:cNvPr>
          <p:cNvSpPr>
            <a:spLocks noGrp="1"/>
          </p:cNvSpPr>
          <p:nvPr>
            <p:ph type="sldNum" sz="quarter" idx="12"/>
          </p:nvPr>
        </p:nvSpPr>
        <p:spPr/>
        <p:txBody>
          <a:bodyPr/>
          <a:lstStyle/>
          <a:p>
            <a:fld id="{F4F19ADA-A6AF-4812-B3B4-027AEF4F52AE}" type="slidenum">
              <a:rPr lang="en-GB" smtClean="0"/>
              <a:t>‹#›</a:t>
            </a:fld>
            <a:endParaRPr lang="en-GB"/>
          </a:p>
        </p:txBody>
      </p:sp>
    </p:spTree>
    <p:extLst>
      <p:ext uri="{BB962C8B-B14F-4D97-AF65-F5344CB8AC3E}">
        <p14:creationId xmlns:p14="http://schemas.microsoft.com/office/powerpoint/2010/main" val="4267393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094C-FF29-D1F3-09E4-F571D79A62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1BD87C-4673-6616-4085-339DF5CC9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E31D2D-2DF6-1DFA-1A6C-6F5853A880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EFAF5C-C3BC-E341-0B53-004BE717CFF8}"/>
              </a:ext>
            </a:extLst>
          </p:cNvPr>
          <p:cNvSpPr>
            <a:spLocks noGrp="1"/>
          </p:cNvSpPr>
          <p:nvPr>
            <p:ph type="dt" sz="half" idx="10"/>
          </p:nvPr>
        </p:nvSpPr>
        <p:spPr/>
        <p:txBody>
          <a:bodyPr/>
          <a:lstStyle/>
          <a:p>
            <a:fld id="{2714F042-A962-4E4F-A7F7-FC83F21C24ED}" type="datetimeFigureOut">
              <a:rPr lang="en-GB" smtClean="0"/>
              <a:t>29/04/2025</a:t>
            </a:fld>
            <a:endParaRPr lang="en-GB"/>
          </a:p>
        </p:txBody>
      </p:sp>
      <p:sp>
        <p:nvSpPr>
          <p:cNvPr id="6" name="Footer Placeholder 5">
            <a:extLst>
              <a:ext uri="{FF2B5EF4-FFF2-40B4-BE49-F238E27FC236}">
                <a16:creationId xmlns:a16="http://schemas.microsoft.com/office/drawing/2014/main" id="{A2049318-F4CA-297A-7E2C-1298C06C66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D6C78C-A13D-534E-5D17-76B047B30F4A}"/>
              </a:ext>
            </a:extLst>
          </p:cNvPr>
          <p:cNvSpPr>
            <a:spLocks noGrp="1"/>
          </p:cNvSpPr>
          <p:nvPr>
            <p:ph type="sldNum" sz="quarter" idx="12"/>
          </p:nvPr>
        </p:nvSpPr>
        <p:spPr/>
        <p:txBody>
          <a:bodyPr/>
          <a:lstStyle/>
          <a:p>
            <a:fld id="{F4F19ADA-A6AF-4812-B3B4-027AEF4F52AE}" type="slidenum">
              <a:rPr lang="en-GB" smtClean="0"/>
              <a:t>‹#›</a:t>
            </a:fld>
            <a:endParaRPr lang="en-GB"/>
          </a:p>
        </p:txBody>
      </p:sp>
    </p:spTree>
    <p:extLst>
      <p:ext uri="{BB962C8B-B14F-4D97-AF65-F5344CB8AC3E}">
        <p14:creationId xmlns:p14="http://schemas.microsoft.com/office/powerpoint/2010/main" val="66351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8CB9-DFA4-90E4-B618-32929FC8C87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77D877-84E1-9E6B-4667-33743E56E6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227480-0188-75AD-304A-3D8462A496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CECE92-BBC9-B1E3-FB1A-29C3FAD7A6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0C9C72-74AD-D4C0-563A-404272515B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104E43-8E21-7078-8CF0-CA56ECC156FA}"/>
              </a:ext>
            </a:extLst>
          </p:cNvPr>
          <p:cNvSpPr>
            <a:spLocks noGrp="1"/>
          </p:cNvSpPr>
          <p:nvPr>
            <p:ph type="dt" sz="half" idx="10"/>
          </p:nvPr>
        </p:nvSpPr>
        <p:spPr/>
        <p:txBody>
          <a:bodyPr/>
          <a:lstStyle/>
          <a:p>
            <a:fld id="{2714F042-A962-4E4F-A7F7-FC83F21C24ED}" type="datetimeFigureOut">
              <a:rPr lang="en-GB" smtClean="0"/>
              <a:t>29/04/2025</a:t>
            </a:fld>
            <a:endParaRPr lang="en-GB"/>
          </a:p>
        </p:txBody>
      </p:sp>
      <p:sp>
        <p:nvSpPr>
          <p:cNvPr id="8" name="Footer Placeholder 7">
            <a:extLst>
              <a:ext uri="{FF2B5EF4-FFF2-40B4-BE49-F238E27FC236}">
                <a16:creationId xmlns:a16="http://schemas.microsoft.com/office/drawing/2014/main" id="{4A0C683F-BD47-D8F6-E2A4-BCA6623283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468118-F62A-2F42-79B8-5D9947CC3796}"/>
              </a:ext>
            </a:extLst>
          </p:cNvPr>
          <p:cNvSpPr>
            <a:spLocks noGrp="1"/>
          </p:cNvSpPr>
          <p:nvPr>
            <p:ph type="sldNum" sz="quarter" idx="12"/>
          </p:nvPr>
        </p:nvSpPr>
        <p:spPr/>
        <p:txBody>
          <a:bodyPr/>
          <a:lstStyle/>
          <a:p>
            <a:fld id="{F4F19ADA-A6AF-4812-B3B4-027AEF4F52AE}" type="slidenum">
              <a:rPr lang="en-GB" smtClean="0"/>
              <a:t>‹#›</a:t>
            </a:fld>
            <a:endParaRPr lang="en-GB"/>
          </a:p>
        </p:txBody>
      </p:sp>
    </p:spTree>
    <p:extLst>
      <p:ext uri="{BB962C8B-B14F-4D97-AF65-F5344CB8AC3E}">
        <p14:creationId xmlns:p14="http://schemas.microsoft.com/office/powerpoint/2010/main" val="261060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A946-63F8-DDD1-9340-F2BFF7199A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B96D91D-5989-5856-D834-3EEF3B0F2CD6}"/>
              </a:ext>
            </a:extLst>
          </p:cNvPr>
          <p:cNvSpPr>
            <a:spLocks noGrp="1"/>
          </p:cNvSpPr>
          <p:nvPr>
            <p:ph type="dt" sz="half" idx="10"/>
          </p:nvPr>
        </p:nvSpPr>
        <p:spPr/>
        <p:txBody>
          <a:bodyPr/>
          <a:lstStyle/>
          <a:p>
            <a:fld id="{2714F042-A962-4E4F-A7F7-FC83F21C24ED}" type="datetimeFigureOut">
              <a:rPr lang="en-GB" smtClean="0"/>
              <a:t>29/04/2025</a:t>
            </a:fld>
            <a:endParaRPr lang="en-GB"/>
          </a:p>
        </p:txBody>
      </p:sp>
      <p:sp>
        <p:nvSpPr>
          <p:cNvPr id="4" name="Footer Placeholder 3">
            <a:extLst>
              <a:ext uri="{FF2B5EF4-FFF2-40B4-BE49-F238E27FC236}">
                <a16:creationId xmlns:a16="http://schemas.microsoft.com/office/drawing/2014/main" id="{5D8967AE-7786-1869-6728-8963B77E18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C5D351-E0BB-F006-D2E0-7CD875BC03C9}"/>
              </a:ext>
            </a:extLst>
          </p:cNvPr>
          <p:cNvSpPr>
            <a:spLocks noGrp="1"/>
          </p:cNvSpPr>
          <p:nvPr>
            <p:ph type="sldNum" sz="quarter" idx="12"/>
          </p:nvPr>
        </p:nvSpPr>
        <p:spPr/>
        <p:txBody>
          <a:bodyPr/>
          <a:lstStyle/>
          <a:p>
            <a:fld id="{F4F19ADA-A6AF-4812-B3B4-027AEF4F52AE}" type="slidenum">
              <a:rPr lang="en-GB" smtClean="0"/>
              <a:t>‹#›</a:t>
            </a:fld>
            <a:endParaRPr lang="en-GB"/>
          </a:p>
        </p:txBody>
      </p:sp>
    </p:spTree>
    <p:extLst>
      <p:ext uri="{BB962C8B-B14F-4D97-AF65-F5344CB8AC3E}">
        <p14:creationId xmlns:p14="http://schemas.microsoft.com/office/powerpoint/2010/main" val="33912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687A0E-94AF-3D12-9C1C-7A549692C339}"/>
              </a:ext>
            </a:extLst>
          </p:cNvPr>
          <p:cNvSpPr>
            <a:spLocks noGrp="1"/>
          </p:cNvSpPr>
          <p:nvPr>
            <p:ph type="dt" sz="half" idx="10"/>
          </p:nvPr>
        </p:nvSpPr>
        <p:spPr/>
        <p:txBody>
          <a:bodyPr/>
          <a:lstStyle/>
          <a:p>
            <a:fld id="{2714F042-A962-4E4F-A7F7-FC83F21C24ED}" type="datetimeFigureOut">
              <a:rPr lang="en-GB" smtClean="0"/>
              <a:t>29/04/2025</a:t>
            </a:fld>
            <a:endParaRPr lang="en-GB"/>
          </a:p>
        </p:txBody>
      </p:sp>
      <p:sp>
        <p:nvSpPr>
          <p:cNvPr id="3" name="Footer Placeholder 2">
            <a:extLst>
              <a:ext uri="{FF2B5EF4-FFF2-40B4-BE49-F238E27FC236}">
                <a16:creationId xmlns:a16="http://schemas.microsoft.com/office/drawing/2014/main" id="{3C42806D-5E8A-39C5-65EF-86DB0412D8D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42D4DD7-BC17-33E9-1985-A9624B67845F}"/>
              </a:ext>
            </a:extLst>
          </p:cNvPr>
          <p:cNvSpPr>
            <a:spLocks noGrp="1"/>
          </p:cNvSpPr>
          <p:nvPr>
            <p:ph type="sldNum" sz="quarter" idx="12"/>
          </p:nvPr>
        </p:nvSpPr>
        <p:spPr/>
        <p:txBody>
          <a:bodyPr/>
          <a:lstStyle/>
          <a:p>
            <a:fld id="{F4F19ADA-A6AF-4812-B3B4-027AEF4F52AE}" type="slidenum">
              <a:rPr lang="en-GB" smtClean="0"/>
              <a:t>‹#›</a:t>
            </a:fld>
            <a:endParaRPr lang="en-GB"/>
          </a:p>
        </p:txBody>
      </p:sp>
    </p:spTree>
    <p:extLst>
      <p:ext uri="{BB962C8B-B14F-4D97-AF65-F5344CB8AC3E}">
        <p14:creationId xmlns:p14="http://schemas.microsoft.com/office/powerpoint/2010/main" val="218825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C5454-AD30-4802-C30D-62A5185AF9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765183-185C-D884-FA71-10FF1CDB19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6819BA-27CD-BA11-C4A7-5BCF6DB54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A1F3F9-18C7-813C-66F7-77FC0F024CA7}"/>
              </a:ext>
            </a:extLst>
          </p:cNvPr>
          <p:cNvSpPr>
            <a:spLocks noGrp="1"/>
          </p:cNvSpPr>
          <p:nvPr>
            <p:ph type="dt" sz="half" idx="10"/>
          </p:nvPr>
        </p:nvSpPr>
        <p:spPr/>
        <p:txBody>
          <a:bodyPr/>
          <a:lstStyle/>
          <a:p>
            <a:fld id="{2714F042-A962-4E4F-A7F7-FC83F21C24ED}" type="datetimeFigureOut">
              <a:rPr lang="en-GB" smtClean="0"/>
              <a:t>29/04/2025</a:t>
            </a:fld>
            <a:endParaRPr lang="en-GB"/>
          </a:p>
        </p:txBody>
      </p:sp>
      <p:sp>
        <p:nvSpPr>
          <p:cNvPr id="6" name="Footer Placeholder 5">
            <a:extLst>
              <a:ext uri="{FF2B5EF4-FFF2-40B4-BE49-F238E27FC236}">
                <a16:creationId xmlns:a16="http://schemas.microsoft.com/office/drawing/2014/main" id="{137E3E1A-0827-B3D3-B2DF-5CFB553053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ACBE48-6C13-1C14-0FEA-6078673D97AF}"/>
              </a:ext>
            </a:extLst>
          </p:cNvPr>
          <p:cNvSpPr>
            <a:spLocks noGrp="1"/>
          </p:cNvSpPr>
          <p:nvPr>
            <p:ph type="sldNum" sz="quarter" idx="12"/>
          </p:nvPr>
        </p:nvSpPr>
        <p:spPr/>
        <p:txBody>
          <a:bodyPr/>
          <a:lstStyle/>
          <a:p>
            <a:fld id="{F4F19ADA-A6AF-4812-B3B4-027AEF4F52AE}" type="slidenum">
              <a:rPr lang="en-GB" smtClean="0"/>
              <a:t>‹#›</a:t>
            </a:fld>
            <a:endParaRPr lang="en-GB"/>
          </a:p>
        </p:txBody>
      </p:sp>
    </p:spTree>
    <p:extLst>
      <p:ext uri="{BB962C8B-B14F-4D97-AF65-F5344CB8AC3E}">
        <p14:creationId xmlns:p14="http://schemas.microsoft.com/office/powerpoint/2010/main" val="127053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B55A-D990-5B97-B38A-B32D3E73E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761834-D076-7267-27DB-0A88E1FF90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2ACF8E-84DB-C84E-DBD2-60BECCE12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2A714C-A7C2-FC84-F221-7DBF6F76B988}"/>
              </a:ext>
            </a:extLst>
          </p:cNvPr>
          <p:cNvSpPr>
            <a:spLocks noGrp="1"/>
          </p:cNvSpPr>
          <p:nvPr>
            <p:ph type="dt" sz="half" idx="10"/>
          </p:nvPr>
        </p:nvSpPr>
        <p:spPr/>
        <p:txBody>
          <a:bodyPr/>
          <a:lstStyle/>
          <a:p>
            <a:fld id="{2714F042-A962-4E4F-A7F7-FC83F21C24ED}" type="datetimeFigureOut">
              <a:rPr lang="en-GB" smtClean="0"/>
              <a:t>29/04/2025</a:t>
            </a:fld>
            <a:endParaRPr lang="en-GB"/>
          </a:p>
        </p:txBody>
      </p:sp>
      <p:sp>
        <p:nvSpPr>
          <p:cNvPr id="6" name="Footer Placeholder 5">
            <a:extLst>
              <a:ext uri="{FF2B5EF4-FFF2-40B4-BE49-F238E27FC236}">
                <a16:creationId xmlns:a16="http://schemas.microsoft.com/office/drawing/2014/main" id="{FBB6758A-C589-6979-3BB0-B57E3075AB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741DB-45B2-4252-74AC-4A347FC7118A}"/>
              </a:ext>
            </a:extLst>
          </p:cNvPr>
          <p:cNvSpPr>
            <a:spLocks noGrp="1"/>
          </p:cNvSpPr>
          <p:nvPr>
            <p:ph type="sldNum" sz="quarter" idx="12"/>
          </p:nvPr>
        </p:nvSpPr>
        <p:spPr/>
        <p:txBody>
          <a:bodyPr/>
          <a:lstStyle/>
          <a:p>
            <a:fld id="{F4F19ADA-A6AF-4812-B3B4-027AEF4F52AE}" type="slidenum">
              <a:rPr lang="en-GB" smtClean="0"/>
              <a:t>‹#›</a:t>
            </a:fld>
            <a:endParaRPr lang="en-GB"/>
          </a:p>
        </p:txBody>
      </p:sp>
    </p:spTree>
    <p:extLst>
      <p:ext uri="{BB962C8B-B14F-4D97-AF65-F5344CB8AC3E}">
        <p14:creationId xmlns:p14="http://schemas.microsoft.com/office/powerpoint/2010/main" val="3149879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2DC95E-0B42-DF5D-462E-ACE548C2C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DBC8BF-107A-90A2-A877-7C01594E6B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46269F-7419-6554-7B5A-A1F0B6F41E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4F042-A962-4E4F-A7F7-FC83F21C24ED}" type="datetimeFigureOut">
              <a:rPr lang="en-GB" smtClean="0"/>
              <a:t>29/04/2025</a:t>
            </a:fld>
            <a:endParaRPr lang="en-GB"/>
          </a:p>
        </p:txBody>
      </p:sp>
      <p:sp>
        <p:nvSpPr>
          <p:cNvPr id="5" name="Footer Placeholder 4">
            <a:extLst>
              <a:ext uri="{FF2B5EF4-FFF2-40B4-BE49-F238E27FC236}">
                <a16:creationId xmlns:a16="http://schemas.microsoft.com/office/drawing/2014/main" id="{A3FD02D9-4C5F-DC97-004F-9BBEA61EA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2C49335-879C-3CC4-B4A3-315342515D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19ADA-A6AF-4812-B3B4-027AEF4F52AE}" type="slidenum">
              <a:rPr lang="en-GB" smtClean="0"/>
              <a:t>‹#›</a:t>
            </a:fld>
            <a:endParaRPr lang="en-GB"/>
          </a:p>
        </p:txBody>
      </p:sp>
    </p:spTree>
    <p:extLst>
      <p:ext uri="{BB962C8B-B14F-4D97-AF65-F5344CB8AC3E}">
        <p14:creationId xmlns:p14="http://schemas.microsoft.com/office/powerpoint/2010/main" val="1143966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Freeform: Shape 47">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9" name="Freeform: Shape 48">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649B7E-8419-FBC0-1FE3-4354383E3DD8}"/>
              </a:ext>
            </a:extLst>
          </p:cNvPr>
          <p:cNvSpPr>
            <a:spLocks noGrp="1"/>
          </p:cNvSpPr>
          <p:nvPr>
            <p:ph type="ctrTitle"/>
          </p:nvPr>
        </p:nvSpPr>
        <p:spPr>
          <a:xfrm>
            <a:off x="1524003" y="1999615"/>
            <a:ext cx="9144000" cy="2764028"/>
          </a:xfrm>
        </p:spPr>
        <p:txBody>
          <a:bodyPr anchor="ctr">
            <a:normAutofit/>
          </a:bodyPr>
          <a:lstStyle/>
          <a:p>
            <a:r>
              <a:rPr lang="en-GB" sz="6100" b="1" dirty="0"/>
              <a:t>Working with communities to bring judicial review</a:t>
            </a:r>
          </a:p>
        </p:txBody>
      </p:sp>
      <p:sp>
        <p:nvSpPr>
          <p:cNvPr id="3" name="Subtitle 2">
            <a:extLst>
              <a:ext uri="{FF2B5EF4-FFF2-40B4-BE49-F238E27FC236}">
                <a16:creationId xmlns:a16="http://schemas.microsoft.com/office/drawing/2014/main" id="{D9870444-4D4B-561B-3C97-2415D499C637}"/>
              </a:ext>
            </a:extLst>
          </p:cNvPr>
          <p:cNvSpPr>
            <a:spLocks noGrp="1"/>
          </p:cNvSpPr>
          <p:nvPr>
            <p:ph type="subTitle" idx="1"/>
          </p:nvPr>
        </p:nvSpPr>
        <p:spPr>
          <a:xfrm>
            <a:off x="1966912" y="5807075"/>
            <a:ext cx="8258176" cy="631825"/>
          </a:xfrm>
        </p:spPr>
        <p:txBody>
          <a:bodyPr anchor="ctr">
            <a:noAutofit/>
          </a:bodyPr>
          <a:lstStyle/>
          <a:p>
            <a:r>
              <a:rPr lang="en-GB" sz="1600" dirty="0"/>
              <a:t>Emily Soothill, DPG</a:t>
            </a:r>
          </a:p>
          <a:p>
            <a:r>
              <a:rPr lang="en-GB" sz="1600" dirty="0"/>
              <a:t>30 April 2025</a:t>
            </a:r>
          </a:p>
          <a:p>
            <a:endParaRPr lang="en-GB" sz="1600" dirty="0"/>
          </a:p>
        </p:txBody>
      </p:sp>
      <p:sp>
        <p:nvSpPr>
          <p:cNvPr id="50" name="Rectangle 4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BA1D716-3B01-B4C4-9473-0CF1B069F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94003" y="597677"/>
            <a:ext cx="1645920" cy="1082040"/>
          </a:xfrm>
          <a:prstGeom prst="rect">
            <a:avLst/>
          </a:prstGeom>
          <a:noFill/>
          <a:ln>
            <a:noFill/>
          </a:ln>
        </p:spPr>
      </p:pic>
    </p:spTree>
    <p:extLst>
      <p:ext uri="{BB962C8B-B14F-4D97-AF65-F5344CB8AC3E}">
        <p14:creationId xmlns:p14="http://schemas.microsoft.com/office/powerpoint/2010/main" val="284731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BBE4B-E868-9EB1-0D80-D07F946ED2FD}"/>
              </a:ext>
            </a:extLst>
          </p:cNvPr>
          <p:cNvSpPr>
            <a:spLocks noGrp="1"/>
          </p:cNvSpPr>
          <p:nvPr>
            <p:ph type="title"/>
          </p:nvPr>
        </p:nvSpPr>
        <p:spPr/>
        <p:txBody>
          <a:bodyPr/>
          <a:lstStyle/>
          <a:p>
            <a:r>
              <a:rPr lang="en-GB" sz="5000" b="1" dirty="0"/>
              <a:t>Legal</a:t>
            </a:r>
            <a:r>
              <a:rPr lang="en-GB" dirty="0"/>
              <a:t> </a:t>
            </a:r>
            <a:r>
              <a:rPr lang="en-GB" sz="5000" b="1" dirty="0"/>
              <a:t>arguments</a:t>
            </a:r>
            <a:endParaRPr lang="en-GB" dirty="0"/>
          </a:p>
        </p:txBody>
      </p:sp>
      <p:sp>
        <p:nvSpPr>
          <p:cNvPr id="3" name="Content Placeholder 2">
            <a:extLst>
              <a:ext uri="{FF2B5EF4-FFF2-40B4-BE49-F238E27FC236}">
                <a16:creationId xmlns:a16="http://schemas.microsoft.com/office/drawing/2014/main" id="{0F5F08FF-2994-A1EE-2E6E-16ED3AE89A7B}"/>
              </a:ext>
            </a:extLst>
          </p:cNvPr>
          <p:cNvSpPr>
            <a:spLocks noGrp="1"/>
          </p:cNvSpPr>
          <p:nvPr>
            <p:ph idx="1"/>
          </p:nvPr>
        </p:nvSpPr>
        <p:spPr>
          <a:xfrm>
            <a:off x="838200" y="1825625"/>
            <a:ext cx="10515600" cy="4667250"/>
          </a:xfrm>
        </p:spPr>
        <p:txBody>
          <a:bodyPr>
            <a:normAutofit fontScale="92500" lnSpcReduction="10000"/>
          </a:bodyPr>
          <a:lstStyle/>
          <a:p>
            <a:pPr marL="514350" indent="-514350">
              <a:buAutoNum type="arabicPeriod"/>
            </a:pPr>
            <a:r>
              <a:rPr lang="en-GB" dirty="0"/>
              <a:t>Boundaries of Dorset include Portland Port. Under the common law, harbours and enclosed bays where the sea ‘lies within the jaws of the land’ have sometimes been dealt with in the same way as rivers, estuaries or inland lakes, where planning does apply. </a:t>
            </a:r>
          </a:p>
          <a:p>
            <a:pPr marL="514350" indent="-514350">
              <a:buAutoNum type="arabicPeriod"/>
            </a:pPr>
            <a:r>
              <a:rPr lang="en-GB" dirty="0"/>
              <a:t>Denying Dorset Council the power to enforce would defeat the purpose of planning law in these circumstances, which is to reduce and manage the impacts of development on the local community. </a:t>
            </a:r>
          </a:p>
          <a:p>
            <a:pPr marL="514350" indent="-514350">
              <a:buAutoNum type="arabicPeriod"/>
            </a:pPr>
            <a:r>
              <a:rPr lang="en-GB" dirty="0"/>
              <a:t>The barge is an ‘accretion’. It is more like a pier than a boat. It’s a permanently moored hotel on a barge with no engine, with multiple connections, gangways, etc. A pier would be subject to planning control.</a:t>
            </a:r>
          </a:p>
          <a:p>
            <a:pPr marL="514350" indent="-514350">
              <a:buAutoNum type="arabicPeriod"/>
            </a:pPr>
            <a:r>
              <a:rPr lang="en-GB" dirty="0"/>
              <a:t>Even if the above was wrong, Dorset Council could and should        enforce planning over the finger pier.</a:t>
            </a:r>
          </a:p>
          <a:p>
            <a:pPr marL="514350" indent="-514350">
              <a:buAutoNum type="arabicPeriod"/>
            </a:pPr>
            <a:endParaRPr lang="en-GB" dirty="0"/>
          </a:p>
        </p:txBody>
      </p:sp>
      <p:pic>
        <p:nvPicPr>
          <p:cNvPr id="4" name="Picture 3">
            <a:extLst>
              <a:ext uri="{FF2B5EF4-FFF2-40B4-BE49-F238E27FC236}">
                <a16:creationId xmlns:a16="http://schemas.microsoft.com/office/drawing/2014/main" id="{004EE4E0-0A41-1269-914F-ECFE19CBC1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170802" y="5410835"/>
            <a:ext cx="1645920" cy="1082040"/>
          </a:xfrm>
          <a:prstGeom prst="rect">
            <a:avLst/>
          </a:prstGeom>
          <a:noFill/>
          <a:ln>
            <a:noFill/>
          </a:ln>
        </p:spPr>
      </p:pic>
    </p:spTree>
    <p:extLst>
      <p:ext uri="{BB962C8B-B14F-4D97-AF65-F5344CB8AC3E}">
        <p14:creationId xmlns:p14="http://schemas.microsoft.com/office/powerpoint/2010/main" val="4220418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2C959-D052-A7A6-CB67-0C3C88EC5B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A912B-51FF-F908-FE80-8ACFC449CFAE}"/>
              </a:ext>
            </a:extLst>
          </p:cNvPr>
          <p:cNvSpPr>
            <a:spLocks noGrp="1"/>
          </p:cNvSpPr>
          <p:nvPr>
            <p:ph type="title"/>
          </p:nvPr>
        </p:nvSpPr>
        <p:spPr/>
        <p:txBody>
          <a:bodyPr/>
          <a:lstStyle/>
          <a:p>
            <a:r>
              <a:rPr lang="en-GB" sz="5000" b="1" dirty="0"/>
              <a:t>Judgment</a:t>
            </a:r>
            <a:endParaRPr lang="en-GB" dirty="0"/>
          </a:p>
        </p:txBody>
      </p:sp>
      <p:sp>
        <p:nvSpPr>
          <p:cNvPr id="3" name="Content Placeholder 2">
            <a:extLst>
              <a:ext uri="{FF2B5EF4-FFF2-40B4-BE49-F238E27FC236}">
                <a16:creationId xmlns:a16="http://schemas.microsoft.com/office/drawing/2014/main" id="{9335793E-9F7F-85B9-0F6C-CA6F9E816310}"/>
              </a:ext>
            </a:extLst>
          </p:cNvPr>
          <p:cNvSpPr>
            <a:spLocks noGrp="1"/>
          </p:cNvSpPr>
          <p:nvPr>
            <p:ph idx="1"/>
          </p:nvPr>
        </p:nvSpPr>
        <p:spPr>
          <a:xfrm>
            <a:off x="838200" y="1825625"/>
            <a:ext cx="10515600" cy="4667250"/>
          </a:xfrm>
        </p:spPr>
        <p:txBody>
          <a:bodyPr>
            <a:normAutofit/>
          </a:bodyPr>
          <a:lstStyle/>
          <a:p>
            <a:r>
              <a:rPr lang="en-GB" sz="2400" b="0" i="0" dirty="0">
                <a:effectLst/>
                <a:latin typeface="Calibri" panose="020F0502020204030204" pitchFamily="34" charset="0"/>
                <a:cs typeface="Calibri" panose="020F0502020204030204" pitchFamily="34" charset="0"/>
              </a:rPr>
              <a:t>On 23 May 2024 the High Court</a:t>
            </a:r>
            <a:r>
              <a:rPr lang="en-GB" sz="2400" dirty="0">
                <a:latin typeface="Calibri" panose="020F0502020204030204" pitchFamily="34" charset="0"/>
                <a:cs typeface="Calibri" panose="020F0502020204030204" pitchFamily="34" charset="0"/>
              </a:rPr>
              <a:t> </a:t>
            </a:r>
            <a:r>
              <a:rPr lang="en-GB" sz="2400" b="0" i="0" dirty="0">
                <a:effectLst/>
                <a:latin typeface="Calibri" panose="020F0502020204030204" pitchFamily="34" charset="0"/>
                <a:cs typeface="Calibri" panose="020F0502020204030204" pitchFamily="34" charset="0"/>
              </a:rPr>
              <a:t>dismissed the claim for judicial review in </a:t>
            </a:r>
            <a:r>
              <a:rPr lang="en-GB" sz="2400" b="0" i="1" dirty="0">
                <a:effectLst/>
                <a:latin typeface="Calibri" panose="020F0502020204030204" pitchFamily="34" charset="0"/>
                <a:cs typeface="Calibri" panose="020F0502020204030204" pitchFamily="34" charset="0"/>
              </a:rPr>
              <a:t>Parkes v Dorset Council, </a:t>
            </a:r>
            <a:r>
              <a:rPr lang="en-GB" sz="2400" b="0" i="0" dirty="0">
                <a:effectLst/>
                <a:latin typeface="Calibri" panose="020F0502020204030204" pitchFamily="34" charset="0"/>
                <a:cs typeface="Calibri" panose="020F0502020204030204" pitchFamily="34" charset="0"/>
              </a:rPr>
              <a:t>[2024] EWHC 1253.</a:t>
            </a:r>
          </a:p>
          <a:p>
            <a:r>
              <a:rPr lang="en-GB" sz="2400" dirty="0">
                <a:latin typeface="Calibri" panose="020F0502020204030204" pitchFamily="34" charset="0"/>
                <a:cs typeface="Calibri" panose="020F0502020204030204" pitchFamily="34" charset="0"/>
              </a:rPr>
              <a:t>Holgate J</a:t>
            </a:r>
            <a:r>
              <a:rPr lang="en-GB" sz="2400" b="0" i="0" dirty="0">
                <a:effectLst/>
                <a:latin typeface="Calibri" panose="020F0502020204030204" pitchFamily="34" charset="0"/>
                <a:cs typeface="Calibri" panose="020F0502020204030204" pitchFamily="34" charset="0"/>
              </a:rPr>
              <a:t> found that neither the marine licensing regime nor the terrestrial planning regime applied to the barge, and the Court was unwilling to interpret legislation to close this loophole and give effect to the purpose of planning law, which is to allow local communities to have a say over the development in their area.</a:t>
            </a:r>
          </a:p>
          <a:p>
            <a:r>
              <a:rPr lang="en-GB" sz="2400" b="0" i="0" dirty="0">
                <a:effectLst/>
                <a:latin typeface="Calibri" panose="020F0502020204030204" pitchFamily="34" charset="0"/>
                <a:cs typeface="Calibri" panose="020F0502020204030204" pitchFamily="34" charset="0"/>
              </a:rPr>
              <a:t>Court confirmed that Dorset Council had the power to exercise planning authority over the onshore aspects of the Bibby Stockholm operation, including the quayside security, embarkment, smoking and transportation areas.</a:t>
            </a:r>
          </a:p>
        </p:txBody>
      </p:sp>
      <p:pic>
        <p:nvPicPr>
          <p:cNvPr id="4" name="Picture 3">
            <a:extLst>
              <a:ext uri="{FF2B5EF4-FFF2-40B4-BE49-F238E27FC236}">
                <a16:creationId xmlns:a16="http://schemas.microsoft.com/office/drawing/2014/main" id="{A85B060D-A3B1-5AFC-2C1B-7D91EF622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170802" y="5410835"/>
            <a:ext cx="1645920" cy="1082040"/>
          </a:xfrm>
          <a:prstGeom prst="rect">
            <a:avLst/>
          </a:prstGeom>
          <a:noFill/>
          <a:ln>
            <a:noFill/>
          </a:ln>
        </p:spPr>
      </p:pic>
    </p:spTree>
    <p:extLst>
      <p:ext uri="{BB962C8B-B14F-4D97-AF65-F5344CB8AC3E}">
        <p14:creationId xmlns:p14="http://schemas.microsoft.com/office/powerpoint/2010/main" val="241753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5D1217-C4EF-005D-B9C4-70ECFFBE1564}"/>
              </a:ext>
            </a:extLst>
          </p:cNvPr>
          <p:cNvSpPr>
            <a:spLocks noGrp="1"/>
          </p:cNvSpPr>
          <p:nvPr>
            <p:ph type="title"/>
          </p:nvPr>
        </p:nvSpPr>
        <p:spPr>
          <a:xfrm>
            <a:off x="640080" y="325369"/>
            <a:ext cx="4368602" cy="1956841"/>
          </a:xfrm>
        </p:spPr>
        <p:txBody>
          <a:bodyPr anchor="b">
            <a:normAutofit/>
          </a:bodyPr>
          <a:lstStyle/>
          <a:p>
            <a:r>
              <a:rPr lang="en-GB" sz="4600" b="1" dirty="0"/>
              <a:t>The power of community action</a:t>
            </a:r>
          </a:p>
        </p:txBody>
      </p:sp>
      <p:sp>
        <p:nvSpPr>
          <p:cNvPr id="104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5EA0A1-ABE9-AF22-2FFB-20001EA9FB48}"/>
              </a:ext>
            </a:extLst>
          </p:cNvPr>
          <p:cNvSpPr>
            <a:spLocks noGrp="1"/>
          </p:cNvSpPr>
          <p:nvPr>
            <p:ph idx="1"/>
          </p:nvPr>
        </p:nvSpPr>
        <p:spPr>
          <a:xfrm>
            <a:off x="640080" y="2872899"/>
            <a:ext cx="4243589" cy="3320668"/>
          </a:xfrm>
        </p:spPr>
        <p:txBody>
          <a:bodyPr>
            <a:normAutofit/>
          </a:bodyPr>
          <a:lstStyle/>
          <a:p>
            <a:r>
              <a:rPr lang="en-GB" sz="1500" dirty="0">
                <a:cs typeface="Calibri" panose="020F0502020204030204" pitchFamily="34" charset="0"/>
              </a:rPr>
              <a:t>In July 2024, Labour government took power and announced that they would cease using the Bibby Stockholm as asylum accommodation. </a:t>
            </a:r>
          </a:p>
          <a:p>
            <a:r>
              <a:rPr lang="en-GB" sz="1500" b="0" i="0" dirty="0">
                <a:effectLst/>
              </a:rPr>
              <a:t>It had been</a:t>
            </a:r>
            <a:r>
              <a:rPr lang="en-GB" sz="1500" dirty="0"/>
              <a:t> the previous Government’s stated plan to have a fleet of barges across the UK housing asylum seekers.</a:t>
            </a:r>
          </a:p>
          <a:p>
            <a:r>
              <a:rPr lang="en-GB" sz="1500" b="0" i="0" dirty="0">
                <a:effectLst/>
              </a:rPr>
              <a:t>However, </a:t>
            </a:r>
            <a:r>
              <a:rPr lang="en-GB" sz="1500" dirty="0"/>
              <a:t>communities in other parts of the UK also successfully </a:t>
            </a:r>
            <a:r>
              <a:rPr lang="en-GB" sz="1500" b="0" i="0" dirty="0">
                <a:effectLst/>
              </a:rPr>
              <a:t>mobilised to take action and protest against the use of this form of asylum accommodation. </a:t>
            </a:r>
          </a:p>
          <a:p>
            <a:r>
              <a:rPr lang="en-GB" sz="1500" b="0" i="0" dirty="0">
                <a:effectLst/>
              </a:rPr>
              <a:t>In Tyneside, the Wirral and </a:t>
            </a:r>
            <a:r>
              <a:rPr lang="en-GB" sz="1500" b="0" i="0" dirty="0" err="1">
                <a:effectLst/>
              </a:rPr>
              <a:t>Teeside</a:t>
            </a:r>
            <a:r>
              <a:rPr lang="en-GB" sz="1500" b="0" i="0" dirty="0">
                <a:effectLst/>
              </a:rPr>
              <a:t> the ports decided not to </a:t>
            </a:r>
            <a:r>
              <a:rPr lang="en-GB" sz="1500" dirty="0"/>
              <a:t>allow the Home Office to place barges in their ports</a:t>
            </a:r>
            <a:r>
              <a:rPr lang="en-GB" sz="1500" b="0" i="0" dirty="0">
                <a:effectLst/>
              </a:rPr>
              <a:t> </a:t>
            </a:r>
            <a:r>
              <a:rPr lang="en-GB" sz="1500" dirty="0"/>
              <a:t>in light of local opposition. </a:t>
            </a:r>
          </a:p>
          <a:p>
            <a:endParaRPr lang="en-GB" sz="1500" dirty="0"/>
          </a:p>
        </p:txBody>
      </p:sp>
      <p:pic>
        <p:nvPicPr>
          <p:cNvPr id="1028" name="Picture 4" descr="UK: Asylum seekers on Bibby Stockholm barge protest - InfoMigrants">
            <a:extLst>
              <a:ext uri="{FF2B5EF4-FFF2-40B4-BE49-F238E27FC236}">
                <a16:creationId xmlns:a16="http://schemas.microsoft.com/office/drawing/2014/main" id="{33E70C82-F1B1-069F-A79E-642A699B8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978" r="1006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49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464" y="476672"/>
            <a:ext cx="8431432" cy="1143000"/>
          </a:xfrm>
        </p:spPr>
        <p:txBody>
          <a:bodyPr>
            <a:normAutofit/>
          </a:bodyPr>
          <a:lstStyle/>
          <a:p>
            <a:r>
              <a:rPr lang="en-GB" sz="4500" b="1" dirty="0"/>
              <a:t>Funding of litigation by communities </a:t>
            </a:r>
          </a:p>
        </p:txBody>
      </p:sp>
      <p:sp>
        <p:nvSpPr>
          <p:cNvPr id="4" name="TextBox 3"/>
          <p:cNvSpPr txBox="1"/>
          <p:nvPr/>
        </p:nvSpPr>
        <p:spPr>
          <a:xfrm>
            <a:off x="1135464" y="1793801"/>
            <a:ext cx="9907674" cy="4524315"/>
          </a:xfrm>
          <a:prstGeom prst="rect">
            <a:avLst/>
          </a:prstGeom>
          <a:noFill/>
        </p:spPr>
        <p:txBody>
          <a:bodyPr wrap="square" rtlCol="0">
            <a:spAutoFit/>
          </a:bodyPr>
          <a:lstStyle/>
          <a:p>
            <a:pPr algn="l"/>
            <a:r>
              <a:rPr lang="en-GB" sz="2400" dirty="0"/>
              <a:t>Litigation brought by communities will typically be funded by: </a:t>
            </a:r>
          </a:p>
          <a:p>
            <a:pPr algn="l"/>
            <a:endParaRPr lang="en-GB" sz="2400" dirty="0"/>
          </a:p>
          <a:p>
            <a:pPr marL="342900" indent="-342900">
              <a:buAutoNum type="alphaLcParenBoth"/>
            </a:pPr>
            <a:r>
              <a:rPr lang="en-GB" sz="2400" dirty="0"/>
              <a:t>Wealthy individuals from the community who can afford to pay their own lawyers and run the risk of paying the Defendant’s costs if the claim fails; </a:t>
            </a:r>
          </a:p>
          <a:p>
            <a:pPr marL="342900" indent="-342900">
              <a:buAutoNum type="alphaLcParenBoth"/>
            </a:pPr>
            <a:endParaRPr lang="en-GB" sz="2400" dirty="0"/>
          </a:p>
          <a:p>
            <a:pPr marL="342900" indent="-342900">
              <a:buAutoNum type="alphaLcParenBoth"/>
            </a:pPr>
            <a:r>
              <a:rPr lang="en-GB" sz="2400" dirty="0"/>
              <a:t>Impecunious members of the community who qualify for legal aid and thus can have their legal costs paid and be protected from adverse costs risk;</a:t>
            </a:r>
          </a:p>
          <a:p>
            <a:pPr marL="342900" indent="-342900">
              <a:buAutoNum type="alphaLcParenBoth"/>
            </a:pPr>
            <a:endParaRPr lang="en-GB" sz="2400" dirty="0"/>
          </a:p>
          <a:p>
            <a:pPr marL="342900" indent="-342900">
              <a:buAutoNum type="alphaLcParenBoth"/>
            </a:pPr>
            <a:r>
              <a:rPr lang="en-GB" sz="2400" dirty="0"/>
              <a:t>Communities use a combination of their own resources, CFAs, raising fighting-funds (Crowdfunding etc), insurance and, where appropriate, applying for Cost Capping Orders (NB. </a:t>
            </a:r>
            <a:r>
              <a:rPr lang="en-GB" sz="2400" b="0" i="0" dirty="0">
                <a:solidFill>
                  <a:srgbClr val="001D35"/>
                </a:solidFill>
                <a:effectLst/>
                <a:latin typeface="Google Sans"/>
              </a:rPr>
              <a:t>Aarhus Convention                               provides important costs cap for environmental claims)</a:t>
            </a:r>
            <a:endParaRPr lang="en-GB" sz="2400" dirty="0">
              <a:cs typeface="Arial" pitchFamily="34" charset="0"/>
            </a:endParaRPr>
          </a:p>
        </p:txBody>
      </p:sp>
      <p:pic>
        <p:nvPicPr>
          <p:cNvPr id="3" name="Picture 2">
            <a:extLst>
              <a:ext uri="{FF2B5EF4-FFF2-40B4-BE49-F238E27FC236}">
                <a16:creationId xmlns:a16="http://schemas.microsoft.com/office/drawing/2014/main" id="{54DB3C21-1B78-8761-B1C8-4C5E265CD7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743936" y="5661248"/>
            <a:ext cx="1645920" cy="1082040"/>
          </a:xfrm>
          <a:prstGeom prst="rect">
            <a:avLst/>
          </a:prstGeom>
          <a:noFill/>
          <a:ln>
            <a:noFill/>
          </a:ln>
        </p:spPr>
      </p:pic>
    </p:spTree>
    <p:extLst>
      <p:ext uri="{BB962C8B-B14F-4D97-AF65-F5344CB8AC3E}">
        <p14:creationId xmlns:p14="http://schemas.microsoft.com/office/powerpoint/2010/main" val="170222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91544" y="260350"/>
            <a:ext cx="8208144" cy="1512466"/>
          </a:xfrm>
        </p:spPr>
        <p:txBody>
          <a:bodyPr>
            <a:noAutofit/>
          </a:bodyPr>
          <a:lstStyle/>
          <a:p>
            <a:pPr algn="ctr"/>
            <a:r>
              <a:rPr lang="en-GB" sz="5000" b="1" dirty="0"/>
              <a:t>Crowdfunding</a:t>
            </a:r>
          </a:p>
        </p:txBody>
      </p:sp>
      <p:sp>
        <p:nvSpPr>
          <p:cNvPr id="8195" name="Rectangle 3"/>
          <p:cNvSpPr>
            <a:spLocks noGrp="1" noChangeArrowheads="1"/>
          </p:cNvSpPr>
          <p:nvPr>
            <p:ph type="body" idx="4294967295"/>
          </p:nvPr>
        </p:nvSpPr>
        <p:spPr>
          <a:xfrm>
            <a:off x="1775520" y="1916114"/>
            <a:ext cx="8352928" cy="4321175"/>
          </a:xfrm>
        </p:spPr>
        <p:txBody>
          <a:bodyPr>
            <a:normAutofit/>
          </a:bodyPr>
          <a:lstStyle/>
          <a:p>
            <a:pPr marL="0" indent="0">
              <a:buNone/>
            </a:pPr>
            <a:endParaRPr lang="en-GB" sz="1800" dirty="0">
              <a:latin typeface="Calibri" panose="020F0502020204030204" pitchFamily="34" charset="0"/>
              <a:ea typeface="Calibri" panose="020F0502020204030204" pitchFamily="34" charset="0"/>
            </a:endParaRPr>
          </a:p>
          <a:p>
            <a:pPr algn="l"/>
            <a:endParaRPr lang="en-GB" sz="1800" u="sng" dirty="0">
              <a:latin typeface="Cambria-Italic"/>
              <a:cs typeface="Arial" pitchFamily="34" charset="0"/>
            </a:endParaRPr>
          </a:p>
        </p:txBody>
      </p:sp>
      <p:pic>
        <p:nvPicPr>
          <p:cNvPr id="3" name="Picture 2">
            <a:extLst>
              <a:ext uri="{FF2B5EF4-FFF2-40B4-BE49-F238E27FC236}">
                <a16:creationId xmlns:a16="http://schemas.microsoft.com/office/drawing/2014/main" id="{C0A1AF0D-8432-8291-0E65-BF36A042C4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128448" y="5440184"/>
            <a:ext cx="1645920" cy="1082040"/>
          </a:xfrm>
          <a:prstGeom prst="rect">
            <a:avLst/>
          </a:prstGeom>
          <a:noFill/>
          <a:ln>
            <a:noFill/>
          </a:ln>
        </p:spPr>
      </p:pic>
      <p:pic>
        <p:nvPicPr>
          <p:cNvPr id="4" name="Picture 3">
            <a:extLst>
              <a:ext uri="{FF2B5EF4-FFF2-40B4-BE49-F238E27FC236}">
                <a16:creationId xmlns:a16="http://schemas.microsoft.com/office/drawing/2014/main" id="{52B99BF5-056A-1CD9-91DA-DD86F9306DEF}"/>
              </a:ext>
            </a:extLst>
          </p:cNvPr>
          <p:cNvPicPr>
            <a:picLocks noChangeAspect="1"/>
          </p:cNvPicPr>
          <p:nvPr/>
        </p:nvPicPr>
        <p:blipFill rotWithShape="1">
          <a:blip r:embed="rId4"/>
          <a:srcRect r="66537" b="13982"/>
          <a:stretch/>
        </p:blipFill>
        <p:spPr>
          <a:xfrm>
            <a:off x="2539947" y="1631179"/>
            <a:ext cx="7327533" cy="3956833"/>
          </a:xfrm>
          <a:prstGeom prst="rect">
            <a:avLst/>
          </a:prstGeom>
        </p:spPr>
      </p:pic>
    </p:spTree>
    <p:extLst>
      <p:ext uri="{BB962C8B-B14F-4D97-AF65-F5344CB8AC3E}">
        <p14:creationId xmlns:p14="http://schemas.microsoft.com/office/powerpoint/2010/main" val="2254151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1775520" y="1916114"/>
            <a:ext cx="8352928" cy="4321175"/>
          </a:xfrm>
        </p:spPr>
        <p:txBody>
          <a:bodyPr>
            <a:normAutofit/>
          </a:bodyPr>
          <a:lstStyle/>
          <a:p>
            <a:pPr marL="0" indent="0">
              <a:buNone/>
            </a:pPr>
            <a:endParaRPr lang="en-GB" sz="1800" dirty="0">
              <a:latin typeface="Calibri" panose="020F0502020204030204" pitchFamily="34" charset="0"/>
              <a:ea typeface="Calibri" panose="020F0502020204030204" pitchFamily="34" charset="0"/>
            </a:endParaRPr>
          </a:p>
          <a:p>
            <a:pPr algn="l"/>
            <a:endParaRPr lang="en-GB" sz="1800" u="sng" dirty="0">
              <a:latin typeface="Cambria-Italic"/>
              <a:cs typeface="Arial" pitchFamily="34" charset="0"/>
            </a:endParaRPr>
          </a:p>
        </p:txBody>
      </p:sp>
      <p:pic>
        <p:nvPicPr>
          <p:cNvPr id="3" name="Picture 2">
            <a:extLst>
              <a:ext uri="{FF2B5EF4-FFF2-40B4-BE49-F238E27FC236}">
                <a16:creationId xmlns:a16="http://schemas.microsoft.com/office/drawing/2014/main" id="{C0A1AF0D-8432-8291-0E65-BF36A042C4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743936" y="5661248"/>
            <a:ext cx="1645920" cy="1082040"/>
          </a:xfrm>
          <a:prstGeom prst="rect">
            <a:avLst/>
          </a:prstGeom>
          <a:noFill/>
          <a:ln>
            <a:noFill/>
          </a:ln>
        </p:spPr>
      </p:pic>
      <p:pic>
        <p:nvPicPr>
          <p:cNvPr id="5" name="Picture 4">
            <a:extLst>
              <a:ext uri="{FF2B5EF4-FFF2-40B4-BE49-F238E27FC236}">
                <a16:creationId xmlns:a16="http://schemas.microsoft.com/office/drawing/2014/main" id="{871A6C80-F3F2-B0F6-F586-852E605BCE90}"/>
              </a:ext>
            </a:extLst>
          </p:cNvPr>
          <p:cNvPicPr>
            <a:picLocks noChangeAspect="1"/>
          </p:cNvPicPr>
          <p:nvPr/>
        </p:nvPicPr>
        <p:blipFill rotWithShape="1">
          <a:blip r:embed="rId4"/>
          <a:srcRect r="66537" b="16262"/>
          <a:stretch/>
        </p:blipFill>
        <p:spPr>
          <a:xfrm>
            <a:off x="1614162" y="1175657"/>
            <a:ext cx="7774704" cy="4087051"/>
          </a:xfrm>
          <a:prstGeom prst="rect">
            <a:avLst/>
          </a:prstGeom>
        </p:spPr>
      </p:pic>
    </p:spTree>
    <p:extLst>
      <p:ext uri="{BB962C8B-B14F-4D97-AF65-F5344CB8AC3E}">
        <p14:creationId xmlns:p14="http://schemas.microsoft.com/office/powerpoint/2010/main" val="77606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16334" y="119673"/>
            <a:ext cx="10118690" cy="1512466"/>
          </a:xfrm>
        </p:spPr>
        <p:txBody>
          <a:bodyPr>
            <a:noAutofit/>
          </a:bodyPr>
          <a:lstStyle/>
          <a:p>
            <a:r>
              <a:rPr lang="en-GB" sz="5000" b="1" dirty="0"/>
              <a:t>5 Top Tips for successful Crowdfunding</a:t>
            </a:r>
          </a:p>
        </p:txBody>
      </p:sp>
      <p:sp>
        <p:nvSpPr>
          <p:cNvPr id="8195" name="Rectangle 3"/>
          <p:cNvSpPr>
            <a:spLocks noGrp="1" noChangeArrowheads="1"/>
          </p:cNvSpPr>
          <p:nvPr>
            <p:ph type="body" idx="4294967295"/>
          </p:nvPr>
        </p:nvSpPr>
        <p:spPr>
          <a:xfrm>
            <a:off x="1775520" y="1632139"/>
            <a:ext cx="7978080" cy="4321175"/>
          </a:xfrm>
        </p:spPr>
        <p:txBody>
          <a:bodyPr>
            <a:normAutofit lnSpcReduction="10000"/>
          </a:bodyPr>
          <a:lstStyle/>
          <a:p>
            <a:pPr algn="l">
              <a:buAutoNum type="arabicPeriod"/>
            </a:pPr>
            <a:r>
              <a:rPr lang="en-GB" sz="2000" dirty="0">
                <a:latin typeface="Arial" panose="020B0604020202020204" pitchFamily="34" charset="0"/>
              </a:rPr>
              <a:t>Make sure it is an issue which will be able to grab the wider </a:t>
            </a:r>
            <a:r>
              <a:rPr lang="en-GB" sz="2000" dirty="0">
                <a:latin typeface="ArialMT"/>
              </a:rPr>
              <a:t>public’s </a:t>
            </a:r>
            <a:r>
              <a:rPr lang="en-GB" sz="2000" dirty="0">
                <a:latin typeface="Arial" panose="020B0604020202020204" pitchFamily="34" charset="0"/>
              </a:rPr>
              <a:t>attention outside of the specific community.</a:t>
            </a:r>
          </a:p>
          <a:p>
            <a:pPr algn="l">
              <a:buAutoNum type="arabicPeriod"/>
            </a:pPr>
            <a:endParaRPr lang="en-GB" sz="2000" dirty="0">
              <a:latin typeface="Arial" panose="020B0604020202020204" pitchFamily="34" charset="0"/>
            </a:endParaRPr>
          </a:p>
          <a:p>
            <a:pPr algn="l">
              <a:buAutoNum type="arabicPeriod"/>
            </a:pPr>
            <a:r>
              <a:rPr lang="en-GB" sz="2000" dirty="0">
                <a:latin typeface="Arial" panose="020B0604020202020204" pitchFamily="34" charset="0"/>
                <a:cs typeface="Arial" pitchFamily="34" charset="0"/>
              </a:rPr>
              <a:t>Have key backers lined up to make early donations.</a:t>
            </a:r>
          </a:p>
          <a:p>
            <a:pPr>
              <a:buFont typeface="Arial" pitchFamily="34" charset="0"/>
              <a:buAutoNum type="arabicPeriod"/>
            </a:pPr>
            <a:endParaRPr lang="en-GB" sz="2000" dirty="0">
              <a:latin typeface="Arial" panose="020B0604020202020204" pitchFamily="34" charset="0"/>
              <a:cs typeface="Arial" pitchFamily="34" charset="0"/>
            </a:endParaRPr>
          </a:p>
          <a:p>
            <a:pPr>
              <a:buFont typeface="Arial" pitchFamily="34" charset="0"/>
              <a:buAutoNum type="arabicPeriod"/>
            </a:pPr>
            <a:r>
              <a:rPr lang="en-GB" sz="2000" dirty="0">
                <a:latin typeface="Arial" panose="020B0604020202020204" pitchFamily="34" charset="0"/>
                <a:cs typeface="Arial" pitchFamily="34" charset="0"/>
              </a:rPr>
              <a:t>Set initial limit at a fairly low level which you know you should meet. </a:t>
            </a:r>
          </a:p>
          <a:p>
            <a:pPr>
              <a:buFont typeface="Arial" pitchFamily="34" charset="0"/>
              <a:buAutoNum type="arabicPeriod"/>
            </a:pPr>
            <a:endParaRPr lang="en-GB" sz="2000" dirty="0">
              <a:latin typeface="Arial" panose="020B0604020202020204" pitchFamily="34" charset="0"/>
              <a:cs typeface="Arial" pitchFamily="34" charset="0"/>
            </a:endParaRPr>
          </a:p>
          <a:p>
            <a:pPr>
              <a:buFont typeface="Arial" pitchFamily="34" charset="0"/>
              <a:buAutoNum type="arabicPeriod"/>
            </a:pPr>
            <a:r>
              <a:rPr lang="en-GB" sz="2000" dirty="0">
                <a:latin typeface="Arial" panose="020B0604020202020204" pitchFamily="34" charset="0"/>
                <a:cs typeface="Arial" pitchFamily="34" charset="0"/>
              </a:rPr>
              <a:t>Draft a clear overview of the case and provide regular case updates to donors.</a:t>
            </a:r>
          </a:p>
          <a:p>
            <a:pPr>
              <a:buFont typeface="Arial" pitchFamily="34" charset="0"/>
              <a:buAutoNum type="arabicPeriod"/>
            </a:pPr>
            <a:endParaRPr lang="en-GB" sz="2000" dirty="0">
              <a:latin typeface="Arial" panose="020B0604020202020204" pitchFamily="34" charset="0"/>
              <a:cs typeface="Arial" pitchFamily="34" charset="0"/>
            </a:endParaRPr>
          </a:p>
          <a:p>
            <a:pPr>
              <a:buFont typeface="Arial" pitchFamily="34" charset="0"/>
              <a:buAutoNum type="arabicPeriod"/>
            </a:pPr>
            <a:r>
              <a:rPr lang="en-GB" sz="2000" dirty="0">
                <a:latin typeface="Arial" panose="020B0604020202020204" pitchFamily="34" charset="0"/>
                <a:cs typeface="Arial" pitchFamily="34" charset="0"/>
              </a:rPr>
              <a:t>If using </a:t>
            </a:r>
            <a:r>
              <a:rPr lang="en-GB" sz="2000" dirty="0" err="1">
                <a:latin typeface="Arial" panose="020B0604020202020204" pitchFamily="34" charset="0"/>
                <a:cs typeface="Arial" pitchFamily="34" charset="0"/>
              </a:rPr>
              <a:t>Crowdjustice</a:t>
            </a:r>
            <a:r>
              <a:rPr lang="en-GB" sz="2000" dirty="0">
                <a:latin typeface="Arial" panose="020B0604020202020204" pitchFamily="34" charset="0"/>
                <a:cs typeface="Arial" pitchFamily="34" charset="0"/>
              </a:rPr>
              <a:t>, ask them to send a campaign email out to their members. </a:t>
            </a:r>
          </a:p>
          <a:p>
            <a:pPr>
              <a:buFont typeface="Arial" pitchFamily="34" charset="0"/>
              <a:buAutoNum type="arabicPeriod"/>
            </a:pPr>
            <a:endParaRPr lang="en-GB" sz="1800" dirty="0">
              <a:latin typeface="Arial" panose="020B0604020202020204" pitchFamily="34" charset="0"/>
              <a:cs typeface="Arial" pitchFamily="34" charset="0"/>
            </a:endParaRPr>
          </a:p>
        </p:txBody>
      </p:sp>
      <p:pic>
        <p:nvPicPr>
          <p:cNvPr id="3" name="Picture 2">
            <a:extLst>
              <a:ext uri="{FF2B5EF4-FFF2-40B4-BE49-F238E27FC236}">
                <a16:creationId xmlns:a16="http://schemas.microsoft.com/office/drawing/2014/main" id="{51D239F2-8DA3-0A38-7C0C-CB39E54EC5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060270" y="5379894"/>
            <a:ext cx="1645920" cy="1082040"/>
          </a:xfrm>
          <a:prstGeom prst="rect">
            <a:avLst/>
          </a:prstGeom>
          <a:noFill/>
          <a:ln>
            <a:noFill/>
          </a:ln>
        </p:spPr>
      </p:pic>
    </p:spTree>
    <p:extLst>
      <p:ext uri="{BB962C8B-B14F-4D97-AF65-F5344CB8AC3E}">
        <p14:creationId xmlns:p14="http://schemas.microsoft.com/office/powerpoint/2010/main" val="313908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174F3E-F416-ACA6-5442-A494152E896F}"/>
              </a:ext>
            </a:extLst>
          </p:cNvPr>
          <p:cNvSpPr>
            <a:spLocks noGrp="1"/>
          </p:cNvSpPr>
          <p:nvPr>
            <p:ph type="title"/>
          </p:nvPr>
        </p:nvSpPr>
        <p:spPr>
          <a:xfrm>
            <a:off x="630935" y="640080"/>
            <a:ext cx="9246595" cy="1481328"/>
          </a:xfrm>
        </p:spPr>
        <p:txBody>
          <a:bodyPr anchor="b">
            <a:normAutofit/>
          </a:bodyPr>
          <a:lstStyle/>
          <a:p>
            <a:r>
              <a:rPr lang="en-GB" sz="5000" b="1" dirty="0"/>
              <a:t>Top tips when representing communities in JR</a:t>
            </a:r>
          </a:p>
        </p:txBody>
      </p:sp>
      <p:sp>
        <p:nvSpPr>
          <p:cNvPr id="1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E086FE-FE60-8FA8-0607-9B1DFB1201C6}"/>
              </a:ext>
            </a:extLst>
          </p:cNvPr>
          <p:cNvSpPr>
            <a:spLocks noGrp="1"/>
          </p:cNvSpPr>
          <p:nvPr>
            <p:ph idx="1"/>
          </p:nvPr>
        </p:nvSpPr>
        <p:spPr>
          <a:xfrm>
            <a:off x="630935" y="2660904"/>
            <a:ext cx="8774321" cy="3547872"/>
          </a:xfrm>
        </p:spPr>
        <p:txBody>
          <a:bodyPr anchor="t">
            <a:normAutofit lnSpcReduction="10000"/>
          </a:bodyPr>
          <a:lstStyle/>
          <a:p>
            <a:pPr marL="0" indent="0">
              <a:buNone/>
              <a:defRPr/>
            </a:pPr>
            <a:endParaRPr lang="en-GB" altLang="en-US" sz="2000" dirty="0">
              <a:cs typeface="Arial" panose="020B0604020202020204" pitchFamily="34" charset="0"/>
            </a:endParaRPr>
          </a:p>
          <a:p>
            <a:pPr>
              <a:defRPr/>
            </a:pPr>
            <a:r>
              <a:rPr lang="en-GB" altLang="en-US" sz="2000" dirty="0">
                <a:cs typeface="Arial" panose="020B0604020202020204" pitchFamily="34" charset="0"/>
              </a:rPr>
              <a:t>Consider who is the best-placed Claimant to bring a claim on behalf of the community. </a:t>
            </a:r>
          </a:p>
          <a:p>
            <a:pPr>
              <a:defRPr/>
            </a:pPr>
            <a:r>
              <a:rPr lang="en-GB" altLang="en-US" sz="2000" dirty="0">
                <a:cs typeface="Arial" panose="020B0604020202020204" pitchFamily="34" charset="0"/>
              </a:rPr>
              <a:t>NGOs will often have an important role to play in linking communities and law firms. </a:t>
            </a:r>
          </a:p>
          <a:p>
            <a:pPr>
              <a:defRPr/>
            </a:pPr>
            <a:r>
              <a:rPr lang="en-GB" altLang="en-US" sz="2000" dirty="0">
                <a:cs typeface="Arial" panose="020B0604020202020204" pitchFamily="34" charset="0"/>
              </a:rPr>
              <a:t>Recognise that there may be divergent views – and motivations - among members of the community </a:t>
            </a:r>
          </a:p>
          <a:p>
            <a:pPr>
              <a:defRPr/>
            </a:pPr>
            <a:r>
              <a:rPr lang="en-GB" altLang="en-US" sz="2000" dirty="0">
                <a:cs typeface="Arial" panose="020B0604020202020204" pitchFamily="34" charset="0"/>
              </a:rPr>
              <a:t>Consider early on how the case will be funded and how to protect against adverse costs </a:t>
            </a:r>
          </a:p>
          <a:p>
            <a:pPr>
              <a:defRPr/>
            </a:pPr>
            <a:r>
              <a:rPr lang="en-GB" altLang="en-US" sz="2000" dirty="0">
                <a:cs typeface="Arial" panose="020B0604020202020204" pitchFamily="34" charset="0"/>
              </a:rPr>
              <a:t>Manage expectations of what litigation can likely achieve </a:t>
            </a:r>
          </a:p>
          <a:p>
            <a:pPr>
              <a:defRPr/>
            </a:pPr>
            <a:r>
              <a:rPr lang="en-GB" altLang="en-US" sz="2000" dirty="0">
                <a:cs typeface="Arial" panose="020B0604020202020204" pitchFamily="34" charset="0"/>
              </a:rPr>
              <a:t>Remember that sometimes the most important victories involve losing in Court</a:t>
            </a:r>
            <a:endParaRPr lang="en-GB" altLang="en-US" sz="1500" dirty="0">
              <a:cs typeface="Arial" panose="020B0604020202020204" pitchFamily="34" charset="0"/>
            </a:endParaRPr>
          </a:p>
          <a:p>
            <a:endParaRPr lang="en-GB" sz="1500" dirty="0"/>
          </a:p>
        </p:txBody>
      </p:sp>
      <p:pic>
        <p:nvPicPr>
          <p:cNvPr id="5" name="Picture 4">
            <a:extLst>
              <a:ext uri="{FF2B5EF4-FFF2-40B4-BE49-F238E27FC236}">
                <a16:creationId xmlns:a16="http://schemas.microsoft.com/office/drawing/2014/main" id="{C245B921-3363-098D-3F7B-3A5A015A7B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200947" y="5349749"/>
            <a:ext cx="1645920" cy="1082040"/>
          </a:xfrm>
          <a:prstGeom prst="rect">
            <a:avLst/>
          </a:prstGeom>
          <a:noFill/>
          <a:ln>
            <a:noFill/>
          </a:ln>
        </p:spPr>
      </p:pic>
    </p:spTree>
    <p:extLst>
      <p:ext uri="{BB962C8B-B14F-4D97-AF65-F5344CB8AC3E}">
        <p14:creationId xmlns:p14="http://schemas.microsoft.com/office/powerpoint/2010/main" val="3380200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C7B08-CBA3-B149-4022-46B73AF0939A}"/>
              </a:ext>
            </a:extLst>
          </p:cNvPr>
          <p:cNvSpPr>
            <a:spLocks noGrp="1"/>
          </p:cNvSpPr>
          <p:nvPr>
            <p:ph type="title"/>
          </p:nvPr>
        </p:nvSpPr>
        <p:spPr/>
        <p:txBody>
          <a:bodyPr/>
          <a:lstStyle/>
          <a:p>
            <a:r>
              <a:rPr lang="en-GB" sz="5000" b="1" dirty="0"/>
              <a:t>Bye</a:t>
            </a:r>
            <a:r>
              <a:rPr lang="en-GB" dirty="0"/>
              <a:t> </a:t>
            </a:r>
            <a:r>
              <a:rPr lang="en-GB" sz="5000" b="1" dirty="0" err="1"/>
              <a:t>bye</a:t>
            </a:r>
            <a:r>
              <a:rPr lang="en-GB" dirty="0"/>
              <a:t> </a:t>
            </a:r>
            <a:r>
              <a:rPr lang="en-GB" sz="5000" b="1" dirty="0"/>
              <a:t>Bibby</a:t>
            </a:r>
            <a:r>
              <a:rPr lang="en-GB" dirty="0"/>
              <a:t>!</a:t>
            </a:r>
          </a:p>
        </p:txBody>
      </p:sp>
      <p:pic>
        <p:nvPicPr>
          <p:cNvPr id="2050" name="Picture 2" descr="A tugboat tow the Bibby Stockholm barge.">
            <a:extLst>
              <a:ext uri="{FF2B5EF4-FFF2-40B4-BE49-F238E27FC236}">
                <a16:creationId xmlns:a16="http://schemas.microsoft.com/office/drawing/2014/main" id="{46220172-D29A-BE05-15F4-97F96FF009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0976" y="1653999"/>
            <a:ext cx="7727182" cy="463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67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0C8C3-52E5-71DB-9287-0FF8D74C49E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a:solidFill>
                  <a:schemeClr val="tx1"/>
                </a:solidFill>
                <a:latin typeface="+mj-lt"/>
                <a:ea typeface="+mj-ea"/>
                <a:cs typeface="+mj-cs"/>
              </a:rPr>
              <a:t>Bibby Stockholm JR: </a:t>
            </a:r>
            <a:br>
              <a:rPr lang="en-US" sz="4800" b="1" kern="1200">
                <a:solidFill>
                  <a:schemeClr val="tx1"/>
                </a:solidFill>
                <a:latin typeface="+mj-lt"/>
                <a:ea typeface="+mj-ea"/>
                <a:cs typeface="+mj-cs"/>
              </a:rPr>
            </a:br>
            <a:r>
              <a:rPr lang="en-US" sz="4800" b="1" kern="1200">
                <a:solidFill>
                  <a:schemeClr val="tx1"/>
                </a:solidFill>
                <a:latin typeface="+mj-lt"/>
                <a:ea typeface="+mj-ea"/>
                <a:cs typeface="+mj-cs"/>
              </a:rPr>
              <a:t>A case study</a:t>
            </a:r>
            <a:endParaRPr lang="en-US" sz="4800" b="1" kern="1200" dirty="0">
              <a:solidFill>
                <a:schemeClr val="tx1"/>
              </a:solidFill>
              <a:latin typeface="+mj-lt"/>
              <a:ea typeface="+mj-ea"/>
              <a:cs typeface="+mj-cs"/>
            </a:endParaRPr>
          </a:p>
        </p:txBody>
      </p:sp>
      <p:sp>
        <p:nvSpPr>
          <p:cNvPr id="1044" name="Rectangle 104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6" name="Rectangle 104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3">
            <a:extLst>
              <a:ext uri="{FF2B5EF4-FFF2-40B4-BE49-F238E27FC236}">
                <a16:creationId xmlns:a16="http://schemas.microsoft.com/office/drawing/2014/main" id="{B652AF49-A157-C132-3A85-A56DEEB1BEE2}"/>
              </a:ext>
            </a:extLst>
          </p:cNvPr>
          <p:cNvPicPr>
            <a:picLocks noGrp="1" noChangeAspect="1"/>
          </p:cNvPicPr>
          <p:nvPr>
            <p:ph idx="1"/>
          </p:nvPr>
        </p:nvPicPr>
        <p:blipFill>
          <a:blip r:embed="rId3"/>
          <a:stretch>
            <a:fillRect/>
          </a:stretch>
        </p:blipFill>
        <p:spPr>
          <a:xfrm>
            <a:off x="4864608" y="1450079"/>
            <a:ext cx="6846363" cy="3806588"/>
          </a:xfrm>
          <a:prstGeom prst="rect">
            <a:avLst/>
          </a:prstGeom>
        </p:spPr>
      </p:pic>
    </p:spTree>
    <p:extLst>
      <p:ext uri="{BB962C8B-B14F-4D97-AF65-F5344CB8AC3E}">
        <p14:creationId xmlns:p14="http://schemas.microsoft.com/office/powerpoint/2010/main" val="417106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0DD5-616F-5051-AAAA-E9C488B4846F}"/>
              </a:ext>
            </a:extLst>
          </p:cNvPr>
          <p:cNvSpPr>
            <a:spLocks noGrp="1"/>
          </p:cNvSpPr>
          <p:nvPr>
            <p:ph type="title"/>
          </p:nvPr>
        </p:nvSpPr>
        <p:spPr/>
        <p:txBody>
          <a:bodyPr/>
          <a:lstStyle/>
          <a:p>
            <a:r>
              <a:rPr lang="en-GB" sz="5000" b="1" dirty="0"/>
              <a:t>Background</a:t>
            </a:r>
          </a:p>
        </p:txBody>
      </p:sp>
      <p:sp>
        <p:nvSpPr>
          <p:cNvPr id="3" name="Content Placeholder 2">
            <a:extLst>
              <a:ext uri="{FF2B5EF4-FFF2-40B4-BE49-F238E27FC236}">
                <a16:creationId xmlns:a16="http://schemas.microsoft.com/office/drawing/2014/main" id="{8493DD35-AD26-0D31-3CF7-96604E1E3820}"/>
              </a:ext>
            </a:extLst>
          </p:cNvPr>
          <p:cNvSpPr>
            <a:spLocks noGrp="1"/>
          </p:cNvSpPr>
          <p:nvPr>
            <p:ph idx="1"/>
          </p:nvPr>
        </p:nvSpPr>
        <p:spPr>
          <a:xfrm>
            <a:off x="838201" y="1432193"/>
            <a:ext cx="9322553" cy="4744770"/>
          </a:xfrm>
        </p:spPr>
        <p:txBody>
          <a:bodyPr>
            <a:normAutofit fontScale="85000" lnSpcReduction="10000"/>
          </a:bodyPr>
          <a:lstStyle/>
          <a:p>
            <a:endParaRPr lang="en-GB" dirty="0"/>
          </a:p>
          <a:p>
            <a:r>
              <a:rPr lang="en-GB" dirty="0"/>
              <a:t>Home Office has a duty to provide ‘adequate’ accommodation to asylum seekers. This is provided on a ‘no choice’ basis.</a:t>
            </a:r>
          </a:p>
          <a:p>
            <a:r>
              <a:rPr lang="en-GB" dirty="0"/>
              <a:t>Pre-COVID, almost all asylum seekers were accommodated in shared houses in the community. During COVID, huge increase in use of hotels.</a:t>
            </a:r>
          </a:p>
          <a:p>
            <a:r>
              <a:rPr lang="en-GB" dirty="0"/>
              <a:t>Government decided to start using military barracks and barges as asylum accommodation.  </a:t>
            </a:r>
          </a:p>
          <a:p>
            <a:r>
              <a:rPr lang="en-GB" dirty="0"/>
              <a:t>Conservative former immigration minister Caroline Nokes said this was to make the UK seem “as difficult and inhospitable as possible” – a place where asylum seekers were “segregated into a ghetto”.</a:t>
            </a:r>
          </a:p>
          <a:p>
            <a:r>
              <a:rPr lang="en-GB" sz="2800" b="0" i="0" dirty="0">
                <a:solidFill>
                  <a:srgbClr val="1F1F1F"/>
                </a:solidFill>
                <a:effectLst/>
                <a:latin typeface="Google Sans"/>
              </a:rPr>
              <a:t>Australian travel management company </a:t>
            </a:r>
            <a:r>
              <a:rPr lang="en-GB" sz="2800" b="0" i="0" dirty="0">
                <a:solidFill>
                  <a:srgbClr val="040C28"/>
                </a:solidFill>
                <a:effectLst/>
                <a:latin typeface="Google Sans"/>
              </a:rPr>
              <a:t>Corporate Travel Management </a:t>
            </a:r>
            <a:r>
              <a:rPr lang="en-GB" sz="2800" b="0" i="0" dirty="0">
                <a:solidFill>
                  <a:srgbClr val="1F1F1F"/>
                </a:solidFill>
                <a:effectLst/>
                <a:latin typeface="Google Sans"/>
              </a:rPr>
              <a:t>given a £1.6 </a:t>
            </a:r>
            <a:r>
              <a:rPr lang="en-GB" dirty="0">
                <a:solidFill>
                  <a:srgbClr val="1F1F1F"/>
                </a:solidFill>
                <a:latin typeface="Google Sans"/>
              </a:rPr>
              <a:t>billion </a:t>
            </a:r>
            <a:r>
              <a:rPr lang="en-GB" sz="2800" b="0" i="0" dirty="0">
                <a:solidFill>
                  <a:srgbClr val="1F1F1F"/>
                </a:solidFill>
                <a:effectLst/>
                <a:latin typeface="Google Sans"/>
              </a:rPr>
              <a:t>contract</a:t>
            </a:r>
            <a:r>
              <a:rPr lang="en-GB" dirty="0">
                <a:solidFill>
                  <a:srgbClr val="1F1F1F"/>
                </a:solidFill>
                <a:latin typeface="Google Sans"/>
              </a:rPr>
              <a:t> </a:t>
            </a:r>
            <a:r>
              <a:rPr lang="en-GB" sz="2800" b="0" i="0" dirty="0">
                <a:solidFill>
                  <a:srgbClr val="1F1F1F"/>
                </a:solidFill>
                <a:effectLst/>
                <a:latin typeface="Google Sans"/>
              </a:rPr>
              <a:t>to provide asylum ships, including the Bibby Stockholm.</a:t>
            </a:r>
          </a:p>
          <a:p>
            <a:endParaRPr lang="en-GB" dirty="0"/>
          </a:p>
          <a:p>
            <a:endParaRPr lang="en-GB" dirty="0"/>
          </a:p>
        </p:txBody>
      </p:sp>
      <p:pic>
        <p:nvPicPr>
          <p:cNvPr id="4" name="Picture 3">
            <a:extLst>
              <a:ext uri="{FF2B5EF4-FFF2-40B4-BE49-F238E27FC236}">
                <a16:creationId xmlns:a16="http://schemas.microsoft.com/office/drawing/2014/main" id="{580CA6AC-F8D3-8F54-A30B-3B7984379B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160754" y="5319604"/>
            <a:ext cx="1645920" cy="1082040"/>
          </a:xfrm>
          <a:prstGeom prst="rect">
            <a:avLst/>
          </a:prstGeom>
          <a:noFill/>
          <a:ln>
            <a:noFill/>
          </a:ln>
        </p:spPr>
      </p:pic>
    </p:spTree>
    <p:extLst>
      <p:ext uri="{BB962C8B-B14F-4D97-AF65-F5344CB8AC3E}">
        <p14:creationId xmlns:p14="http://schemas.microsoft.com/office/powerpoint/2010/main" val="173756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68DD-E3D2-CE51-C22F-EA9D064BF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FD82C-DAA6-E84B-4B65-CB68333F2774}"/>
              </a:ext>
            </a:extLst>
          </p:cNvPr>
          <p:cNvSpPr>
            <a:spLocks noGrp="1"/>
          </p:cNvSpPr>
          <p:nvPr>
            <p:ph type="title"/>
          </p:nvPr>
        </p:nvSpPr>
        <p:spPr/>
        <p:txBody>
          <a:bodyPr/>
          <a:lstStyle/>
          <a:p>
            <a:r>
              <a:rPr lang="en-GB" sz="5000" b="1"/>
              <a:t>Bibby Stockholm</a:t>
            </a:r>
            <a:endParaRPr lang="en-GB" sz="5000" b="1" dirty="0"/>
          </a:p>
        </p:txBody>
      </p:sp>
      <p:sp>
        <p:nvSpPr>
          <p:cNvPr id="3" name="Content Placeholder 2">
            <a:extLst>
              <a:ext uri="{FF2B5EF4-FFF2-40B4-BE49-F238E27FC236}">
                <a16:creationId xmlns:a16="http://schemas.microsoft.com/office/drawing/2014/main" id="{B832B512-0A86-3F5C-5380-51AC5F2D8767}"/>
              </a:ext>
            </a:extLst>
          </p:cNvPr>
          <p:cNvSpPr>
            <a:spLocks noGrp="1"/>
          </p:cNvSpPr>
          <p:nvPr>
            <p:ph idx="1"/>
          </p:nvPr>
        </p:nvSpPr>
        <p:spPr>
          <a:xfrm>
            <a:off x="838201" y="1432193"/>
            <a:ext cx="5110424" cy="4744770"/>
          </a:xfrm>
        </p:spPr>
        <p:txBody>
          <a:bodyPr>
            <a:normAutofit/>
          </a:bodyPr>
          <a:lstStyle/>
          <a:p>
            <a:endParaRPr lang="en-GB" dirty="0"/>
          </a:p>
          <a:p>
            <a:pPr algn="l"/>
            <a:r>
              <a:rPr lang="en-GB" sz="2800" b="0" i="0" u="none" strike="noStrike" baseline="0" dirty="0">
                <a:latin typeface="Calibri" panose="020F0502020204030204" pitchFamily="34" charset="0"/>
                <a:cs typeface="Calibri" panose="020F0502020204030204" pitchFamily="34" charset="0"/>
              </a:rPr>
              <a:t>Bibby Stockholm is an engineless barge, which </a:t>
            </a:r>
            <a:r>
              <a:rPr lang="en-GB" dirty="0">
                <a:latin typeface="Calibri" panose="020F0502020204030204" pitchFamily="34" charset="0"/>
                <a:cs typeface="Calibri" panose="020F0502020204030204" pitchFamily="34" charset="0"/>
              </a:rPr>
              <a:t>was</a:t>
            </a:r>
            <a:r>
              <a:rPr lang="en-GB" sz="2800" b="0" i="0" u="none" strike="noStrike" baseline="0" dirty="0">
                <a:latin typeface="Calibri" panose="020F0502020204030204" pitchFamily="34" charset="0"/>
                <a:cs typeface="Calibri" panose="020F0502020204030204" pitchFamily="34" charset="0"/>
              </a:rPr>
              <a:t> previously used as a prison vessel.</a:t>
            </a:r>
          </a:p>
          <a:p>
            <a:pPr algn="l"/>
            <a:r>
              <a:rPr lang="en-GB" sz="2800" b="0" i="0" u="none" strike="noStrike" baseline="0" dirty="0">
                <a:latin typeface="Calibri" panose="020F0502020204030204" pitchFamily="34" charset="0"/>
                <a:cs typeface="Calibri" panose="020F0502020204030204" pitchFamily="34" charset="0"/>
              </a:rPr>
              <a:t>The barge has 222 rooms and consists of 3 storeys. </a:t>
            </a:r>
          </a:p>
          <a:p>
            <a:pPr algn="l"/>
            <a:r>
              <a:rPr lang="en-GB" sz="2800" b="0" i="0" u="none" strike="noStrike" baseline="0" dirty="0">
                <a:latin typeface="Calibri" panose="020F0502020204030204" pitchFamily="34" charset="0"/>
                <a:cs typeface="Calibri" panose="020F0502020204030204" pitchFamily="34" charset="0"/>
              </a:rPr>
              <a:t>The vessel can only be moved by deploying tugboats.</a:t>
            </a:r>
          </a:p>
          <a:p>
            <a:pPr algn="l"/>
            <a:endParaRPr lang="en-GB" sz="2800" b="0" i="0" u="none" strike="noStrike" baseline="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08E30DA-A2CE-F8A3-F164-47E9C5A03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160754" y="5319604"/>
            <a:ext cx="1645920" cy="1082040"/>
          </a:xfrm>
          <a:prstGeom prst="rect">
            <a:avLst/>
          </a:prstGeom>
          <a:noFill/>
          <a:ln>
            <a:noFill/>
          </a:ln>
        </p:spPr>
      </p:pic>
      <p:pic>
        <p:nvPicPr>
          <p:cNvPr id="5" name="Picture 4">
            <a:extLst>
              <a:ext uri="{FF2B5EF4-FFF2-40B4-BE49-F238E27FC236}">
                <a16:creationId xmlns:a16="http://schemas.microsoft.com/office/drawing/2014/main" id="{EDD260F4-302C-F24D-F395-B51DF2C6F47E}"/>
              </a:ext>
            </a:extLst>
          </p:cNvPr>
          <p:cNvPicPr>
            <a:picLocks noChangeAspect="1"/>
          </p:cNvPicPr>
          <p:nvPr/>
        </p:nvPicPr>
        <p:blipFill>
          <a:blip r:embed="rId4"/>
          <a:stretch>
            <a:fillRect/>
          </a:stretch>
        </p:blipFill>
        <p:spPr>
          <a:xfrm>
            <a:off x="5948624" y="1889090"/>
            <a:ext cx="5444112" cy="3221605"/>
          </a:xfrm>
          <a:prstGeom prst="rect">
            <a:avLst/>
          </a:prstGeom>
        </p:spPr>
      </p:pic>
    </p:spTree>
    <p:extLst>
      <p:ext uri="{BB962C8B-B14F-4D97-AF65-F5344CB8AC3E}">
        <p14:creationId xmlns:p14="http://schemas.microsoft.com/office/powerpoint/2010/main" val="349618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00E55F-8214-0AE7-D760-270D83C34A4F}"/>
              </a:ext>
            </a:extLst>
          </p:cNvPr>
          <p:cNvPicPr>
            <a:picLocks noChangeAspect="1"/>
          </p:cNvPicPr>
          <p:nvPr/>
        </p:nvPicPr>
        <p:blipFill>
          <a:blip r:embed="rId3"/>
          <a:stretch>
            <a:fillRect/>
          </a:stretch>
        </p:blipFill>
        <p:spPr>
          <a:xfrm>
            <a:off x="421664" y="489795"/>
            <a:ext cx="10474017" cy="5991923"/>
          </a:xfrm>
          <a:prstGeom prst="rect">
            <a:avLst/>
          </a:prstGeom>
        </p:spPr>
      </p:pic>
    </p:spTree>
    <p:extLst>
      <p:ext uri="{BB962C8B-B14F-4D97-AF65-F5344CB8AC3E}">
        <p14:creationId xmlns:p14="http://schemas.microsoft.com/office/powerpoint/2010/main" val="343121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788C-F4B0-45A6-6F6E-9141DC86C407}"/>
              </a:ext>
            </a:extLst>
          </p:cNvPr>
          <p:cNvSpPr>
            <a:spLocks noGrp="1"/>
          </p:cNvSpPr>
          <p:nvPr>
            <p:ph type="title"/>
          </p:nvPr>
        </p:nvSpPr>
        <p:spPr/>
        <p:txBody>
          <a:bodyPr/>
          <a:lstStyle/>
          <a:p>
            <a:r>
              <a:rPr lang="en-GB" sz="5000" b="1" dirty="0"/>
              <a:t>Judgment</a:t>
            </a:r>
          </a:p>
        </p:txBody>
      </p:sp>
      <p:sp>
        <p:nvSpPr>
          <p:cNvPr id="3" name="Content Placeholder 2">
            <a:extLst>
              <a:ext uri="{FF2B5EF4-FFF2-40B4-BE49-F238E27FC236}">
                <a16:creationId xmlns:a16="http://schemas.microsoft.com/office/drawing/2014/main" id="{68123489-B9C9-849B-0572-2C826D43CD66}"/>
              </a:ext>
            </a:extLst>
          </p:cNvPr>
          <p:cNvSpPr>
            <a:spLocks noGrp="1"/>
          </p:cNvSpPr>
          <p:nvPr>
            <p:ph idx="1"/>
          </p:nvPr>
        </p:nvSpPr>
        <p:spPr>
          <a:xfrm>
            <a:off x="838200" y="1825625"/>
            <a:ext cx="10003971" cy="4351338"/>
          </a:xfrm>
        </p:spPr>
        <p:txBody>
          <a:bodyPr>
            <a:normAutofit/>
          </a:bodyPr>
          <a:lstStyle/>
          <a:p>
            <a:r>
              <a:rPr lang="en-GB" sz="2000" b="0" i="0" dirty="0">
                <a:effectLst/>
                <a:latin typeface="Calibri" panose="020F0502020204030204" pitchFamily="34" charset="0"/>
                <a:cs typeface="Calibri" panose="020F0502020204030204" pitchFamily="34" charset="0"/>
              </a:rPr>
              <a:t>On 23 May 2024 the High Court unfortunately dismissed our client’s judicial review in </a:t>
            </a:r>
            <a:r>
              <a:rPr lang="en-GB" sz="2000" b="0" i="1" dirty="0">
                <a:effectLst/>
                <a:latin typeface="Calibri" panose="020F0502020204030204" pitchFamily="34" charset="0"/>
                <a:cs typeface="Calibri" panose="020F0502020204030204" pitchFamily="34" charset="0"/>
              </a:rPr>
              <a:t>Parkes v Dorset Council, </a:t>
            </a:r>
            <a:r>
              <a:rPr lang="en-GB" sz="2000" b="0" i="0" dirty="0">
                <a:effectLst/>
                <a:latin typeface="Calibri" panose="020F0502020204030204" pitchFamily="34" charset="0"/>
                <a:cs typeface="Calibri" panose="020F0502020204030204" pitchFamily="34" charset="0"/>
              </a:rPr>
              <a:t>[2024] EWHC 1253.</a:t>
            </a:r>
          </a:p>
          <a:p>
            <a:r>
              <a:rPr lang="en-GB" sz="2000" b="0" i="0" dirty="0">
                <a:effectLst/>
                <a:latin typeface="Calibri" panose="020F0502020204030204" pitchFamily="34" charset="0"/>
                <a:cs typeface="Calibri" panose="020F0502020204030204" pitchFamily="34" charset="0"/>
              </a:rPr>
              <a:t>The judgment found that neither the marine licensing regime nor the terrestrial planning regime applies to the barge, and the Court was unwilling to interpret legislation to close this loophole and give effect to the purpose of planning law, which was to allow local communities to have a say over the development in their area. </a:t>
            </a:r>
          </a:p>
          <a:p>
            <a:r>
              <a:rPr lang="en-GB" sz="2000" dirty="0">
                <a:latin typeface="Calibri" panose="020F0502020204030204" pitchFamily="34" charset="0"/>
                <a:cs typeface="Calibri" panose="020F0502020204030204" pitchFamily="34" charset="0"/>
              </a:rPr>
              <a:t>However, the judgment did c</a:t>
            </a:r>
            <a:r>
              <a:rPr lang="en-GB" sz="2000" b="0" i="0" dirty="0">
                <a:effectLst/>
                <a:latin typeface="Calibri" panose="020F0502020204030204" pitchFamily="34" charset="0"/>
                <a:cs typeface="Calibri" panose="020F0502020204030204" pitchFamily="34" charset="0"/>
              </a:rPr>
              <a:t>onfirm that it was within the hands of Dorset council to take enforcement action over the onshore aspects of the Bibby Stockholm operation, including the quayside security, embarkment, smoking and transportation areas.</a:t>
            </a:r>
          </a:p>
          <a:p>
            <a:r>
              <a:rPr lang="en-GB" sz="2000" b="0" i="0" dirty="0">
                <a:effectLst/>
                <a:latin typeface="Calibri" panose="020F0502020204030204" pitchFamily="34" charset="0"/>
                <a:cs typeface="Calibri" panose="020F0502020204030204" pitchFamily="34" charset="0"/>
              </a:rPr>
              <a:t>Despite this disappointing outcome, in </a:t>
            </a:r>
            <a:r>
              <a:rPr lang="en-GB" sz="2000" dirty="0">
                <a:latin typeface="Calibri" panose="020F0502020204030204" pitchFamily="34" charset="0"/>
                <a:cs typeface="Calibri" panose="020F0502020204030204" pitchFamily="34" charset="0"/>
              </a:rPr>
              <a:t>July 2024 the government decided to discontinue the c</a:t>
            </a:r>
            <a:r>
              <a:rPr lang="en-GB" sz="2000" b="0" i="0" dirty="0">
                <a:effectLst/>
                <a:latin typeface="Calibri" panose="020F0502020204030204" pitchFamily="34" charset="0"/>
                <a:cs typeface="Calibri" panose="020F0502020204030204" pitchFamily="34" charset="0"/>
              </a:rPr>
              <a:t>ontract to house asylum seekers on the vessel so we may have lost the battle but we won the war!</a:t>
            </a:r>
          </a:p>
          <a:p>
            <a:endParaRPr lang="en-GB" dirty="0"/>
          </a:p>
        </p:txBody>
      </p:sp>
      <p:pic>
        <p:nvPicPr>
          <p:cNvPr id="5" name="Picture 4">
            <a:extLst>
              <a:ext uri="{FF2B5EF4-FFF2-40B4-BE49-F238E27FC236}">
                <a16:creationId xmlns:a16="http://schemas.microsoft.com/office/drawing/2014/main" id="{BD441631-EB4F-9B2E-30C9-51F2C821BA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140657" y="5410835"/>
            <a:ext cx="1645920" cy="1082040"/>
          </a:xfrm>
          <a:prstGeom prst="rect">
            <a:avLst/>
          </a:prstGeom>
          <a:noFill/>
          <a:ln>
            <a:noFill/>
          </a:ln>
        </p:spPr>
      </p:pic>
      <p:pic>
        <p:nvPicPr>
          <p:cNvPr id="1025" name="Picture 1" descr="Bibby Stockholm in Falmouth Docks, 2023">
            <a:extLst>
              <a:ext uri="{FF2B5EF4-FFF2-40B4-BE49-F238E27FC236}">
                <a16:creationId xmlns:a16="http://schemas.microsoft.com/office/drawing/2014/main" id="{3E1D8E49-CD1A-A046-8FF2-7B081D86B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76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9843EEB-9F31-2372-EB26-3FBCBE49834B}"/>
              </a:ext>
            </a:extLst>
          </p:cNvPr>
          <p:cNvSpPr>
            <a:spLocks noGrp="1"/>
          </p:cNvSpPr>
          <p:nvPr>
            <p:ph type="title"/>
          </p:nvPr>
        </p:nvSpPr>
        <p:spPr>
          <a:xfrm>
            <a:off x="838200" y="365125"/>
            <a:ext cx="10515600" cy="1325563"/>
          </a:xfrm>
        </p:spPr>
        <p:txBody>
          <a:bodyPr>
            <a:normAutofit/>
          </a:bodyPr>
          <a:lstStyle/>
          <a:p>
            <a:r>
              <a:rPr lang="en-GB" sz="5000" b="1" dirty="0"/>
              <a:t>Major</a:t>
            </a:r>
            <a:r>
              <a:rPr lang="en-GB" b="1" dirty="0"/>
              <a:t> </a:t>
            </a:r>
            <a:r>
              <a:rPr lang="en-GB" sz="5000" b="1" dirty="0"/>
              <a:t>complaints</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07DDDC-D5D4-2523-83DD-3BB54E1CB509}"/>
              </a:ext>
            </a:extLst>
          </p:cNvPr>
          <p:cNvSpPr>
            <a:spLocks noGrp="1"/>
          </p:cNvSpPr>
          <p:nvPr>
            <p:ph idx="1"/>
          </p:nvPr>
        </p:nvSpPr>
        <p:spPr>
          <a:xfrm>
            <a:off x="838200" y="1825625"/>
            <a:ext cx="10515600" cy="4667250"/>
          </a:xfrm>
        </p:spPr>
        <p:txBody>
          <a:bodyPr>
            <a:normAutofit/>
          </a:bodyPr>
          <a:lstStyle/>
          <a:p>
            <a:pPr marL="342900" indent="-342900"/>
            <a:r>
              <a:rPr lang="en-GB" sz="1800" b="1" i="0" dirty="0">
                <a:effectLst/>
              </a:rPr>
              <a:t>Community concerns</a:t>
            </a:r>
            <a:r>
              <a:rPr lang="en-GB" sz="1800" b="0" i="0" dirty="0">
                <a:effectLst/>
              </a:rPr>
              <a:t>: Local </a:t>
            </a:r>
            <a:r>
              <a:rPr lang="en-GB" sz="1800" dirty="0"/>
              <a:t>r</a:t>
            </a:r>
            <a:r>
              <a:rPr lang="en-GB" sz="1800" b="0" i="0" dirty="0">
                <a:effectLst/>
              </a:rPr>
              <a:t>esidents were given no say in the decision to moor the barge in their harbour and feared they lacked the resources to support those placed onboard. </a:t>
            </a:r>
            <a:r>
              <a:rPr lang="en-GB" sz="1800" dirty="0"/>
              <a:t>C</a:t>
            </a:r>
            <a:r>
              <a:rPr lang="en-GB" sz="1800" b="0" i="0" dirty="0">
                <a:effectLst/>
              </a:rPr>
              <a:t>oncerns were seized upon and amplified by far-right groups across the UK, fuelling hostility and fear.</a:t>
            </a:r>
            <a:endParaRPr lang="en-GB" sz="1800" b="1" dirty="0">
              <a:cs typeface="Calibri" panose="020F0502020204030204" pitchFamily="34" charset="0"/>
            </a:endParaRPr>
          </a:p>
          <a:p>
            <a:pPr marL="342900" indent="-342900"/>
            <a:r>
              <a:rPr lang="en-GB" sz="1800" b="1" dirty="0">
                <a:cs typeface="Calibri" panose="020F0502020204030204" pitchFamily="34" charset="0"/>
              </a:rPr>
              <a:t>Vulnerabilities</a:t>
            </a:r>
            <a:r>
              <a:rPr lang="en-GB" sz="1800" dirty="0">
                <a:cs typeface="Calibri" panose="020F0502020204030204" pitchFamily="34" charset="0"/>
              </a:rPr>
              <a:t>: Victims of torture, trafficking and those with severe mental health problems were accommodated in breach of the Home Office’s suitability policy. We represented a number of these asylum seekers in legal challenges and barge was described as a ‘site of misery’. </a:t>
            </a:r>
          </a:p>
          <a:p>
            <a:pPr marL="342900" indent="-342900">
              <a:buFont typeface="Arial" panose="020B0604020202020204" pitchFamily="34" charset="0"/>
              <a:buChar char="•"/>
            </a:pPr>
            <a:r>
              <a:rPr lang="en-GB" sz="1800" b="1" i="0" u="none" strike="noStrike" baseline="0" dirty="0">
                <a:cs typeface="Calibri" panose="020F0502020204030204" pitchFamily="34" charset="0"/>
              </a:rPr>
              <a:t>Overcrowding and safety</a:t>
            </a:r>
            <a:r>
              <a:rPr lang="en-GB" sz="1800" b="0" i="0" u="none" strike="noStrike" baseline="0" dirty="0">
                <a:cs typeface="Calibri" panose="020F0502020204030204" pitchFamily="34" charset="0"/>
              </a:rPr>
              <a:t>: </a:t>
            </a:r>
            <a:r>
              <a:rPr lang="en-GB" sz="1800" b="0" u="none" strike="noStrike" baseline="0" dirty="0">
                <a:cs typeface="Calibri" panose="020F0502020204030204" pitchFamily="34" charset="0"/>
              </a:rPr>
              <a:t>The barge was originally </a:t>
            </a:r>
            <a:r>
              <a:rPr lang="en-GB" sz="1800" b="0" dirty="0">
                <a:effectLst/>
              </a:rPr>
              <a:t>designed to accommodate up to 220 people for short periods whilst working, yet the Government intended to accommodate 506 asylum-seekers for up to 9 months at a time and 40 staff. </a:t>
            </a:r>
          </a:p>
          <a:p>
            <a:pPr marL="342900" indent="-342900">
              <a:buFont typeface="Arial" panose="020B0604020202020204" pitchFamily="34" charset="0"/>
              <a:buChar char="•"/>
            </a:pPr>
            <a:r>
              <a:rPr lang="en-GB" sz="1800" b="1" dirty="0"/>
              <a:t>Restrictions on movement</a:t>
            </a:r>
            <a:r>
              <a:rPr lang="en-GB" sz="1800" dirty="0"/>
              <a:t>: Residents were not allowed to walk off the barge. Had to g</a:t>
            </a:r>
            <a:r>
              <a:rPr lang="en-GB" sz="1800" b="0" dirty="0">
                <a:effectLst/>
              </a:rPr>
              <a:t>o through airport style security gates and be searched by guards with security wands every time they wanted to enter or leave. </a:t>
            </a:r>
            <a:r>
              <a:rPr lang="en-GB" sz="1800" dirty="0">
                <a:cs typeface="Calibri" panose="020F0502020204030204" pitchFamily="34" charset="0"/>
              </a:rPr>
              <a:t>Access to the site by lawyers and NGOs was restricted.</a:t>
            </a:r>
          </a:p>
          <a:p>
            <a:pPr marL="342900" indent="-342900">
              <a:buFont typeface="Arial" panose="020B0604020202020204" pitchFamily="34" charset="0"/>
              <a:buChar char="•"/>
            </a:pPr>
            <a:r>
              <a:rPr lang="en-GB" sz="1800" b="1" dirty="0"/>
              <a:t>Excessive cost</a:t>
            </a:r>
            <a:r>
              <a:rPr lang="en-GB" sz="1800" dirty="0"/>
              <a:t>: G</a:t>
            </a:r>
            <a:r>
              <a:rPr lang="en-GB" sz="1800" b="0" i="0" dirty="0">
                <a:effectLst/>
              </a:rPr>
              <a:t>overnment’s claims that the </a:t>
            </a:r>
            <a:r>
              <a:rPr lang="en-GB" sz="1800" b="0" dirty="0">
                <a:effectLst/>
              </a:rPr>
              <a:t>Bibby Stockholm </a:t>
            </a:r>
            <a:r>
              <a:rPr lang="en-GB" sz="1800" b="0" i="0" dirty="0">
                <a:effectLst/>
              </a:rPr>
              <a:t>was a cost-effective solution                        </a:t>
            </a:r>
            <a:r>
              <a:rPr lang="en-GB" sz="1800" dirty="0"/>
              <a:t>rang</a:t>
            </a:r>
            <a:r>
              <a:rPr lang="en-GB" sz="1800" b="0" i="0" dirty="0">
                <a:effectLst/>
              </a:rPr>
              <a:t> hollow. </a:t>
            </a:r>
            <a:r>
              <a:rPr lang="en-GB" sz="1800" dirty="0"/>
              <a:t>C</a:t>
            </a:r>
            <a:r>
              <a:rPr lang="en-GB" sz="1800" b="0" dirty="0">
                <a:effectLst/>
              </a:rPr>
              <a:t>ost the taxpayer at least £34.8m, according to </a:t>
            </a:r>
            <a:r>
              <a:rPr lang="en-GB" sz="1800" b="0" u="none" strike="noStrike" dirty="0">
                <a:effectLst/>
              </a:rPr>
              <a:t>the National Audit Office</a:t>
            </a:r>
            <a:r>
              <a:rPr lang="en-GB" sz="1800" b="0" dirty="0">
                <a:effectLst/>
              </a:rPr>
              <a:t>.</a:t>
            </a:r>
            <a:endParaRPr lang="en-GB" sz="1800" dirty="0">
              <a:cs typeface="Calibri" panose="020F0502020204030204" pitchFamily="34" charset="0"/>
            </a:endParaRPr>
          </a:p>
          <a:p>
            <a:pPr marL="342900" indent="-342900">
              <a:buFont typeface="Arial" panose="020B0604020202020204" pitchFamily="34" charset="0"/>
              <a:buChar char="•"/>
            </a:pPr>
            <a:endParaRPr lang="en-GB" sz="1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69EBA33-4E83-F435-6F0F-D77E4D1CC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126980" y="5410835"/>
            <a:ext cx="1645920" cy="1082040"/>
          </a:xfrm>
          <a:prstGeom prst="rect">
            <a:avLst/>
          </a:prstGeom>
          <a:noFill/>
          <a:ln>
            <a:noFill/>
          </a:ln>
        </p:spPr>
      </p:pic>
    </p:spTree>
    <p:extLst>
      <p:ext uri="{BB962C8B-B14F-4D97-AF65-F5344CB8AC3E}">
        <p14:creationId xmlns:p14="http://schemas.microsoft.com/office/powerpoint/2010/main" val="495234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C1833-6AE0-E05F-C901-147CDD8DF7F1}"/>
              </a:ext>
            </a:extLst>
          </p:cNvPr>
          <p:cNvSpPr>
            <a:spLocks noGrp="1"/>
          </p:cNvSpPr>
          <p:nvPr>
            <p:ph type="title"/>
          </p:nvPr>
        </p:nvSpPr>
        <p:spPr/>
        <p:txBody>
          <a:bodyPr/>
          <a:lstStyle/>
          <a:p>
            <a:r>
              <a:rPr lang="en-GB" sz="5000" b="1" dirty="0"/>
              <a:t>Timeline</a:t>
            </a:r>
          </a:p>
        </p:txBody>
      </p:sp>
      <p:sp>
        <p:nvSpPr>
          <p:cNvPr id="3" name="Content Placeholder 2">
            <a:extLst>
              <a:ext uri="{FF2B5EF4-FFF2-40B4-BE49-F238E27FC236}">
                <a16:creationId xmlns:a16="http://schemas.microsoft.com/office/drawing/2014/main" id="{A7AD5B2E-8EC5-8F91-64CD-E6D420464434}"/>
              </a:ext>
            </a:extLst>
          </p:cNvPr>
          <p:cNvSpPr>
            <a:spLocks noGrp="1"/>
          </p:cNvSpPr>
          <p:nvPr>
            <p:ph idx="1"/>
          </p:nvPr>
        </p:nvSpPr>
        <p:spPr/>
        <p:txBody>
          <a:bodyPr>
            <a:normAutofit lnSpcReduction="10000"/>
          </a:bodyPr>
          <a:lstStyle/>
          <a:p>
            <a:pPr algn="l"/>
            <a:r>
              <a:rPr lang="en-GB" sz="2400" b="0" i="0" u="none" strike="noStrike" baseline="0" dirty="0">
                <a:cs typeface="Calibri Light" panose="020F0302020204030204" pitchFamily="34" charset="0"/>
              </a:rPr>
              <a:t>5 April 2023</a:t>
            </a:r>
            <a:r>
              <a:rPr lang="en-GB" sz="2400" dirty="0">
                <a:cs typeface="Calibri Light" panose="020F0302020204030204" pitchFamily="34" charset="0"/>
              </a:rPr>
              <a:t>:</a:t>
            </a:r>
            <a:r>
              <a:rPr lang="en-GB" sz="2400" b="0" i="0" u="none" strike="noStrike" baseline="0" dirty="0">
                <a:cs typeface="Calibri Light" panose="020F0302020204030204" pitchFamily="34" charset="0"/>
              </a:rPr>
              <a:t> Home </a:t>
            </a:r>
            <a:r>
              <a:rPr lang="en-GB" sz="2400" dirty="0">
                <a:cs typeface="Calibri Light" panose="020F0302020204030204" pitchFamily="34" charset="0"/>
              </a:rPr>
              <a:t>Secretary </a:t>
            </a:r>
            <a:r>
              <a:rPr lang="en-GB" sz="2400" b="0" i="0" u="none" strike="noStrike" baseline="0" dirty="0">
                <a:cs typeface="Calibri Light" panose="020F0302020204030204" pitchFamily="34" charset="0"/>
              </a:rPr>
              <a:t>announced plans to accommodate destitute asylum seekers on the Bibby Stockholm.</a:t>
            </a:r>
          </a:p>
          <a:p>
            <a:pPr algn="l"/>
            <a:r>
              <a:rPr lang="en-GB" sz="2400" b="0" i="0" u="none" strike="noStrike" baseline="0" dirty="0">
                <a:cs typeface="Calibri Light" panose="020F0302020204030204" pitchFamily="34" charset="0"/>
              </a:rPr>
              <a:t>13 July 2023: </a:t>
            </a:r>
            <a:r>
              <a:rPr lang="en-GB" sz="2400" dirty="0">
                <a:cs typeface="Calibri Light" panose="020F0302020204030204" pitchFamily="34" charset="0"/>
              </a:rPr>
              <a:t>L</a:t>
            </a:r>
            <a:r>
              <a:rPr lang="en-GB" sz="2400" b="0" i="0" u="none" strike="noStrike" baseline="0" dirty="0">
                <a:cs typeface="Calibri Light" panose="020F0302020204030204" pitchFamily="34" charset="0"/>
              </a:rPr>
              <a:t>eader</a:t>
            </a:r>
            <a:r>
              <a:rPr lang="en-GB" sz="2400" dirty="0">
                <a:cs typeface="Calibri Light" panose="020F0302020204030204" pitchFamily="34" charset="0"/>
              </a:rPr>
              <a:t> of Dorset Council </a:t>
            </a:r>
            <a:r>
              <a:rPr lang="en-GB" sz="2400" b="0" i="0" u="none" strike="noStrike" baseline="0" dirty="0">
                <a:cs typeface="Calibri Light" panose="020F0302020204030204" pitchFamily="34" charset="0"/>
              </a:rPr>
              <a:t>announced that the barge was outside its planning jurisdiction.</a:t>
            </a:r>
          </a:p>
          <a:p>
            <a:pPr algn="l"/>
            <a:r>
              <a:rPr lang="en-GB" sz="2400" b="0" i="0" u="none" strike="noStrike" baseline="0" dirty="0">
                <a:cs typeface="Calibri Light" panose="020F0302020204030204" pitchFamily="34" charset="0"/>
              </a:rPr>
              <a:t>18 July 2023: Barge towed into Portland Harbour. </a:t>
            </a:r>
          </a:p>
          <a:p>
            <a:pPr algn="l"/>
            <a:r>
              <a:rPr lang="en-GB" sz="2400" b="0" i="0" u="none" strike="noStrike" baseline="0" dirty="0">
                <a:cs typeface="Calibri Light" panose="020F0302020204030204" pitchFamily="34" charset="0"/>
              </a:rPr>
              <a:t>August 2023: </a:t>
            </a:r>
            <a:r>
              <a:rPr lang="en-GB" sz="2400" dirty="0">
                <a:cs typeface="Calibri Light" panose="020F0302020204030204" pitchFamily="34" charset="0"/>
              </a:rPr>
              <a:t>B</a:t>
            </a:r>
            <a:r>
              <a:rPr lang="en-GB" sz="2400" b="0" i="0" u="none" strike="noStrike" baseline="0" dirty="0">
                <a:cs typeface="Calibri Light" panose="020F0302020204030204" pitchFamily="34" charset="0"/>
              </a:rPr>
              <a:t>arge used to accommodate a small number of asylum seekers for a short period before the discovery of Legionella, when the barge was evacuated. </a:t>
            </a:r>
          </a:p>
          <a:p>
            <a:pPr algn="l"/>
            <a:r>
              <a:rPr lang="en-GB" sz="2400" b="0" i="0" u="none" strike="noStrike" baseline="0" dirty="0">
                <a:cs typeface="Calibri" panose="020F0502020204030204" pitchFamily="34" charset="0"/>
              </a:rPr>
              <a:t>12 October 2023: Carralyn Parkes issued a claim against </a:t>
            </a:r>
            <a:r>
              <a:rPr lang="en-GB" sz="2400" dirty="0">
                <a:cs typeface="Calibri" panose="020F0502020204030204" pitchFamily="34" charset="0"/>
              </a:rPr>
              <a:t>Dorset</a:t>
            </a:r>
            <a:r>
              <a:rPr lang="en-GB" sz="2400" b="0" i="0" u="none" strike="noStrike" baseline="0" dirty="0">
                <a:cs typeface="Calibri" panose="020F0502020204030204" pitchFamily="34" charset="0"/>
              </a:rPr>
              <a:t> Council.</a:t>
            </a:r>
            <a:endParaRPr lang="en-GB" sz="2400" b="0" i="0" u="none" strike="noStrike" baseline="0" dirty="0">
              <a:cs typeface="Calibri Light" panose="020F0302020204030204" pitchFamily="34" charset="0"/>
            </a:endParaRPr>
          </a:p>
          <a:p>
            <a:pPr algn="l"/>
            <a:r>
              <a:rPr lang="en-GB" sz="2400" b="0" i="0" u="none" strike="noStrike" baseline="0" dirty="0">
                <a:cs typeface="Calibri Light" panose="020F0302020204030204" pitchFamily="34" charset="0"/>
              </a:rPr>
              <a:t>19 October 2023</a:t>
            </a:r>
            <a:r>
              <a:rPr lang="en-GB" sz="2400" dirty="0">
                <a:cs typeface="Calibri Light" panose="020F0302020204030204" pitchFamily="34" charset="0"/>
              </a:rPr>
              <a:t>: A</a:t>
            </a:r>
            <a:r>
              <a:rPr lang="en-GB" sz="2400" b="0" i="0" u="none" strike="noStrike" baseline="0" dirty="0">
                <a:cs typeface="Calibri Light" panose="020F0302020204030204" pitchFamily="34" charset="0"/>
              </a:rPr>
              <a:t>sylum seekers were moved back onto the barge.</a:t>
            </a:r>
          </a:p>
          <a:p>
            <a:r>
              <a:rPr lang="en-GB" sz="2400" b="0" i="0" u="none" strike="noStrike" baseline="0" dirty="0">
                <a:cs typeface="Calibri" panose="020F0502020204030204" pitchFamily="34" charset="0"/>
              </a:rPr>
              <a:t>5 December 2023: Court ordered a rolled-up judicial review hearing.</a:t>
            </a:r>
            <a:endParaRPr lang="en-GB" sz="2400" b="0" i="0" u="none" strike="noStrike" baseline="0" dirty="0">
              <a:cs typeface="Calibri Light" panose="020F0302020204030204" pitchFamily="34" charset="0"/>
            </a:endParaRPr>
          </a:p>
          <a:p>
            <a:pPr algn="l"/>
            <a:r>
              <a:rPr lang="en-GB" sz="2400" dirty="0">
                <a:cs typeface="Calibri Light" panose="020F0302020204030204" pitchFamily="34" charset="0"/>
              </a:rPr>
              <a:t>18 December 2023: An asylum seeker tragically took his own life.</a:t>
            </a:r>
            <a:endParaRPr lang="en-GB" sz="2400" b="0" i="0" u="none" strike="noStrike" baseline="0" dirty="0">
              <a:cs typeface="Calibri Light" panose="020F0302020204030204" pitchFamily="34" charset="0"/>
            </a:endParaRPr>
          </a:p>
        </p:txBody>
      </p:sp>
      <p:pic>
        <p:nvPicPr>
          <p:cNvPr id="4" name="Picture 3">
            <a:extLst>
              <a:ext uri="{FF2B5EF4-FFF2-40B4-BE49-F238E27FC236}">
                <a16:creationId xmlns:a16="http://schemas.microsoft.com/office/drawing/2014/main" id="{46192A7C-BEFB-4151-3B46-42EA42B1F7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150705" y="5410835"/>
            <a:ext cx="1645920" cy="1082040"/>
          </a:xfrm>
          <a:prstGeom prst="rect">
            <a:avLst/>
          </a:prstGeom>
          <a:noFill/>
          <a:ln>
            <a:noFill/>
          </a:ln>
        </p:spPr>
      </p:pic>
    </p:spTree>
    <p:extLst>
      <p:ext uri="{BB962C8B-B14F-4D97-AF65-F5344CB8AC3E}">
        <p14:creationId xmlns:p14="http://schemas.microsoft.com/office/powerpoint/2010/main" val="1489841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F81AB-FE2F-9E5D-3298-2B6056BB9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D34A21-A0CB-0E37-2778-22F1A4956D16}"/>
              </a:ext>
            </a:extLst>
          </p:cNvPr>
          <p:cNvSpPr>
            <a:spLocks noGrp="1"/>
          </p:cNvSpPr>
          <p:nvPr>
            <p:ph type="title"/>
          </p:nvPr>
        </p:nvSpPr>
        <p:spPr/>
        <p:txBody>
          <a:bodyPr/>
          <a:lstStyle/>
          <a:p>
            <a:r>
              <a:rPr lang="en-GB" sz="5000" b="1" dirty="0"/>
              <a:t>What was the case about?</a:t>
            </a:r>
          </a:p>
        </p:txBody>
      </p:sp>
      <p:sp>
        <p:nvSpPr>
          <p:cNvPr id="3" name="Content Placeholder 2">
            <a:extLst>
              <a:ext uri="{FF2B5EF4-FFF2-40B4-BE49-F238E27FC236}">
                <a16:creationId xmlns:a16="http://schemas.microsoft.com/office/drawing/2014/main" id="{A7C63C81-1731-53DC-FA80-EE1CF660F911}"/>
              </a:ext>
            </a:extLst>
          </p:cNvPr>
          <p:cNvSpPr>
            <a:spLocks noGrp="1"/>
          </p:cNvSpPr>
          <p:nvPr>
            <p:ph idx="1"/>
          </p:nvPr>
        </p:nvSpPr>
        <p:spPr>
          <a:xfrm>
            <a:off x="838200" y="1432193"/>
            <a:ext cx="10515600" cy="4744770"/>
          </a:xfrm>
        </p:spPr>
        <p:txBody>
          <a:bodyPr>
            <a:normAutofit/>
          </a:bodyPr>
          <a:lstStyle/>
          <a:p>
            <a:r>
              <a:rPr lang="en-GB" sz="2400" b="0" i="0" u="none" strike="noStrike" baseline="0" dirty="0">
                <a:cs typeface="Calibri" panose="020F0502020204030204" pitchFamily="34" charset="0"/>
              </a:rPr>
              <a:t>Portland Harbour is naturally enclosed on three sides by Dorset and the Isle of Portland. </a:t>
            </a:r>
          </a:p>
          <a:p>
            <a:r>
              <a:rPr lang="en-GB" sz="2400" dirty="0">
                <a:cs typeface="Calibri" panose="020F0502020204030204" pitchFamily="34" charset="0"/>
              </a:rPr>
              <a:t>Port is controlled by Portland Port Limited, who were able to directly contract with the Home Office to site the barge there. </a:t>
            </a:r>
          </a:p>
          <a:p>
            <a:r>
              <a:rPr lang="en-GB" sz="2400" dirty="0">
                <a:cs typeface="Calibri" panose="020F0502020204030204" pitchFamily="34" charset="0"/>
              </a:rPr>
              <a:t>Position of Dorset Council (and the Home Office) was that because the barge was moored above a part of the sea which was never exposed by the tide, lying below the mean low water mark, it was not possible for Dorset Council to enforce planning control. </a:t>
            </a:r>
          </a:p>
          <a:p>
            <a:r>
              <a:rPr lang="en-GB" sz="2400" u="none" strike="noStrike" baseline="0" dirty="0">
                <a:solidFill>
                  <a:srgbClr val="000000"/>
                </a:solidFill>
                <a:cs typeface="Calibri" panose="020F0502020204030204" pitchFamily="34" charset="0"/>
              </a:rPr>
              <a:t>As </a:t>
            </a:r>
            <a:r>
              <a:rPr lang="en-GB" sz="2400" dirty="0">
                <a:cs typeface="Calibri" panose="020F0502020204030204" pitchFamily="34" charset="0"/>
              </a:rPr>
              <a:t>a local resident and the Mayor of Portland, Carralyn was the ideal Claimant to challenge this as she had a personal interest and also represented the local community.</a:t>
            </a:r>
          </a:p>
          <a:p>
            <a:pPr algn="l"/>
            <a:endParaRPr lang="en-GB" dirty="0"/>
          </a:p>
        </p:txBody>
      </p:sp>
      <p:pic>
        <p:nvPicPr>
          <p:cNvPr id="4" name="Picture 3">
            <a:extLst>
              <a:ext uri="{FF2B5EF4-FFF2-40B4-BE49-F238E27FC236}">
                <a16:creationId xmlns:a16="http://schemas.microsoft.com/office/drawing/2014/main" id="{CAA63C68-4E8F-CC01-7DD9-D083EF9A5A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110512" y="5425807"/>
            <a:ext cx="1645920" cy="1082040"/>
          </a:xfrm>
          <a:prstGeom prst="rect">
            <a:avLst/>
          </a:prstGeom>
          <a:noFill/>
          <a:ln>
            <a:noFill/>
          </a:ln>
        </p:spPr>
      </p:pic>
    </p:spTree>
    <p:extLst>
      <p:ext uri="{BB962C8B-B14F-4D97-AF65-F5344CB8AC3E}">
        <p14:creationId xmlns:p14="http://schemas.microsoft.com/office/powerpoint/2010/main" val="983375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TotalTime>
  <Words>1496</Words>
  <Application>Microsoft Office PowerPoint</Application>
  <PresentationFormat>Widescreen</PresentationFormat>
  <Paragraphs>101</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ArialMT</vt:lpstr>
      <vt:lpstr>Calibri</vt:lpstr>
      <vt:lpstr>Calibri Light</vt:lpstr>
      <vt:lpstr>Cambria-Italic</vt:lpstr>
      <vt:lpstr>Google Sans</vt:lpstr>
      <vt:lpstr>Office Theme</vt:lpstr>
      <vt:lpstr>Working with communities to bring judicial review</vt:lpstr>
      <vt:lpstr>Bibby Stockholm JR:  A case study</vt:lpstr>
      <vt:lpstr>Background</vt:lpstr>
      <vt:lpstr>Bibby Stockholm</vt:lpstr>
      <vt:lpstr>PowerPoint Presentation</vt:lpstr>
      <vt:lpstr>Judgment</vt:lpstr>
      <vt:lpstr>Major complaints</vt:lpstr>
      <vt:lpstr>Timeline</vt:lpstr>
      <vt:lpstr>What was the case about?</vt:lpstr>
      <vt:lpstr>Legal arguments</vt:lpstr>
      <vt:lpstr>Judgment</vt:lpstr>
      <vt:lpstr>The power of community action</vt:lpstr>
      <vt:lpstr>Funding of litigation by communities </vt:lpstr>
      <vt:lpstr>Crowdfunding</vt:lpstr>
      <vt:lpstr>PowerPoint Presentation</vt:lpstr>
      <vt:lpstr>5 Top Tips for successful Crowdfunding</vt:lpstr>
      <vt:lpstr>Top tips when representing communities in JR</vt:lpstr>
      <vt:lpstr>Bye bye Bibby!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recap of the law on section 98/95 accommodation and Home Office asylum accommodation policies</dc:title>
  <dc:creator>Tabatha Pinto</dc:creator>
  <cp:lastModifiedBy>Emily Soothill</cp:lastModifiedBy>
  <cp:revision>83</cp:revision>
  <dcterms:created xsi:type="dcterms:W3CDTF">2023-12-04T15:12:18Z</dcterms:created>
  <dcterms:modified xsi:type="dcterms:W3CDTF">2025-04-29T15:16:09Z</dcterms:modified>
</cp:coreProperties>
</file>