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57" r:id="rId5"/>
    <p:sldMasterId id="2147484281" r:id="rId6"/>
  </p:sldMasterIdLst>
  <p:notesMasterIdLst>
    <p:notesMasterId r:id="rId18"/>
  </p:notesMasterIdLst>
  <p:handoutMasterIdLst>
    <p:handoutMasterId r:id="rId19"/>
  </p:handoutMasterIdLst>
  <p:sldIdLst>
    <p:sldId id="337" r:id="rId7"/>
    <p:sldId id="436" r:id="rId8"/>
    <p:sldId id="435" r:id="rId9"/>
    <p:sldId id="438" r:id="rId10"/>
    <p:sldId id="437" r:id="rId11"/>
    <p:sldId id="439" r:id="rId12"/>
    <p:sldId id="440" r:id="rId13"/>
    <p:sldId id="441" r:id="rId14"/>
    <p:sldId id="442" r:id="rId15"/>
    <p:sldId id="443" r:id="rId16"/>
    <p:sldId id="444" r:id="rId17"/>
  </p:sldIdLst>
  <p:sldSz cx="9144000" cy="6858000" type="screen4x3"/>
  <p:notesSz cx="6858000" cy="9945688"/>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Caroline Selman" initial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801" autoAdjust="0"/>
    <p:restoredTop sz="94828" autoAdjust="0"/>
  </p:normalViewPr>
  <p:slideViewPr>
    <p:cSldViewPr>
      <p:cViewPr>
        <p:scale>
          <a:sx n="75" d="100"/>
          <a:sy n="75" d="100"/>
        </p:scale>
        <p:origin x="-149" y="91"/>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presProps" Target="presProps.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slide" Target="slides/slide11.xml"/><Relationship Id="rId2" Type="http://schemas.openxmlformats.org/officeDocument/2006/relationships/customXml" Target="../customXml/item2.xml"/><Relationship Id="rId16" Type="http://schemas.openxmlformats.org/officeDocument/2006/relationships/slide" Target="slides/slide10.xml"/><Relationship Id="rId20" Type="http://schemas.openxmlformats.org/officeDocument/2006/relationships/commentAuthors" Target="commentAuthors.xml"/><Relationship Id="rId1" Type="http://schemas.openxmlformats.org/officeDocument/2006/relationships/customXml" Target="../customXml/item1.xml"/><Relationship Id="rId6" Type="http://schemas.openxmlformats.org/officeDocument/2006/relationships/slideMaster" Target="slideMasters/slideMaster2.xml"/><Relationship Id="rId11" Type="http://schemas.openxmlformats.org/officeDocument/2006/relationships/slide" Target="slides/slide5.xml"/><Relationship Id="rId24" Type="http://schemas.openxmlformats.org/officeDocument/2006/relationships/tableStyles" Target="tableStyles.xml"/><Relationship Id="rId5" Type="http://schemas.openxmlformats.org/officeDocument/2006/relationships/slideMaster" Target="slideMasters/slideMaster1.xml"/><Relationship Id="rId15" Type="http://schemas.openxmlformats.org/officeDocument/2006/relationships/slide" Target="slides/slide9.xml"/><Relationship Id="rId23" Type="http://schemas.openxmlformats.org/officeDocument/2006/relationships/theme" Target="theme/theme1.xml"/><Relationship Id="rId10" Type="http://schemas.openxmlformats.org/officeDocument/2006/relationships/slide" Target="slides/slide4.xml"/><Relationship Id="rId19" Type="http://schemas.openxmlformats.org/officeDocument/2006/relationships/handoutMaster" Target="handoutMasters/handoutMaster1.xml"/><Relationship Id="rId4" Type="http://schemas.openxmlformats.org/officeDocument/2006/relationships/customXml" Target="../customXml/item4.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6370" name="Rectangle 2">
            <a:extLst>
              <a:ext uri="{FF2B5EF4-FFF2-40B4-BE49-F238E27FC236}">
                <a16:creationId xmlns:a16="http://schemas.microsoft.com/office/drawing/2014/main" id="{62BEB635-0701-5766-D78F-C14D9D98871C}"/>
              </a:ext>
            </a:extLst>
          </p:cNvPr>
          <p:cNvSpPr>
            <a:spLocks noGrp="1" noChangeArrowheads="1"/>
          </p:cNvSpPr>
          <p:nvPr>
            <p:ph type="hdr" sz="quarter"/>
          </p:nvPr>
        </p:nvSpPr>
        <p:spPr bwMode="auto">
          <a:xfrm>
            <a:off x="0" y="0"/>
            <a:ext cx="2971800" cy="498475"/>
          </a:xfrm>
          <a:prstGeom prst="rect">
            <a:avLst/>
          </a:prstGeom>
          <a:noFill/>
          <a:ln w="9525">
            <a:noFill/>
            <a:miter lim="800000"/>
            <a:headEnd/>
            <a:tailEnd/>
          </a:ln>
          <a:effectLst/>
        </p:spPr>
        <p:txBody>
          <a:bodyPr vert="horz" wrap="square" lIns="91861" tIns="45931" rIns="91861" bIns="45931"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186371" name="Rectangle 3">
            <a:extLst>
              <a:ext uri="{FF2B5EF4-FFF2-40B4-BE49-F238E27FC236}">
                <a16:creationId xmlns:a16="http://schemas.microsoft.com/office/drawing/2014/main" id="{EA24360A-264D-6D5E-3283-61644E4760A6}"/>
              </a:ext>
            </a:extLst>
          </p:cNvPr>
          <p:cNvSpPr>
            <a:spLocks noGrp="1" noChangeArrowheads="1"/>
          </p:cNvSpPr>
          <p:nvPr>
            <p:ph type="dt" sz="quarter" idx="1"/>
          </p:nvPr>
        </p:nvSpPr>
        <p:spPr bwMode="auto">
          <a:xfrm>
            <a:off x="3884613" y="0"/>
            <a:ext cx="2971800" cy="498475"/>
          </a:xfrm>
          <a:prstGeom prst="rect">
            <a:avLst/>
          </a:prstGeom>
          <a:noFill/>
          <a:ln w="9525">
            <a:noFill/>
            <a:miter lim="800000"/>
            <a:headEnd/>
            <a:tailEnd/>
          </a:ln>
          <a:effectLst/>
        </p:spPr>
        <p:txBody>
          <a:bodyPr vert="horz" wrap="square" lIns="91861" tIns="45931" rIns="91861" bIns="45931" numCol="1" anchor="t" anchorCtr="0" compatLnSpc="1">
            <a:prstTxWarp prst="textNoShape">
              <a:avLst/>
            </a:prstTxWarp>
          </a:bodyPr>
          <a:lstStyle>
            <a:lvl1pPr algn="r" eaLnBrk="1" hangingPunct="1">
              <a:defRPr sz="1200">
                <a:latin typeface="Arial" charset="0"/>
              </a:defRPr>
            </a:lvl1pPr>
          </a:lstStyle>
          <a:p>
            <a:pPr>
              <a:defRPr/>
            </a:pPr>
            <a:fld id="{A37F7811-DE64-4EFC-89C6-FF0D41B375B7}" type="datetimeFigureOut">
              <a:rPr lang="en-US"/>
              <a:pPr>
                <a:defRPr/>
              </a:pPr>
              <a:t>7/17/2024</a:t>
            </a:fld>
            <a:endParaRPr lang="en-US"/>
          </a:p>
        </p:txBody>
      </p:sp>
      <p:sp>
        <p:nvSpPr>
          <p:cNvPr id="186372" name="Rectangle 4">
            <a:extLst>
              <a:ext uri="{FF2B5EF4-FFF2-40B4-BE49-F238E27FC236}">
                <a16:creationId xmlns:a16="http://schemas.microsoft.com/office/drawing/2014/main" id="{302DF445-DCB4-07F2-CB98-3C110FCCAE2F}"/>
              </a:ext>
            </a:extLst>
          </p:cNvPr>
          <p:cNvSpPr>
            <a:spLocks noGrp="1" noChangeArrowheads="1"/>
          </p:cNvSpPr>
          <p:nvPr>
            <p:ph type="ftr" sz="quarter" idx="2"/>
          </p:nvPr>
        </p:nvSpPr>
        <p:spPr bwMode="auto">
          <a:xfrm>
            <a:off x="0" y="9445625"/>
            <a:ext cx="2971800" cy="498475"/>
          </a:xfrm>
          <a:prstGeom prst="rect">
            <a:avLst/>
          </a:prstGeom>
          <a:noFill/>
          <a:ln w="9525">
            <a:noFill/>
            <a:miter lim="800000"/>
            <a:headEnd/>
            <a:tailEnd/>
          </a:ln>
          <a:effectLst/>
        </p:spPr>
        <p:txBody>
          <a:bodyPr vert="horz" wrap="square" lIns="91861" tIns="45931" rIns="91861" bIns="45931"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186373" name="Rectangle 5">
            <a:extLst>
              <a:ext uri="{FF2B5EF4-FFF2-40B4-BE49-F238E27FC236}">
                <a16:creationId xmlns:a16="http://schemas.microsoft.com/office/drawing/2014/main" id="{CD6C3EF6-3CCF-2859-853A-6F2AB6AEE642}"/>
              </a:ext>
            </a:extLst>
          </p:cNvPr>
          <p:cNvSpPr>
            <a:spLocks noGrp="1" noChangeArrowheads="1"/>
          </p:cNvSpPr>
          <p:nvPr>
            <p:ph type="sldNum" sz="quarter" idx="3"/>
          </p:nvPr>
        </p:nvSpPr>
        <p:spPr bwMode="auto">
          <a:xfrm>
            <a:off x="3884613" y="9445625"/>
            <a:ext cx="2971800" cy="498475"/>
          </a:xfrm>
          <a:prstGeom prst="rect">
            <a:avLst/>
          </a:prstGeom>
          <a:noFill/>
          <a:ln w="9525">
            <a:noFill/>
            <a:miter lim="800000"/>
            <a:headEnd/>
            <a:tailEnd/>
          </a:ln>
          <a:effectLst/>
        </p:spPr>
        <p:txBody>
          <a:bodyPr vert="horz" wrap="square" lIns="91861" tIns="45931" rIns="91861" bIns="45931" numCol="1" anchor="b" anchorCtr="0" compatLnSpc="1">
            <a:prstTxWarp prst="textNoShape">
              <a:avLst/>
            </a:prstTxWarp>
          </a:bodyPr>
          <a:lstStyle>
            <a:lvl1pPr algn="r" eaLnBrk="1" hangingPunct="1">
              <a:defRPr sz="1200"/>
            </a:lvl1pPr>
          </a:lstStyle>
          <a:p>
            <a:pPr>
              <a:defRPr/>
            </a:pPr>
            <a:fld id="{052364C0-FCD3-4D97-A682-C375D3C57FD1}"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handoutMaster>
</file>

<file path=ppt/media/image1.jpeg>
</file>

<file path=ppt/media/image2.jpeg>
</file>

<file path=ppt/media/image3.png>
</file>

<file path=ppt/media/image4.jpe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2BB974D-3A34-6D7F-3008-EF7EA01FB36B}"/>
              </a:ext>
            </a:extLst>
          </p:cNvPr>
          <p:cNvSpPr>
            <a:spLocks noGrp="1"/>
          </p:cNvSpPr>
          <p:nvPr>
            <p:ph type="hdr" sz="quarter"/>
          </p:nvPr>
        </p:nvSpPr>
        <p:spPr>
          <a:xfrm>
            <a:off x="0" y="0"/>
            <a:ext cx="2971800" cy="498475"/>
          </a:xfrm>
          <a:prstGeom prst="rect">
            <a:avLst/>
          </a:prstGeom>
        </p:spPr>
        <p:txBody>
          <a:bodyPr vert="horz" wrap="square" lIns="91861" tIns="45931" rIns="91861" bIns="45931" numCol="1" anchor="t" anchorCtr="0" compatLnSpc="1">
            <a:prstTxWarp prst="textNoShape">
              <a:avLst/>
            </a:prstTxWarp>
          </a:bodyPr>
          <a:lstStyle>
            <a:lvl1pPr eaLnBrk="1" hangingPunct="1">
              <a:defRPr sz="1200">
                <a:latin typeface="Arial" charset="0"/>
              </a:defRPr>
            </a:lvl1pPr>
          </a:lstStyle>
          <a:p>
            <a:pPr>
              <a:defRPr/>
            </a:pPr>
            <a:endParaRPr lang="en-US"/>
          </a:p>
        </p:txBody>
      </p:sp>
      <p:sp>
        <p:nvSpPr>
          <p:cNvPr id="3" name="Date Placeholder 2">
            <a:extLst>
              <a:ext uri="{FF2B5EF4-FFF2-40B4-BE49-F238E27FC236}">
                <a16:creationId xmlns:a16="http://schemas.microsoft.com/office/drawing/2014/main" id="{F7C6BB70-34D7-E508-DC76-96B8601AE102}"/>
              </a:ext>
            </a:extLst>
          </p:cNvPr>
          <p:cNvSpPr>
            <a:spLocks noGrp="1"/>
          </p:cNvSpPr>
          <p:nvPr>
            <p:ph type="dt" idx="1"/>
          </p:nvPr>
        </p:nvSpPr>
        <p:spPr>
          <a:xfrm>
            <a:off x="3884613" y="0"/>
            <a:ext cx="2971800" cy="498475"/>
          </a:xfrm>
          <a:prstGeom prst="rect">
            <a:avLst/>
          </a:prstGeom>
        </p:spPr>
        <p:txBody>
          <a:bodyPr vert="horz" wrap="square" lIns="91861" tIns="45931" rIns="91861" bIns="45931" numCol="1" anchor="t" anchorCtr="0" compatLnSpc="1">
            <a:prstTxWarp prst="textNoShape">
              <a:avLst/>
            </a:prstTxWarp>
          </a:bodyPr>
          <a:lstStyle>
            <a:lvl1pPr algn="r" eaLnBrk="1" hangingPunct="1">
              <a:defRPr sz="1200">
                <a:latin typeface="Arial" charset="0"/>
              </a:defRPr>
            </a:lvl1pPr>
          </a:lstStyle>
          <a:p>
            <a:pPr>
              <a:defRPr/>
            </a:pPr>
            <a:fld id="{6412DD13-DA78-45D8-80FA-993C250F91E9}" type="datetimeFigureOut">
              <a:rPr lang="en-US"/>
              <a:pPr>
                <a:defRPr/>
              </a:pPr>
              <a:t>7/17/2024</a:t>
            </a:fld>
            <a:endParaRPr lang="en-US"/>
          </a:p>
        </p:txBody>
      </p:sp>
      <p:sp>
        <p:nvSpPr>
          <p:cNvPr id="4" name="Slide Image Placeholder 3">
            <a:extLst>
              <a:ext uri="{FF2B5EF4-FFF2-40B4-BE49-F238E27FC236}">
                <a16:creationId xmlns:a16="http://schemas.microsoft.com/office/drawing/2014/main" id="{4D05E81C-6A98-544D-8D70-7D450309CB39}"/>
              </a:ext>
            </a:extLst>
          </p:cNvPr>
          <p:cNvSpPr>
            <a:spLocks noGrp="1" noRot="1" noChangeAspect="1"/>
          </p:cNvSpPr>
          <p:nvPr>
            <p:ph type="sldImg" idx="2"/>
          </p:nvPr>
        </p:nvSpPr>
        <p:spPr>
          <a:xfrm>
            <a:off x="941388" y="746125"/>
            <a:ext cx="4975225" cy="3730625"/>
          </a:xfrm>
          <a:prstGeom prst="rect">
            <a:avLst/>
          </a:prstGeom>
          <a:noFill/>
          <a:ln w="12700">
            <a:solidFill>
              <a:prstClr val="black"/>
            </a:solidFill>
          </a:ln>
        </p:spPr>
        <p:txBody>
          <a:bodyPr vert="horz" lIns="91861" tIns="45931" rIns="91861" bIns="45931" rtlCol="0" anchor="ctr"/>
          <a:lstStyle/>
          <a:p>
            <a:pPr lvl="0"/>
            <a:endParaRPr lang="en-US" noProof="0"/>
          </a:p>
        </p:txBody>
      </p:sp>
      <p:sp>
        <p:nvSpPr>
          <p:cNvPr id="5" name="Notes Placeholder 4">
            <a:extLst>
              <a:ext uri="{FF2B5EF4-FFF2-40B4-BE49-F238E27FC236}">
                <a16:creationId xmlns:a16="http://schemas.microsoft.com/office/drawing/2014/main" id="{A7A8DD49-56C7-67C7-692D-2C20420AAC98}"/>
              </a:ext>
            </a:extLst>
          </p:cNvPr>
          <p:cNvSpPr>
            <a:spLocks noGrp="1"/>
          </p:cNvSpPr>
          <p:nvPr>
            <p:ph type="body" sz="quarter" idx="3"/>
          </p:nvPr>
        </p:nvSpPr>
        <p:spPr>
          <a:xfrm>
            <a:off x="685800" y="4724400"/>
            <a:ext cx="5486400" cy="4475163"/>
          </a:xfrm>
          <a:prstGeom prst="rect">
            <a:avLst/>
          </a:prstGeom>
        </p:spPr>
        <p:txBody>
          <a:bodyPr vert="horz" lIns="91861" tIns="45931" rIns="91861" bIns="45931"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a:extLst>
              <a:ext uri="{FF2B5EF4-FFF2-40B4-BE49-F238E27FC236}">
                <a16:creationId xmlns:a16="http://schemas.microsoft.com/office/drawing/2014/main" id="{2E8BB978-A9F7-1B45-8915-A5B70EC5EA99}"/>
              </a:ext>
            </a:extLst>
          </p:cNvPr>
          <p:cNvSpPr>
            <a:spLocks noGrp="1"/>
          </p:cNvSpPr>
          <p:nvPr>
            <p:ph type="ftr" sz="quarter" idx="4"/>
          </p:nvPr>
        </p:nvSpPr>
        <p:spPr>
          <a:xfrm>
            <a:off x="0" y="9445625"/>
            <a:ext cx="2971800" cy="498475"/>
          </a:xfrm>
          <a:prstGeom prst="rect">
            <a:avLst/>
          </a:prstGeom>
        </p:spPr>
        <p:txBody>
          <a:bodyPr vert="horz" wrap="square" lIns="91861" tIns="45931" rIns="91861" bIns="45931"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7" name="Slide Number Placeholder 6">
            <a:extLst>
              <a:ext uri="{FF2B5EF4-FFF2-40B4-BE49-F238E27FC236}">
                <a16:creationId xmlns:a16="http://schemas.microsoft.com/office/drawing/2014/main" id="{11B7A87D-4C62-7331-F0A5-9884CDEEEA34}"/>
              </a:ext>
            </a:extLst>
          </p:cNvPr>
          <p:cNvSpPr>
            <a:spLocks noGrp="1"/>
          </p:cNvSpPr>
          <p:nvPr>
            <p:ph type="sldNum" sz="quarter" idx="5"/>
          </p:nvPr>
        </p:nvSpPr>
        <p:spPr>
          <a:xfrm>
            <a:off x="3884613" y="9445625"/>
            <a:ext cx="2971800" cy="498475"/>
          </a:xfrm>
          <a:prstGeom prst="rect">
            <a:avLst/>
          </a:prstGeom>
        </p:spPr>
        <p:txBody>
          <a:bodyPr vert="horz" wrap="square" lIns="91861" tIns="45931" rIns="91861" bIns="45931" numCol="1" anchor="b" anchorCtr="0" compatLnSpc="1">
            <a:prstTxWarp prst="textNoShape">
              <a:avLst/>
            </a:prstTxWarp>
          </a:bodyPr>
          <a:lstStyle>
            <a:lvl1pPr algn="r" eaLnBrk="1" hangingPunct="1">
              <a:defRPr sz="1200"/>
            </a:lvl1pPr>
          </a:lstStyle>
          <a:p>
            <a:pPr>
              <a:defRPr/>
            </a:pPr>
            <a:fld id="{050CE51C-EADE-4E8E-B6D3-9199CEF75A1E}"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Slide Image Placeholder 1">
            <a:extLst>
              <a:ext uri="{FF2B5EF4-FFF2-40B4-BE49-F238E27FC236}">
                <a16:creationId xmlns:a16="http://schemas.microsoft.com/office/drawing/2014/main" id="{A885ED5E-9D3B-4216-70A6-9FAD2B4D802E}"/>
              </a:ext>
            </a:extLst>
          </p:cNvPr>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7411" name="Notes Placeholder 2">
            <a:extLst>
              <a:ext uri="{FF2B5EF4-FFF2-40B4-BE49-F238E27FC236}">
                <a16:creationId xmlns:a16="http://schemas.microsoft.com/office/drawing/2014/main" id="{7EC93050-388A-479A-DE34-F02C13E7CB49}"/>
              </a:ext>
            </a:extLst>
          </p:cNvPr>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GB" altLang="en-US"/>
          </a:p>
        </p:txBody>
      </p:sp>
      <p:sp>
        <p:nvSpPr>
          <p:cNvPr id="17412" name="Slide Number Placeholder 3">
            <a:extLst>
              <a:ext uri="{FF2B5EF4-FFF2-40B4-BE49-F238E27FC236}">
                <a16:creationId xmlns:a16="http://schemas.microsoft.com/office/drawing/2014/main" id="{91C099B0-D226-A5F8-A4E4-3EF2177BA78A}"/>
              </a:ext>
            </a:extLst>
          </p:cNvPr>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A426067F-6491-4EF2-B614-7A0FCE4277BA}" type="slidenum">
              <a:rPr lang="en-US" altLang="en-US" smtClean="0"/>
              <a:pPr/>
              <a:t>1</a:t>
            </a:fld>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image" Target="../media/image1.jpeg"/><Relationship Id="rId1" Type="http://schemas.openxmlformats.org/officeDocument/2006/relationships/slideMaster" Target="../slideMasters/slideMaster1.xml"/><Relationship Id="rId4" Type="http://schemas.openxmlformats.org/officeDocument/2006/relationships/image" Target="../media/image5.png"/></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image" Target="../media/image1.jpeg"/><Relationship Id="rId1" Type="http://schemas.openxmlformats.org/officeDocument/2006/relationships/slideMaster" Target="../slideMasters/slideMaster1.xml"/><Relationship Id="rId4" Type="http://schemas.openxmlformats.org/officeDocument/2006/relationships/image" Target="../media/image5.png"/></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3D5BC59C-148E-DFE1-260E-1DFE54691267}"/>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67142173-DCC8-FCF0-55E6-7346FE4D76CA}"/>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ctrTitle"/>
          </p:nvPr>
        </p:nvSpPr>
        <p:spPr>
          <a:xfrm>
            <a:off x="685800" y="2130425"/>
            <a:ext cx="7772400" cy="1470025"/>
          </a:xfrm>
          <a:prstGeom prst="rect">
            <a:avLst/>
          </a:prstGeom>
        </p:spPr>
        <p:txBody>
          <a:bodyPr/>
          <a:lstStyle>
            <a:lvl1pPr>
              <a:defRPr sz="3000">
                <a:latin typeface="Foundry Sterling Bold" panose="02000800040000020004" pitchFamily="50" charset="0"/>
              </a:defRPr>
            </a:lvl1p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latin typeface="Foundry Sterling Book" panose="02000503040000020004" pitchFamily="50"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extLst>
      <p:ext uri="{BB962C8B-B14F-4D97-AF65-F5344CB8AC3E}">
        <p14:creationId xmlns:p14="http://schemas.microsoft.com/office/powerpoint/2010/main" val="24805336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4B3909BF-A19C-20A4-5DAA-3608C60E438A}"/>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53176132-92FB-141C-B0F9-4B3BB57238AD}"/>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ctrTitle"/>
          </p:nvPr>
        </p:nvSpPr>
        <p:spPr>
          <a:xfrm>
            <a:off x="685800" y="2130425"/>
            <a:ext cx="7772400" cy="1470025"/>
          </a:xfrm>
          <a:prstGeom prst="rect">
            <a:avLst/>
          </a:prstGeo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Tree>
    <p:extLst>
      <p:ext uri="{BB962C8B-B14F-4D97-AF65-F5344CB8AC3E}">
        <p14:creationId xmlns:p14="http://schemas.microsoft.com/office/powerpoint/2010/main" val="36800724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obj" preserve="1">
  <p:cSld name="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52754449-825D-1472-DA89-4782952A09F3}"/>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2E1F845C-DBE3-2C00-5CF9-346CC9EAE152}"/>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1E20E52A-6ACF-1F82-48F5-58270812F260}"/>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54070091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8B70FA63-03FB-F9C1-4CAE-969CC8542C29}"/>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71A45924-C4D5-BD21-A85F-0FE3F9CAFBD7}"/>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Tree>
    <p:extLst>
      <p:ext uri="{BB962C8B-B14F-4D97-AF65-F5344CB8AC3E}">
        <p14:creationId xmlns:p14="http://schemas.microsoft.com/office/powerpoint/2010/main" val="375591520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type="blank" preserve="1">
  <p:cSld name="1_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374652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obj" preserve="1">
  <p:cSld name="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F94EA9BB-6F27-F572-E7C7-A5E26C881E1C}"/>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57D3B2CA-16BD-D7F0-0787-F5765B16D148}"/>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97649746-024A-5561-9E06-31376B0F0B54}"/>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lvl1pPr>
              <a:defRPr sz="3000">
                <a:latin typeface="Foundry Sterling Bold" panose="02000800040000020004" pitchFamily="50" charset="0"/>
              </a:defRPr>
            </a:lvl1p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lvl1pPr>
              <a:defRPr>
                <a:latin typeface="+mn-lt"/>
              </a:defRPr>
            </a:lvl1pPr>
            <a:lvl2pPr>
              <a:defRPr>
                <a:latin typeface="+mn-lt"/>
              </a:defRPr>
            </a:lvl2pPr>
            <a:lvl3pPr>
              <a:defRPr>
                <a:latin typeface="+mn-lt"/>
              </a:defRPr>
            </a:lvl3pPr>
            <a:lvl4pPr>
              <a:defRPr>
                <a:latin typeface="+mn-lt"/>
              </a:defRPr>
            </a:lvl4pPr>
            <a:lvl5pPr>
              <a:defRPr>
                <a:latin typeface="+mn-lt"/>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2464875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obj" preserve="1">
  <p:cSld name="2_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BC46EBED-23BC-4D7E-C37C-835FC54E465C}"/>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A7E501C3-7203-E944-C66A-5697CD12D604}"/>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AC371331-2762-14E9-4963-5CE8967E23BC}"/>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22002187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obj" preserve="1">
  <p:cSld name="3_Title and Content">
    <p:spTree>
      <p:nvGrpSpPr>
        <p:cNvPr id="1" name=""/>
        <p:cNvGrpSpPr/>
        <p:nvPr/>
      </p:nvGrpSpPr>
      <p:grpSpPr>
        <a:xfrm>
          <a:off x="0" y="0"/>
          <a:ext cx="0" cy="0"/>
          <a:chOff x="0" y="0"/>
          <a:chExt cx="0" cy="0"/>
        </a:xfrm>
      </p:grpSpPr>
      <p:pic>
        <p:nvPicPr>
          <p:cNvPr id="4" name="Picture 6" descr="dsc 4col process logo.tif">
            <a:extLst>
              <a:ext uri="{FF2B5EF4-FFF2-40B4-BE49-F238E27FC236}">
                <a16:creationId xmlns:a16="http://schemas.microsoft.com/office/drawing/2014/main" id="{00BB3929-826B-7036-B061-23A81A7A07A6}"/>
              </a:ext>
            </a:extLst>
          </p:cNvPr>
          <p:cNvPicPr>
            <a:picLocks noChangeAspect="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5214938" y="142875"/>
            <a:ext cx="3802062" cy="928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5" name="Picture 6" descr="\\PLP-SRV01\Users drive\Branding and Stationery\Logos\Raw Logos\Jpegs_for PLP inhouse use\PLP_Logo_Horizontal_Col_CM copy.jpg">
            <a:extLst>
              <a:ext uri="{FF2B5EF4-FFF2-40B4-BE49-F238E27FC236}">
                <a16:creationId xmlns:a16="http://schemas.microsoft.com/office/drawing/2014/main" id="{B503737F-4872-C827-C136-BC47E4CD9EDA}"/>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6" name="Straight Connector 5">
            <a:extLst>
              <a:ext uri="{FF2B5EF4-FFF2-40B4-BE49-F238E27FC236}">
                <a16:creationId xmlns:a16="http://schemas.microsoft.com/office/drawing/2014/main" id="{C4F2DD96-1DD3-376F-609F-165C750E9E62}"/>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714500" y="1571625"/>
            <a:ext cx="6472238" cy="796925"/>
          </a:xfrm>
          <a:prstGeom prst="rect">
            <a:avLst/>
          </a:prstGeom>
        </p:spPr>
        <p:txBody>
          <a:bodyPr/>
          <a:lstStyle/>
          <a:p>
            <a:r>
              <a:rPr lang="en-US" dirty="0"/>
              <a:t>Click to edit Master title style</a:t>
            </a:r>
          </a:p>
        </p:txBody>
      </p:sp>
      <p:sp>
        <p:nvSpPr>
          <p:cNvPr id="3" name="Content Placeholder 2"/>
          <p:cNvSpPr>
            <a:spLocks noGrp="1"/>
          </p:cNvSpPr>
          <p:nvPr>
            <p:ph idx="1"/>
          </p:nvPr>
        </p:nvSpPr>
        <p:spPr>
          <a:xfrm>
            <a:off x="1714500" y="2643188"/>
            <a:ext cx="6500813" cy="3500437"/>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150227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4" name="Picture 6" descr="\\PLP-SRV01\Users drive\Branding and Stationery\Logos\Raw Logos\Jpegs_for PLP inhouse use\PLP_Logo_Horizontal_Col_CM copy.jpg">
            <a:extLst>
              <a:ext uri="{FF2B5EF4-FFF2-40B4-BE49-F238E27FC236}">
                <a16:creationId xmlns:a16="http://schemas.microsoft.com/office/drawing/2014/main" id="{622C94DB-1848-93A5-7496-37DCB085890C}"/>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4687888" y="0"/>
            <a:ext cx="4456112" cy="1268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4">
            <a:extLst>
              <a:ext uri="{FF2B5EF4-FFF2-40B4-BE49-F238E27FC236}">
                <a16:creationId xmlns:a16="http://schemas.microsoft.com/office/drawing/2014/main" id="{47736EF5-E1C3-59AB-72B1-4ED7BEF45188}"/>
              </a:ext>
            </a:extLst>
          </p:cNvPr>
          <p:cNvCxnSpPr/>
          <p:nvPr userDrawn="1"/>
        </p:nvCxnSpPr>
        <p:spPr>
          <a:xfrm>
            <a:off x="-39688" y="1052513"/>
            <a:ext cx="8027988" cy="0"/>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dirty="0"/>
              <a:t>Click to edit Master title style</a:t>
            </a:r>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Tree>
    <p:extLst>
      <p:ext uri="{BB962C8B-B14F-4D97-AF65-F5344CB8AC3E}">
        <p14:creationId xmlns:p14="http://schemas.microsoft.com/office/powerpoint/2010/main" val="39585304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Blank">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E34F135E-BCEA-3BF5-E04C-C906E7E4739F}"/>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br>
            <a:endParaRPr lang="en-GB" altLang="en-US" sz="2800" b="1" u="sng" dirty="0"/>
          </a:p>
        </p:txBody>
      </p:sp>
      <p:sp>
        <p:nvSpPr>
          <p:cNvPr id="3" name="Rectangle 5">
            <a:extLst>
              <a:ext uri="{FF2B5EF4-FFF2-40B4-BE49-F238E27FC236}">
                <a16:creationId xmlns:a16="http://schemas.microsoft.com/office/drawing/2014/main" id="{AAE1231D-DF4C-71A8-3F5B-4E5CECE26182}"/>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4" name="Rectangle 7">
            <a:extLst>
              <a:ext uri="{FF2B5EF4-FFF2-40B4-BE49-F238E27FC236}">
                <a16:creationId xmlns:a16="http://schemas.microsoft.com/office/drawing/2014/main" id="{F578E8A0-5365-D855-4206-1C425D99841C}"/>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5" name="Rectangle 9">
            <a:extLst>
              <a:ext uri="{FF2B5EF4-FFF2-40B4-BE49-F238E27FC236}">
                <a16:creationId xmlns:a16="http://schemas.microsoft.com/office/drawing/2014/main" id="{7E4310E4-ADBB-F2B5-17F6-F7EAF81EF54B}"/>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6" name="Rectangle 11">
            <a:extLst>
              <a:ext uri="{FF2B5EF4-FFF2-40B4-BE49-F238E27FC236}">
                <a16:creationId xmlns:a16="http://schemas.microsoft.com/office/drawing/2014/main" id="{BB7FC5AD-89DD-D50A-E3C3-75CA223973C0}"/>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7" name="Rectangle 6">
            <a:extLst>
              <a:ext uri="{FF2B5EF4-FFF2-40B4-BE49-F238E27FC236}">
                <a16:creationId xmlns:a16="http://schemas.microsoft.com/office/drawing/2014/main" id="{D6D35A58-2B35-37DB-DB0A-877A117C5E01}"/>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8" name="Rectangle 15">
            <a:extLst>
              <a:ext uri="{FF2B5EF4-FFF2-40B4-BE49-F238E27FC236}">
                <a16:creationId xmlns:a16="http://schemas.microsoft.com/office/drawing/2014/main" id="{8E92F2A6-B741-5125-93F5-EB43B5625EA5}"/>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pic>
        <p:nvPicPr>
          <p:cNvPr id="9" name="Picture 16">
            <a:extLst>
              <a:ext uri="{FF2B5EF4-FFF2-40B4-BE49-F238E27FC236}">
                <a16:creationId xmlns:a16="http://schemas.microsoft.com/office/drawing/2014/main" id="{F1004EFF-3916-B3AF-80D0-F20DA7194826}"/>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 name="Rectangle 17">
            <a:extLst>
              <a:ext uri="{FF2B5EF4-FFF2-40B4-BE49-F238E27FC236}">
                <a16:creationId xmlns:a16="http://schemas.microsoft.com/office/drawing/2014/main" id="{EDCAFA27-FECC-42D6-5293-ADED78F66EB0}"/>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1" name="Rectangle 18">
            <a:extLst>
              <a:ext uri="{FF2B5EF4-FFF2-40B4-BE49-F238E27FC236}">
                <a16:creationId xmlns:a16="http://schemas.microsoft.com/office/drawing/2014/main" id="{C5037AA9-23CC-2EBA-16BF-32F0334C197D}"/>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2" name="Rectangle 19">
            <a:extLst>
              <a:ext uri="{FF2B5EF4-FFF2-40B4-BE49-F238E27FC236}">
                <a16:creationId xmlns:a16="http://schemas.microsoft.com/office/drawing/2014/main" id="{145D22C0-B2B4-5F24-3ABF-2C8E3E0C3A18}"/>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latin typeface="Calibri" pitchFamily="34" charset="0"/>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3" name="Rectangle 20">
            <a:extLst>
              <a:ext uri="{FF2B5EF4-FFF2-40B4-BE49-F238E27FC236}">
                <a16:creationId xmlns:a16="http://schemas.microsoft.com/office/drawing/2014/main" id="{B4066E64-7D1E-D95B-65CC-33383D0C1C47}"/>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pic>
        <p:nvPicPr>
          <p:cNvPr id="14" name="Picture 27" descr="H:\BRANDING\GCN logo\NEW GARDEN COURT NORTH LOGO.jpg">
            <a:extLst>
              <a:ext uri="{FF2B5EF4-FFF2-40B4-BE49-F238E27FC236}">
                <a16:creationId xmlns:a16="http://schemas.microsoft.com/office/drawing/2014/main" id="{B132B52B-60C5-848A-F45A-97BE610A3BBE}"/>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1116013" y="5013325"/>
            <a:ext cx="1368425"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5" name="Picture 28" descr="Irwin Mitchell Solicitors">
            <a:extLst>
              <a:ext uri="{FF2B5EF4-FFF2-40B4-BE49-F238E27FC236}">
                <a16:creationId xmlns:a16="http://schemas.microsoft.com/office/drawing/2014/main" id="{FDBE2CEF-E915-1C92-5794-AE243F99270A}"/>
              </a:ext>
            </a:extLst>
          </p:cNvPr>
          <p:cNvPicPr>
            <a:picLocks noChangeAspect="1" noChangeArrowheads="1"/>
          </p:cNvPicPr>
          <p:nvPr userDrawn="1"/>
        </p:nvPicPr>
        <p:blipFill>
          <a:blip r:embed="rId4">
            <a:extLst>
              <a:ext uri="{28A0092B-C50C-407E-A947-70E740481C1C}">
                <a14:useLocalDpi xmlns:a14="http://schemas.microsoft.com/office/drawing/2010/main" val="0"/>
              </a:ext>
            </a:extLst>
          </a:blip>
          <a:srcRect/>
          <a:stretch>
            <a:fillRect/>
          </a:stretch>
        </p:blipFill>
        <p:spPr bwMode="auto">
          <a:xfrm>
            <a:off x="6732588" y="5584825"/>
            <a:ext cx="2200275"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Rectangle 2"/>
          <p:cNvSpPr>
            <a:spLocks noGrp="1" noChangeArrowheads="1"/>
          </p:cNvSpPr>
          <p:nvPr>
            <p:ph type="ctrTitle" idx="4294967295"/>
          </p:nvPr>
        </p:nvSpPr>
        <p:spPr bwMode="auto">
          <a:xfrm>
            <a:off x="0" y="2565400"/>
            <a:ext cx="9144000" cy="2447925"/>
          </a:xfrm>
          <a:prstGeom prst="rect">
            <a:avLst/>
          </a:prstGeom>
          <a:noFill/>
        </p:spPr>
        <p:txBody>
          <a:bodyPr/>
          <a:lstStyle>
            <a:lvl1pPr>
              <a:defRPr baseline="0"/>
            </a:lvl1pPr>
          </a:lstStyle>
          <a:p>
            <a:r>
              <a:rPr lang="en-US" altLang="en-US"/>
              <a:t>Click to edit Master title style</a:t>
            </a:r>
            <a:endParaRPr lang="en-GB" altLang="en-US" dirty="0"/>
          </a:p>
        </p:txBody>
      </p:sp>
    </p:spTree>
    <p:extLst>
      <p:ext uri="{BB962C8B-B14F-4D97-AF65-F5344CB8AC3E}">
        <p14:creationId xmlns:p14="http://schemas.microsoft.com/office/powerpoint/2010/main" val="32248212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1_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70925038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preserve="1" userDrawn="1">
  <p:cSld name="2_Blank">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72F457D4-AD15-02FB-39DD-D14155EA414E}"/>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a:solidFill>
                  <a:prstClr val="black"/>
                </a:solidFill>
              </a:rPr>
            </a:br>
            <a:endParaRPr lang="en-GB" altLang="en-US" sz="2800" b="1" u="sng">
              <a:solidFill>
                <a:prstClr val="black"/>
              </a:solidFill>
            </a:endParaRPr>
          </a:p>
        </p:txBody>
      </p:sp>
      <p:sp>
        <p:nvSpPr>
          <p:cNvPr id="3" name="Rectangle 5">
            <a:extLst>
              <a:ext uri="{FF2B5EF4-FFF2-40B4-BE49-F238E27FC236}">
                <a16:creationId xmlns:a16="http://schemas.microsoft.com/office/drawing/2014/main" id="{10308846-E829-812C-866F-D63779660482}"/>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4" name="Rectangle 7">
            <a:extLst>
              <a:ext uri="{FF2B5EF4-FFF2-40B4-BE49-F238E27FC236}">
                <a16:creationId xmlns:a16="http://schemas.microsoft.com/office/drawing/2014/main" id="{8F2355CA-D3DD-1566-F402-38FE7B944C5A}"/>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5" name="Rectangle 9">
            <a:extLst>
              <a:ext uri="{FF2B5EF4-FFF2-40B4-BE49-F238E27FC236}">
                <a16:creationId xmlns:a16="http://schemas.microsoft.com/office/drawing/2014/main" id="{592A31A3-AEDE-C626-C4EF-4117EB7585FB}"/>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6" name="Rectangle 11">
            <a:extLst>
              <a:ext uri="{FF2B5EF4-FFF2-40B4-BE49-F238E27FC236}">
                <a16:creationId xmlns:a16="http://schemas.microsoft.com/office/drawing/2014/main" id="{F27450F3-A0BA-E3B9-6277-4DDBB1AC7871}"/>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7" name="Rectangle 6">
            <a:extLst>
              <a:ext uri="{FF2B5EF4-FFF2-40B4-BE49-F238E27FC236}">
                <a16:creationId xmlns:a16="http://schemas.microsoft.com/office/drawing/2014/main" id="{E9FCFE24-9B1C-27D0-922F-76B270A943BA}"/>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sp>
        <p:nvSpPr>
          <p:cNvPr id="8" name="Rectangle 15">
            <a:extLst>
              <a:ext uri="{FF2B5EF4-FFF2-40B4-BE49-F238E27FC236}">
                <a16:creationId xmlns:a16="http://schemas.microsoft.com/office/drawing/2014/main" id="{3A89678A-2166-5286-AECE-B6451AC08710}"/>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a:defRPr>
            </a:lvl1pPr>
            <a:lvl2pPr marL="742950" indent="-285750" eaLnBrk="0" hangingPunct="0">
              <a:spcBef>
                <a:spcPct val="20000"/>
              </a:spcBef>
              <a:buChar char="–"/>
              <a:defRPr sz="2800">
                <a:solidFill>
                  <a:schemeClr val="tx1"/>
                </a:solidFill>
                <a:latin typeface="Arial"/>
              </a:defRPr>
            </a:lvl2pPr>
            <a:lvl3pPr marL="1143000" indent="-228600" eaLnBrk="0" hangingPunct="0">
              <a:spcBef>
                <a:spcPct val="20000"/>
              </a:spcBef>
              <a:buChar char="•"/>
              <a:defRPr sz="2400">
                <a:solidFill>
                  <a:schemeClr val="tx1"/>
                </a:solidFill>
                <a:latin typeface="Arial"/>
              </a:defRPr>
            </a:lvl3pPr>
            <a:lvl4pPr marL="1600200" indent="-228600" eaLnBrk="0" hangingPunct="0">
              <a:spcBef>
                <a:spcPct val="20000"/>
              </a:spcBef>
              <a:buChar char="–"/>
              <a:defRPr sz="2000">
                <a:solidFill>
                  <a:schemeClr val="tx1"/>
                </a:solidFill>
                <a:latin typeface="Arial"/>
              </a:defRPr>
            </a:lvl4pPr>
            <a:lvl5pPr marL="2057400" indent="-228600" eaLnBrk="0" hangingPunct="0">
              <a:spcBef>
                <a:spcPct val="20000"/>
              </a:spcBef>
              <a:buChar char="»"/>
              <a:defRPr sz="2000">
                <a:solidFill>
                  <a:schemeClr val="tx1"/>
                </a:solidFill>
                <a:latin typeface="Arial"/>
              </a:defRPr>
            </a:lvl5pPr>
            <a:lvl6pPr marL="2514600" indent="-228600" eaLnBrk="0" fontAlgn="base" hangingPunct="0">
              <a:spcBef>
                <a:spcPct val="20000"/>
              </a:spcBef>
              <a:spcAft>
                <a:spcPct val="0"/>
              </a:spcAft>
              <a:buChar char="»"/>
              <a:defRPr sz="2000">
                <a:solidFill>
                  <a:schemeClr val="tx1"/>
                </a:solidFill>
                <a:latin typeface="Arial"/>
              </a:defRPr>
            </a:lvl6pPr>
            <a:lvl7pPr marL="2971800" indent="-228600" eaLnBrk="0" fontAlgn="base" hangingPunct="0">
              <a:spcBef>
                <a:spcPct val="20000"/>
              </a:spcBef>
              <a:spcAft>
                <a:spcPct val="0"/>
              </a:spcAft>
              <a:buChar char="»"/>
              <a:defRPr sz="2000">
                <a:solidFill>
                  <a:schemeClr val="tx1"/>
                </a:solidFill>
                <a:latin typeface="Arial"/>
              </a:defRPr>
            </a:lvl7pPr>
            <a:lvl8pPr marL="3429000" indent="-228600" eaLnBrk="0" fontAlgn="base" hangingPunct="0">
              <a:spcBef>
                <a:spcPct val="20000"/>
              </a:spcBef>
              <a:spcAft>
                <a:spcPct val="0"/>
              </a:spcAft>
              <a:buChar char="»"/>
              <a:defRPr sz="2000">
                <a:solidFill>
                  <a:schemeClr val="tx1"/>
                </a:solidFill>
                <a:latin typeface="Arial"/>
              </a:defRPr>
            </a:lvl8pPr>
            <a:lvl9pPr marL="3886200" indent="-228600" eaLnBrk="0" fontAlgn="base" hangingPunct="0">
              <a:spcBef>
                <a:spcPct val="20000"/>
              </a:spcBef>
              <a:spcAft>
                <a:spcPct val="0"/>
              </a:spcAft>
              <a:buChar char="»"/>
              <a:defRPr sz="2000">
                <a:solidFill>
                  <a:schemeClr val="tx1"/>
                </a:solidFill>
                <a:latin typeface="Arial"/>
              </a:defRPr>
            </a:lvl9pPr>
          </a:lstStyle>
          <a:p>
            <a:pPr eaLnBrk="1" hangingPunct="1">
              <a:spcBef>
                <a:spcPct val="0"/>
              </a:spcBef>
              <a:buFontTx/>
              <a:buNone/>
              <a:defRPr/>
            </a:pPr>
            <a:endParaRPr lang="en-US" altLang="en-US" sz="1800">
              <a:solidFill>
                <a:prstClr val="black"/>
              </a:solidFill>
            </a:endParaRPr>
          </a:p>
        </p:txBody>
      </p:sp>
      <p:pic>
        <p:nvPicPr>
          <p:cNvPr id="9" name="Picture 16">
            <a:extLst>
              <a:ext uri="{FF2B5EF4-FFF2-40B4-BE49-F238E27FC236}">
                <a16:creationId xmlns:a16="http://schemas.microsoft.com/office/drawing/2014/main" id="{FA093698-86A2-D1AB-9B5A-1792867308A4}"/>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10" name="Rectangle 17">
            <a:extLst>
              <a:ext uri="{FF2B5EF4-FFF2-40B4-BE49-F238E27FC236}">
                <a16:creationId xmlns:a16="http://schemas.microsoft.com/office/drawing/2014/main" id="{C54558E4-2952-7BF7-B5A4-AA5028213E00}"/>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eaLnBrk="1" hangingPunct="1">
              <a:defRPr/>
            </a:pPr>
            <a:endParaRPr lang="en-GB" altLang="en-US" sz="2400">
              <a:solidFill>
                <a:prstClr val="black"/>
              </a:solidFill>
            </a:endParaRPr>
          </a:p>
        </p:txBody>
      </p:sp>
      <p:sp>
        <p:nvSpPr>
          <p:cNvPr id="11" name="Rectangle 18">
            <a:extLst>
              <a:ext uri="{FF2B5EF4-FFF2-40B4-BE49-F238E27FC236}">
                <a16:creationId xmlns:a16="http://schemas.microsoft.com/office/drawing/2014/main" id="{3E5BB561-D180-499A-CBCD-7F712DC8AA43}"/>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sp>
        <p:nvSpPr>
          <p:cNvPr id="12" name="Rectangle 19">
            <a:extLst>
              <a:ext uri="{FF2B5EF4-FFF2-40B4-BE49-F238E27FC236}">
                <a16:creationId xmlns:a16="http://schemas.microsoft.com/office/drawing/2014/main" id="{152F6AB4-34DA-93BA-3005-89993221AD4E}"/>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latin typeface="Calibri" pitchFamily="34" charset="0"/>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sp>
        <p:nvSpPr>
          <p:cNvPr id="13" name="Rectangle 20">
            <a:extLst>
              <a:ext uri="{FF2B5EF4-FFF2-40B4-BE49-F238E27FC236}">
                <a16:creationId xmlns:a16="http://schemas.microsoft.com/office/drawing/2014/main" id="{139002B6-B5AF-02D5-296F-EE6BCDA586B6}"/>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a:defRPr>
            </a:lvl1pPr>
            <a:lvl2pPr marL="742950" indent="-285750" eaLnBrk="0" hangingPunct="0">
              <a:defRPr>
                <a:solidFill>
                  <a:schemeClr val="tx1"/>
                </a:solidFill>
                <a:latin typeface="Arial"/>
              </a:defRPr>
            </a:lvl2pPr>
            <a:lvl3pPr marL="1143000" indent="-228600" eaLnBrk="0" hangingPunct="0">
              <a:defRPr>
                <a:solidFill>
                  <a:schemeClr val="tx1"/>
                </a:solidFill>
                <a:latin typeface="Arial"/>
              </a:defRPr>
            </a:lvl3pPr>
            <a:lvl4pPr marL="1600200" indent="-228600" eaLnBrk="0" hangingPunct="0">
              <a:defRPr>
                <a:solidFill>
                  <a:schemeClr val="tx1"/>
                </a:solidFill>
                <a:latin typeface="Arial"/>
              </a:defRPr>
            </a:lvl4pPr>
            <a:lvl5pPr marL="2057400" indent="-228600" eaLnBrk="0" hangingPunct="0">
              <a:defRPr>
                <a:solidFill>
                  <a:schemeClr val="tx1"/>
                </a:solidFill>
                <a:latin typeface="Arial"/>
              </a:defRPr>
            </a:lvl5pPr>
            <a:lvl6pPr marL="2514600" indent="-228600" eaLnBrk="0" fontAlgn="base" hangingPunct="0">
              <a:spcBef>
                <a:spcPct val="0"/>
              </a:spcBef>
              <a:spcAft>
                <a:spcPct val="0"/>
              </a:spcAft>
              <a:defRPr>
                <a:solidFill>
                  <a:schemeClr val="tx1"/>
                </a:solidFill>
                <a:latin typeface="Arial"/>
              </a:defRPr>
            </a:lvl6pPr>
            <a:lvl7pPr marL="2971800" indent="-228600" eaLnBrk="0" fontAlgn="base" hangingPunct="0">
              <a:spcBef>
                <a:spcPct val="0"/>
              </a:spcBef>
              <a:spcAft>
                <a:spcPct val="0"/>
              </a:spcAft>
              <a:defRPr>
                <a:solidFill>
                  <a:schemeClr val="tx1"/>
                </a:solidFill>
                <a:latin typeface="Arial"/>
              </a:defRPr>
            </a:lvl7pPr>
            <a:lvl8pPr marL="3429000" indent="-228600" eaLnBrk="0" fontAlgn="base" hangingPunct="0">
              <a:spcBef>
                <a:spcPct val="0"/>
              </a:spcBef>
              <a:spcAft>
                <a:spcPct val="0"/>
              </a:spcAft>
              <a:defRPr>
                <a:solidFill>
                  <a:schemeClr val="tx1"/>
                </a:solidFill>
                <a:latin typeface="Arial"/>
              </a:defRPr>
            </a:lvl8pPr>
            <a:lvl9pPr marL="3886200" indent="-228600" eaLnBrk="0" fontAlgn="base" hangingPunct="0">
              <a:spcBef>
                <a:spcPct val="0"/>
              </a:spcBef>
              <a:spcAft>
                <a:spcPct val="0"/>
              </a:spcAft>
              <a:defRPr>
                <a:solidFill>
                  <a:schemeClr val="tx1"/>
                </a:solidFill>
                <a:latin typeface="Arial"/>
              </a:defRPr>
            </a:lvl9pPr>
          </a:lstStyle>
          <a:p>
            <a:pPr>
              <a:defRPr/>
            </a:pPr>
            <a:r>
              <a:rPr lang="en-GB" altLang="en-US" sz="1100" b="1">
                <a:solidFill>
                  <a:prstClr val="black"/>
                </a:solidFill>
                <a:ea typeface="Calibri" pitchFamily="34" charset="0"/>
                <a:cs typeface="Times New Roman" pitchFamily="18" charset="0"/>
              </a:rPr>
              <a:t> </a:t>
            </a:r>
            <a:endParaRPr lang="en-GB" altLang="en-US" sz="2400">
              <a:solidFill>
                <a:prstClr val="black"/>
              </a:solidFill>
              <a:ea typeface="Calibri" pitchFamily="34" charset="0"/>
              <a:cs typeface="Times New Roman" pitchFamily="18" charset="0"/>
            </a:endParaRPr>
          </a:p>
        </p:txBody>
      </p:sp>
      <p:pic>
        <p:nvPicPr>
          <p:cNvPr id="14" name="Picture 27" descr="H:\BRANDING\GCN logo\NEW GARDEN COURT NORTH LOGO.jpg">
            <a:extLst>
              <a:ext uri="{FF2B5EF4-FFF2-40B4-BE49-F238E27FC236}">
                <a16:creationId xmlns:a16="http://schemas.microsoft.com/office/drawing/2014/main" id="{2D238C9C-6399-6CDC-6402-7C2D8AD2E2E5}"/>
              </a:ext>
            </a:extLst>
          </p:cNvPr>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1116013" y="5013325"/>
            <a:ext cx="1368425"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5" name="Picture 28" descr="Irwin Mitchell Solicitors">
            <a:extLst>
              <a:ext uri="{FF2B5EF4-FFF2-40B4-BE49-F238E27FC236}">
                <a16:creationId xmlns:a16="http://schemas.microsoft.com/office/drawing/2014/main" id="{37DCFB2B-6CBC-644B-5F2A-44A2E355B81B}"/>
              </a:ext>
            </a:extLst>
          </p:cNvPr>
          <p:cNvPicPr>
            <a:picLocks noChangeAspect="1" noChangeArrowheads="1"/>
          </p:cNvPicPr>
          <p:nvPr userDrawn="1"/>
        </p:nvPicPr>
        <p:blipFill>
          <a:blip r:embed="rId4">
            <a:extLst>
              <a:ext uri="{28A0092B-C50C-407E-A947-70E740481C1C}">
                <a14:useLocalDpi xmlns:a14="http://schemas.microsoft.com/office/drawing/2010/main" val="0"/>
              </a:ext>
            </a:extLst>
          </a:blip>
          <a:srcRect/>
          <a:stretch>
            <a:fillRect/>
          </a:stretch>
        </p:blipFill>
        <p:spPr bwMode="auto">
          <a:xfrm>
            <a:off x="6732588" y="5584825"/>
            <a:ext cx="2200275"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Rectangle 2"/>
          <p:cNvSpPr>
            <a:spLocks noGrp="1" noChangeArrowheads="1"/>
          </p:cNvSpPr>
          <p:nvPr>
            <p:ph type="ctrTitle" idx="4294967295"/>
          </p:nvPr>
        </p:nvSpPr>
        <p:spPr bwMode="auto">
          <a:xfrm>
            <a:off x="0" y="2565400"/>
            <a:ext cx="9144000" cy="2447925"/>
          </a:xfrm>
          <a:prstGeom prst="rect">
            <a:avLst/>
          </a:prstGeom>
          <a:noFill/>
        </p:spPr>
        <p:txBody>
          <a:bodyPr/>
          <a:lstStyle>
            <a:lvl1pPr>
              <a:defRPr baseline="0"/>
            </a:lvl1pPr>
          </a:lstStyle>
          <a:p>
            <a:r>
              <a:rPr lang="en-US" altLang="en-US"/>
              <a:t>Click to edit Master title style</a:t>
            </a:r>
            <a:endParaRPr lang="en-GB" altLang="en-US"/>
          </a:p>
        </p:txBody>
      </p:sp>
    </p:spTree>
    <p:extLst>
      <p:ext uri="{BB962C8B-B14F-4D97-AF65-F5344CB8AC3E}">
        <p14:creationId xmlns:p14="http://schemas.microsoft.com/office/powerpoint/2010/main" val="4027900128"/>
      </p:ext>
    </p:extLst>
  </p:cSld>
  <p:clrMapOvr>
    <a:masterClrMapping/>
  </p:clrMapOvr>
  <p:transition spd="slow"/>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593367"/>
            <a:ext cx="8520600" cy="763600"/>
          </a:xfrm>
          <a:prstGeom prst="rect">
            <a:avLst/>
          </a:prstGeom>
        </p:spPr>
        <p:txBody>
          <a:bodyPr spcFirstLastPara="1" wrap="square" lIns="91425" tIns="91425" rIns="91425" bIns="91425" anchor="t" anchorCtr="0"/>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Shape 18"/>
          <p:cNvSpPr txBox="1">
            <a:spLocks noGrp="1"/>
          </p:cNvSpPr>
          <p:nvPr>
            <p:ph type="body" idx="1"/>
          </p:nvPr>
        </p:nvSpPr>
        <p:spPr>
          <a:xfrm>
            <a:off x="311700" y="1536633"/>
            <a:ext cx="8520600" cy="4555200"/>
          </a:xfrm>
          <a:prstGeom prst="rect">
            <a:avLst/>
          </a:prstGeom>
        </p:spPr>
        <p:txBody>
          <a:bodyPr spcFirstLastPara="1" wrap="square" lIns="91425" tIns="91425" rIns="91425" bIns="91425" anchor="t" anchorCtr="0"/>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2" name="Shape 19">
            <a:extLst>
              <a:ext uri="{FF2B5EF4-FFF2-40B4-BE49-F238E27FC236}">
                <a16:creationId xmlns:a16="http://schemas.microsoft.com/office/drawing/2014/main" id="{5C222C28-F878-E212-96FC-40F38DFF2BFC}"/>
              </a:ext>
            </a:extLst>
          </p:cNvPr>
          <p:cNvSpPr txBox="1">
            <a:spLocks noGrp="1"/>
          </p:cNvSpPr>
          <p:nvPr>
            <p:ph type="sldNum" idx="10"/>
          </p:nvPr>
        </p:nvSpPr>
        <p:spPr>
          <a:xfrm>
            <a:off x="8472488" y="6218238"/>
            <a:ext cx="549275" cy="523875"/>
          </a:xfrm>
          <a:prstGeom prst="rect">
            <a:avLst/>
          </a:prstGeom>
        </p:spPr>
        <p:txBody>
          <a:bodyPr vert="horz" wrap="square" lIns="91425" tIns="91425" rIns="91425" bIns="91425" numCol="1" anchor="ctr" anchorCtr="0" compatLnSpc="1">
            <a:prstTxWarp prst="textNoShape">
              <a:avLst/>
            </a:prstTxWarp>
            <a:noAutofit/>
          </a:bodyPr>
          <a:lstStyle>
            <a:lvl1pPr>
              <a:defRPr/>
            </a:lvl1pPr>
          </a:lstStyle>
          <a:p>
            <a:pPr>
              <a:defRPr/>
            </a:pPr>
            <a:fld id="{41AAFF37-2A8E-44B9-9D1C-A710761DDBC6}" type="slidenum">
              <a:rPr lang="en-US" altLang="en-US"/>
              <a:pPr>
                <a:defRPr/>
              </a:pPr>
              <a:t>‹#›</a:t>
            </a:fld>
            <a:endParaRPr lang="en-US" altLang="en-US"/>
          </a:p>
        </p:txBody>
      </p:sp>
    </p:spTree>
    <p:extLst>
      <p:ext uri="{BB962C8B-B14F-4D97-AF65-F5344CB8AC3E}">
        <p14:creationId xmlns:p14="http://schemas.microsoft.com/office/powerpoint/2010/main" val="15395921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1.jpeg"/><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2.xml"/><Relationship Id="rId2" Type="http://schemas.openxmlformats.org/officeDocument/2006/relationships/slideLayout" Target="../slideLayouts/slideLayout11.xml"/><Relationship Id="rId1" Type="http://schemas.openxmlformats.org/officeDocument/2006/relationships/slideLayout" Target="../slideLayouts/slideLayout10.xml"/><Relationship Id="rId6" Type="http://schemas.openxmlformats.org/officeDocument/2006/relationships/image" Target="../media/image1.jpeg"/><Relationship Id="rId5" Type="http://schemas.openxmlformats.org/officeDocument/2006/relationships/theme" Target="../theme/theme2.xml"/><Relationship Id="rId4" Type="http://schemas.openxmlformats.org/officeDocument/2006/relationships/slideLayout" Target="../slideLayouts/slideLayout13.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2">
            <a:extLst>
              <a:ext uri="{FF2B5EF4-FFF2-40B4-BE49-F238E27FC236}">
                <a16:creationId xmlns:a16="http://schemas.microsoft.com/office/drawing/2014/main" id="{5FEE83E7-88C3-221D-9D21-D48DFD071898}"/>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br>
            <a:endParaRPr lang="en-GB" altLang="en-US" sz="2800" b="1" u="sng" dirty="0"/>
          </a:p>
        </p:txBody>
      </p:sp>
      <p:sp>
        <p:nvSpPr>
          <p:cNvPr id="10" name="Rectangle 5">
            <a:extLst>
              <a:ext uri="{FF2B5EF4-FFF2-40B4-BE49-F238E27FC236}">
                <a16:creationId xmlns:a16="http://schemas.microsoft.com/office/drawing/2014/main" id="{47BB6162-39A3-2694-1B5C-8644181B8353}"/>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1" name="Rectangle 7">
            <a:extLst>
              <a:ext uri="{FF2B5EF4-FFF2-40B4-BE49-F238E27FC236}">
                <a16:creationId xmlns:a16="http://schemas.microsoft.com/office/drawing/2014/main" id="{8D121183-02B6-DBF3-0F5F-E28B91D783A1}"/>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2" name="Rectangle 9">
            <a:extLst>
              <a:ext uri="{FF2B5EF4-FFF2-40B4-BE49-F238E27FC236}">
                <a16:creationId xmlns:a16="http://schemas.microsoft.com/office/drawing/2014/main" id="{78A86C63-8AF6-8228-46AE-84400FA64415}"/>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3" name="Rectangle 11">
            <a:extLst>
              <a:ext uri="{FF2B5EF4-FFF2-40B4-BE49-F238E27FC236}">
                <a16:creationId xmlns:a16="http://schemas.microsoft.com/office/drawing/2014/main" id="{4A9520EA-15A8-FD45-CC56-6F4D51937464}"/>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4" name="Rectangle 13">
            <a:extLst>
              <a:ext uri="{FF2B5EF4-FFF2-40B4-BE49-F238E27FC236}">
                <a16:creationId xmlns:a16="http://schemas.microsoft.com/office/drawing/2014/main" id="{B992E204-7C31-CA81-7A5F-D0AF3DC49C7B}"/>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sp>
        <p:nvSpPr>
          <p:cNvPr id="15" name="Rectangle 15">
            <a:extLst>
              <a:ext uri="{FF2B5EF4-FFF2-40B4-BE49-F238E27FC236}">
                <a16:creationId xmlns:a16="http://schemas.microsoft.com/office/drawing/2014/main" id="{035138F7-B25F-ACAD-4278-5C37DEF99065}"/>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p>
        </p:txBody>
      </p:sp>
      <p:pic>
        <p:nvPicPr>
          <p:cNvPr id="1033" name="Picture 16">
            <a:extLst>
              <a:ext uri="{FF2B5EF4-FFF2-40B4-BE49-F238E27FC236}">
                <a16:creationId xmlns:a16="http://schemas.microsoft.com/office/drawing/2014/main" id="{BD24988B-74CA-E47F-1898-B7D64193F64C}"/>
              </a:ext>
            </a:extLst>
          </p:cNvPr>
          <p:cNvPicPr>
            <a:picLocks noChangeAspect="1" noChangeArrowheads="1"/>
          </p:cNvPicPr>
          <p:nvPr userDrawn="1"/>
        </p:nvPicPr>
        <p:blipFill>
          <a:blip r:embed="rId11">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8" name="Rectangle 17">
            <a:extLst>
              <a:ext uri="{FF2B5EF4-FFF2-40B4-BE49-F238E27FC236}">
                <a16:creationId xmlns:a16="http://schemas.microsoft.com/office/drawing/2014/main" id="{826F7B8A-B5C9-138C-E174-223D682ABCD3}"/>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39" name="Rectangle 18">
            <a:extLst>
              <a:ext uri="{FF2B5EF4-FFF2-40B4-BE49-F238E27FC236}">
                <a16:creationId xmlns:a16="http://schemas.microsoft.com/office/drawing/2014/main" id="{E2DD8475-2A04-E0FD-34F4-8C99F3D85470}"/>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040" name="Rectangle 19">
            <a:extLst>
              <a:ext uri="{FF2B5EF4-FFF2-40B4-BE49-F238E27FC236}">
                <a16:creationId xmlns:a16="http://schemas.microsoft.com/office/drawing/2014/main" id="{6471C925-FB00-BA08-8503-DDADA147BE08}"/>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latin typeface="Calibri" pitchFamily="34" charset="0"/>
                <a:ea typeface="Calibri" pitchFamily="34" charset="0"/>
                <a:cs typeface="Times New Roman" pitchFamily="18" charset="0"/>
              </a:rPr>
              <a:t> </a:t>
            </a:r>
            <a:endParaRPr lang="en-GB" altLang="en-US">
              <a:ea typeface="Calibri" pitchFamily="34" charset="0"/>
              <a:cs typeface="Times New Roman" pitchFamily="18" charset="0"/>
            </a:endParaRPr>
          </a:p>
        </p:txBody>
      </p:sp>
      <p:sp>
        <p:nvSpPr>
          <p:cNvPr id="1041" name="Rectangle 20">
            <a:extLst>
              <a:ext uri="{FF2B5EF4-FFF2-40B4-BE49-F238E27FC236}">
                <a16:creationId xmlns:a16="http://schemas.microsoft.com/office/drawing/2014/main" id="{67856944-4122-CADD-AC5A-B37C5E42D5FA}"/>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ea typeface="Calibri" pitchFamily="34" charset="0"/>
                <a:cs typeface="Times New Roman" pitchFamily="18" charset="0"/>
              </a:rPr>
              <a:t> </a:t>
            </a:r>
            <a:endParaRPr lang="en-GB" altLang="en-US">
              <a:ea typeface="Calibri" pitchFamily="34" charset="0"/>
              <a:cs typeface="Times New Roman" pitchFamily="18" charset="0"/>
            </a:endParaRPr>
          </a:p>
        </p:txBody>
      </p:sp>
    </p:spTree>
  </p:cSld>
  <p:clrMap bg1="lt1" tx1="dk1" bg2="lt2" tx2="dk2" accent1="accent1" accent2="accent2" accent3="accent3" accent4="accent4" accent5="accent5" accent6="accent6" hlink="hlink" folHlink="folHlink"/>
  <p:sldLayoutIdLst>
    <p:sldLayoutId id="2147485207" r:id="rId1"/>
    <p:sldLayoutId id="2147485208" r:id="rId2"/>
    <p:sldLayoutId id="2147485209" r:id="rId3"/>
    <p:sldLayoutId id="2147485210" r:id="rId4"/>
    <p:sldLayoutId id="2147485211" r:id="rId5"/>
    <p:sldLayoutId id="2147485212" r:id="rId6"/>
    <p:sldLayoutId id="2147485213" r:id="rId7"/>
    <p:sldLayoutId id="2147485214" r:id="rId8"/>
    <p:sldLayoutId id="2147485215" r:id="rId9"/>
  </p:sldLayoutIdLst>
  <p:hf hdr="0" ftr="0" dt="0"/>
  <p:txStyles>
    <p:title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Arial" panose="020B0604020202020204" pitchFamily="34" charset="0"/>
        </a:defRPr>
      </a:lvl2pPr>
      <a:lvl3pPr algn="ctr" rtl="0" eaLnBrk="0" fontAlgn="base" hangingPunct="0">
        <a:spcBef>
          <a:spcPct val="0"/>
        </a:spcBef>
        <a:spcAft>
          <a:spcPct val="0"/>
        </a:spcAft>
        <a:defRPr sz="2600">
          <a:solidFill>
            <a:schemeClr val="tx1"/>
          </a:solidFill>
          <a:latin typeface="Arial" panose="020B0604020202020204" pitchFamily="34" charset="0"/>
        </a:defRPr>
      </a:lvl3pPr>
      <a:lvl4pPr algn="ctr" rtl="0" eaLnBrk="0" fontAlgn="base" hangingPunct="0">
        <a:spcBef>
          <a:spcPct val="0"/>
        </a:spcBef>
        <a:spcAft>
          <a:spcPct val="0"/>
        </a:spcAft>
        <a:defRPr sz="2600">
          <a:solidFill>
            <a:schemeClr val="tx1"/>
          </a:solidFill>
          <a:latin typeface="Arial" panose="020B0604020202020204" pitchFamily="34" charset="0"/>
        </a:defRPr>
      </a:lvl4pPr>
      <a:lvl5pPr algn="ctr" rtl="0" eaLnBrk="0" fontAlgn="base" hangingPunct="0">
        <a:spcBef>
          <a:spcPct val="0"/>
        </a:spcBef>
        <a:spcAft>
          <a:spcPct val="0"/>
        </a:spcAft>
        <a:defRPr sz="2600">
          <a:solidFill>
            <a:schemeClr val="tx1"/>
          </a:solidFill>
          <a:latin typeface="Arial" panose="020B0604020202020204"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2">
            <a:extLst>
              <a:ext uri="{FF2B5EF4-FFF2-40B4-BE49-F238E27FC236}">
                <a16:creationId xmlns:a16="http://schemas.microsoft.com/office/drawing/2014/main" id="{230C287A-2F14-5825-E43A-8AC52BFB48BA}"/>
              </a:ext>
            </a:extLst>
          </p:cNvPr>
          <p:cNvSpPr txBox="1">
            <a:spLocks noChangeArrowheads="1"/>
          </p:cNvSpPr>
          <p:nvPr userDrawn="1"/>
        </p:nvSpPr>
        <p:spPr>
          <a:xfrm>
            <a:off x="0" y="2205038"/>
            <a:ext cx="9144000" cy="2808287"/>
          </a:xfrm>
          <a:prstGeom prst="rect">
            <a:avLst/>
          </a:prstGeom>
        </p:spPr>
        <p:txBody>
          <a:bodyPr/>
          <a:lst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Calibri" pitchFamily="34" charset="0"/>
              </a:defRPr>
            </a:lvl2pPr>
            <a:lvl3pPr algn="ctr" rtl="0" eaLnBrk="0" fontAlgn="base" hangingPunct="0">
              <a:spcBef>
                <a:spcPct val="0"/>
              </a:spcBef>
              <a:spcAft>
                <a:spcPct val="0"/>
              </a:spcAft>
              <a:defRPr sz="2600">
                <a:solidFill>
                  <a:schemeClr val="tx1"/>
                </a:solidFill>
                <a:latin typeface="Calibri" pitchFamily="34" charset="0"/>
              </a:defRPr>
            </a:lvl3pPr>
            <a:lvl4pPr algn="ctr" rtl="0" eaLnBrk="0" fontAlgn="base" hangingPunct="0">
              <a:spcBef>
                <a:spcPct val="0"/>
              </a:spcBef>
              <a:spcAft>
                <a:spcPct val="0"/>
              </a:spcAft>
              <a:defRPr sz="2600">
                <a:solidFill>
                  <a:schemeClr val="tx1"/>
                </a:solidFill>
                <a:latin typeface="Calibri" pitchFamily="34" charset="0"/>
              </a:defRPr>
            </a:lvl4pPr>
            <a:lvl5pPr algn="ctr" rtl="0" eaLnBrk="0" fontAlgn="base" hangingPunct="0">
              <a:spcBef>
                <a:spcPct val="0"/>
              </a:spcBef>
              <a:spcAft>
                <a:spcPct val="0"/>
              </a:spcAft>
              <a:defRPr sz="2600">
                <a:solidFill>
                  <a:schemeClr val="tx1"/>
                </a:solidFill>
                <a:latin typeface="Calibri"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a:lstStyle>
          <a:p>
            <a:pPr eaLnBrk="1" hangingPunct="1">
              <a:defRPr/>
            </a:pPr>
            <a:br>
              <a:rPr lang="en-GB" altLang="en-US" sz="2800" dirty="0">
                <a:solidFill>
                  <a:prstClr val="black"/>
                </a:solidFill>
              </a:rPr>
            </a:br>
            <a:endParaRPr lang="en-GB" altLang="en-US" sz="2800" b="1" u="sng" dirty="0">
              <a:solidFill>
                <a:prstClr val="black"/>
              </a:solidFill>
            </a:endParaRPr>
          </a:p>
        </p:txBody>
      </p:sp>
      <p:sp>
        <p:nvSpPr>
          <p:cNvPr id="10" name="Rectangle 5">
            <a:extLst>
              <a:ext uri="{FF2B5EF4-FFF2-40B4-BE49-F238E27FC236}">
                <a16:creationId xmlns:a16="http://schemas.microsoft.com/office/drawing/2014/main" id="{CB684B6F-992B-DA7E-B979-984997910B1F}"/>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1" name="Rectangle 7">
            <a:extLst>
              <a:ext uri="{FF2B5EF4-FFF2-40B4-BE49-F238E27FC236}">
                <a16:creationId xmlns:a16="http://schemas.microsoft.com/office/drawing/2014/main" id="{44D0FCBE-482B-3667-51EF-02CC19D546B7}"/>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2" name="Rectangle 9">
            <a:extLst>
              <a:ext uri="{FF2B5EF4-FFF2-40B4-BE49-F238E27FC236}">
                <a16:creationId xmlns:a16="http://schemas.microsoft.com/office/drawing/2014/main" id="{29B4A89D-BD0D-0538-DB73-7261A6CDAA34}"/>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3" name="Rectangle 11">
            <a:extLst>
              <a:ext uri="{FF2B5EF4-FFF2-40B4-BE49-F238E27FC236}">
                <a16:creationId xmlns:a16="http://schemas.microsoft.com/office/drawing/2014/main" id="{92449836-5EC4-5FCA-8179-9685026A0BD8}"/>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4" name="Rectangle 13">
            <a:extLst>
              <a:ext uri="{FF2B5EF4-FFF2-40B4-BE49-F238E27FC236}">
                <a16:creationId xmlns:a16="http://schemas.microsoft.com/office/drawing/2014/main" id="{0C91660B-ABE8-C3A5-81C9-F77BC00E887D}"/>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sp>
        <p:nvSpPr>
          <p:cNvPr id="15" name="Rectangle 15">
            <a:extLst>
              <a:ext uri="{FF2B5EF4-FFF2-40B4-BE49-F238E27FC236}">
                <a16:creationId xmlns:a16="http://schemas.microsoft.com/office/drawing/2014/main" id="{5EF07D94-0817-50B3-7D24-7549D2E81441}"/>
              </a:ext>
            </a:extLst>
          </p:cNvPr>
          <p:cNvSpPr>
            <a:spLocks noChangeArrowheads="1"/>
          </p:cNvSpPr>
          <p:nvPr userDrawn="1"/>
        </p:nvSpPr>
        <p:spPr bwMode="auto">
          <a:xfrm>
            <a:off x="0" y="0"/>
            <a:ext cx="9144000" cy="0"/>
          </a:xfrm>
          <a:prstGeom prst="rect">
            <a:avLst/>
          </a:prstGeom>
          <a:noFill/>
          <a:ln>
            <a:noFill/>
          </a:ln>
          <a:effectLst/>
        </p:spPr>
        <p:txBody>
          <a:bodyPr wrap="none" anchor="ctr">
            <a:spAutoFit/>
          </a:bodyPr>
          <a:lstStyle>
            <a:lvl1pPr eaLnBrk="0" hangingPunct="0">
              <a:spcBef>
                <a:spcPct val="20000"/>
              </a:spcBef>
              <a:buChar char="•"/>
              <a:defRPr sz="3200">
                <a:solidFill>
                  <a:schemeClr val="tx1"/>
                </a:solidFill>
                <a:latin typeface="Arial" charset="0"/>
              </a:defRPr>
            </a:lvl1pPr>
            <a:lvl2pPr marL="742950" indent="-285750" eaLnBrk="0" hangingPunct="0">
              <a:spcBef>
                <a:spcPct val="20000"/>
              </a:spcBef>
              <a:buChar char="–"/>
              <a:defRPr sz="2800">
                <a:solidFill>
                  <a:schemeClr val="tx1"/>
                </a:solidFill>
                <a:latin typeface="Arial" charset="0"/>
              </a:defRPr>
            </a:lvl2pPr>
            <a:lvl3pPr marL="1143000" indent="-228600" eaLnBrk="0" hangingPunct="0">
              <a:spcBef>
                <a:spcPct val="20000"/>
              </a:spcBef>
              <a:buChar char="•"/>
              <a:defRPr sz="2400">
                <a:solidFill>
                  <a:schemeClr val="tx1"/>
                </a:solidFill>
                <a:latin typeface="Arial" charset="0"/>
              </a:defRPr>
            </a:lvl3pPr>
            <a:lvl4pPr marL="1600200" indent="-228600" eaLnBrk="0" hangingPunct="0">
              <a:spcBef>
                <a:spcPct val="20000"/>
              </a:spcBef>
              <a:buChar char="–"/>
              <a:defRPr sz="2000">
                <a:solidFill>
                  <a:schemeClr val="tx1"/>
                </a:solidFill>
                <a:latin typeface="Arial" charset="0"/>
              </a:defRPr>
            </a:lvl4pPr>
            <a:lvl5pPr marL="2057400" indent="-228600" eaLnBrk="0" hangingPunct="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defRPr/>
            </a:pPr>
            <a:endParaRPr lang="en-US" altLang="en-US" sz="1800">
              <a:solidFill>
                <a:prstClr val="black"/>
              </a:solidFill>
            </a:endParaRPr>
          </a:p>
        </p:txBody>
      </p:sp>
      <p:pic>
        <p:nvPicPr>
          <p:cNvPr id="2057" name="Picture 16">
            <a:extLst>
              <a:ext uri="{FF2B5EF4-FFF2-40B4-BE49-F238E27FC236}">
                <a16:creationId xmlns:a16="http://schemas.microsoft.com/office/drawing/2014/main" id="{B6E16168-0D15-5D33-6182-4C0D4051AB9B}"/>
              </a:ext>
            </a:extLst>
          </p:cNvPr>
          <p:cNvPicPr>
            <a:picLocks noChangeAspect="1" noChangeArrowheads="1"/>
          </p:cNvPicPr>
          <p:nvPr userDrawn="1"/>
        </p:nvPicPr>
        <p:blipFill>
          <a:blip r:embed="rId6">
            <a:extLst>
              <a:ext uri="{28A0092B-C50C-407E-A947-70E740481C1C}">
                <a14:useLocalDpi xmlns:a14="http://schemas.microsoft.com/office/drawing/2010/main" val="0"/>
              </a:ext>
            </a:extLst>
          </a:blip>
          <a:srcRect/>
          <a:stretch>
            <a:fillRect/>
          </a:stretch>
        </p:blipFill>
        <p:spPr bwMode="auto">
          <a:xfrm>
            <a:off x="2997200" y="125413"/>
            <a:ext cx="3087688" cy="2439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8" name="Rectangle 17">
            <a:extLst>
              <a:ext uri="{FF2B5EF4-FFF2-40B4-BE49-F238E27FC236}">
                <a16:creationId xmlns:a16="http://schemas.microsoft.com/office/drawing/2014/main" id="{7C088BD3-1C9C-D6C3-0C25-991C1B3354D7}"/>
              </a:ext>
            </a:extLst>
          </p:cNvPr>
          <p:cNvSpPr>
            <a:spLocks noChangeArrowheads="1"/>
          </p:cNvSpPr>
          <p:nvPr userDrawn="1"/>
        </p:nvSpPr>
        <p:spPr bwMode="auto">
          <a:xfrm>
            <a:off x="0" y="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solidFill>
                <a:prstClr val="black"/>
              </a:solidFill>
            </a:endParaRPr>
          </a:p>
        </p:txBody>
      </p:sp>
      <p:sp>
        <p:nvSpPr>
          <p:cNvPr id="1039" name="Rectangle 18">
            <a:extLst>
              <a:ext uri="{FF2B5EF4-FFF2-40B4-BE49-F238E27FC236}">
                <a16:creationId xmlns:a16="http://schemas.microsoft.com/office/drawing/2014/main" id="{8789CB49-55C0-C774-AE54-FB81BE7F6341}"/>
              </a:ext>
            </a:extLst>
          </p:cNvPr>
          <p:cNvSpPr>
            <a:spLocks noChangeArrowheads="1"/>
          </p:cNvSpPr>
          <p:nvPr userDrawn="1"/>
        </p:nvSpPr>
        <p:spPr bwMode="auto">
          <a:xfrm>
            <a:off x="0" y="990600"/>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
        <p:nvSpPr>
          <p:cNvPr id="1040" name="Rectangle 19">
            <a:extLst>
              <a:ext uri="{FF2B5EF4-FFF2-40B4-BE49-F238E27FC236}">
                <a16:creationId xmlns:a16="http://schemas.microsoft.com/office/drawing/2014/main" id="{B5673CAD-0A5A-C6CF-6DF7-903D30FB0031}"/>
              </a:ext>
            </a:extLst>
          </p:cNvPr>
          <p:cNvSpPr>
            <a:spLocks noChangeArrowheads="1"/>
          </p:cNvSpPr>
          <p:nvPr userDrawn="1"/>
        </p:nvSpPr>
        <p:spPr bwMode="auto">
          <a:xfrm>
            <a:off x="0" y="24288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latin typeface="Calibri" pitchFamily="34" charset="0"/>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
        <p:nvSpPr>
          <p:cNvPr id="1041" name="Rectangle 20">
            <a:extLst>
              <a:ext uri="{FF2B5EF4-FFF2-40B4-BE49-F238E27FC236}">
                <a16:creationId xmlns:a16="http://schemas.microsoft.com/office/drawing/2014/main" id="{7AB33F66-E5AD-DCFE-45A7-438A1A85D96D}"/>
              </a:ext>
            </a:extLst>
          </p:cNvPr>
          <p:cNvSpPr>
            <a:spLocks noChangeArrowheads="1"/>
          </p:cNvSpPr>
          <p:nvPr userDrawn="1"/>
        </p:nvSpPr>
        <p:spPr bwMode="auto">
          <a:xfrm>
            <a:off x="0" y="3381375"/>
            <a:ext cx="9144000" cy="457200"/>
          </a:xfrm>
          <a:prstGeom prst="rect">
            <a:avLst/>
          </a:prstGeom>
          <a:noFill/>
          <a:ln>
            <a:noFill/>
          </a:ln>
          <a:effectLst/>
        </p:spPr>
        <p:txBody>
          <a:bodyPr wrap="none" anchor="ct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defRPr/>
            </a:pPr>
            <a:r>
              <a:rPr lang="en-GB" altLang="en-US" sz="1100" b="1">
                <a:solidFill>
                  <a:prstClr val="black"/>
                </a:solidFill>
                <a:ea typeface="Calibri" pitchFamily="34" charset="0"/>
                <a:cs typeface="Times New Roman" pitchFamily="18" charset="0"/>
              </a:rPr>
              <a:t> </a:t>
            </a:r>
            <a:endParaRPr lang="en-GB" altLang="en-US">
              <a:solidFill>
                <a:prstClr val="black"/>
              </a:solidFill>
              <a:ea typeface="Calibri" pitchFamily="34" charset="0"/>
              <a:cs typeface="Times New Roman" pitchFamily="18" charset="0"/>
            </a:endParaRPr>
          </a:p>
        </p:txBody>
      </p:sp>
    </p:spTree>
  </p:cSld>
  <p:clrMap bg1="lt1" tx1="dk1" bg2="lt2" tx2="dk2" accent1="accent1" accent2="accent2" accent3="accent3" accent4="accent4" accent5="accent5" accent6="accent6" hlink="hlink" folHlink="folHlink"/>
  <p:sldLayoutIdLst>
    <p:sldLayoutId id="2147485216" r:id="rId1"/>
    <p:sldLayoutId id="2147485217" r:id="rId2"/>
    <p:sldLayoutId id="2147485218" r:id="rId3"/>
    <p:sldLayoutId id="2147485219" r:id="rId4"/>
  </p:sldLayoutIdLst>
  <p:hf hdr="0" ftr="0" dt="0"/>
  <p:txStyles>
    <p:titleStyle>
      <a:lvl1pPr algn="ctr" rtl="0" eaLnBrk="0" fontAlgn="base" hangingPunct="0">
        <a:spcBef>
          <a:spcPct val="0"/>
        </a:spcBef>
        <a:spcAft>
          <a:spcPct val="0"/>
        </a:spcAft>
        <a:defRPr sz="2600" kern="1200">
          <a:solidFill>
            <a:schemeClr val="tx1"/>
          </a:solidFill>
          <a:latin typeface="+mj-lt"/>
          <a:ea typeface="+mj-ea"/>
          <a:cs typeface="+mj-cs"/>
        </a:defRPr>
      </a:lvl1pPr>
      <a:lvl2pPr algn="ctr" rtl="0" eaLnBrk="0" fontAlgn="base" hangingPunct="0">
        <a:spcBef>
          <a:spcPct val="0"/>
        </a:spcBef>
        <a:spcAft>
          <a:spcPct val="0"/>
        </a:spcAft>
        <a:defRPr sz="2600">
          <a:solidFill>
            <a:schemeClr val="tx1"/>
          </a:solidFill>
          <a:latin typeface="Arial" panose="020B0604020202020204" pitchFamily="34" charset="0"/>
        </a:defRPr>
      </a:lvl2pPr>
      <a:lvl3pPr algn="ctr" rtl="0" eaLnBrk="0" fontAlgn="base" hangingPunct="0">
        <a:spcBef>
          <a:spcPct val="0"/>
        </a:spcBef>
        <a:spcAft>
          <a:spcPct val="0"/>
        </a:spcAft>
        <a:defRPr sz="2600">
          <a:solidFill>
            <a:schemeClr val="tx1"/>
          </a:solidFill>
          <a:latin typeface="Arial" panose="020B0604020202020204" pitchFamily="34" charset="0"/>
        </a:defRPr>
      </a:lvl3pPr>
      <a:lvl4pPr algn="ctr" rtl="0" eaLnBrk="0" fontAlgn="base" hangingPunct="0">
        <a:spcBef>
          <a:spcPct val="0"/>
        </a:spcBef>
        <a:spcAft>
          <a:spcPct val="0"/>
        </a:spcAft>
        <a:defRPr sz="2600">
          <a:solidFill>
            <a:schemeClr val="tx1"/>
          </a:solidFill>
          <a:latin typeface="Arial" panose="020B0604020202020204" pitchFamily="34" charset="0"/>
        </a:defRPr>
      </a:lvl4pPr>
      <a:lvl5pPr algn="ctr" rtl="0" eaLnBrk="0" fontAlgn="base" hangingPunct="0">
        <a:spcBef>
          <a:spcPct val="0"/>
        </a:spcBef>
        <a:spcAft>
          <a:spcPct val="0"/>
        </a:spcAft>
        <a:defRPr sz="2600">
          <a:solidFill>
            <a:schemeClr val="tx1"/>
          </a:solidFill>
          <a:latin typeface="Arial" panose="020B0604020202020204" pitchFamily="34" charset="0"/>
        </a:defRPr>
      </a:lvl5pPr>
      <a:lvl6pPr marL="457200" algn="ctr" rtl="0" fontAlgn="base">
        <a:spcBef>
          <a:spcPct val="0"/>
        </a:spcBef>
        <a:spcAft>
          <a:spcPct val="0"/>
        </a:spcAft>
        <a:defRPr sz="2600">
          <a:solidFill>
            <a:schemeClr val="tx1"/>
          </a:solidFill>
          <a:latin typeface="Calibri" pitchFamily="34" charset="0"/>
        </a:defRPr>
      </a:lvl6pPr>
      <a:lvl7pPr marL="914400" algn="ctr" rtl="0" fontAlgn="base">
        <a:spcBef>
          <a:spcPct val="0"/>
        </a:spcBef>
        <a:spcAft>
          <a:spcPct val="0"/>
        </a:spcAft>
        <a:defRPr sz="2600">
          <a:solidFill>
            <a:schemeClr val="tx1"/>
          </a:solidFill>
          <a:latin typeface="Calibri" pitchFamily="34" charset="0"/>
        </a:defRPr>
      </a:lvl7pPr>
      <a:lvl8pPr marL="1371600" algn="ctr" rtl="0" fontAlgn="base">
        <a:spcBef>
          <a:spcPct val="0"/>
        </a:spcBef>
        <a:spcAft>
          <a:spcPct val="0"/>
        </a:spcAft>
        <a:defRPr sz="2600">
          <a:solidFill>
            <a:schemeClr val="tx1"/>
          </a:solidFill>
          <a:latin typeface="Calibri" pitchFamily="34" charset="0"/>
        </a:defRPr>
      </a:lvl8pPr>
      <a:lvl9pPr marL="1828800" algn="ctr" rtl="0" fontAlgn="base">
        <a:spcBef>
          <a:spcPct val="0"/>
        </a:spcBef>
        <a:spcAft>
          <a:spcPct val="0"/>
        </a:spcAft>
        <a:defRPr sz="26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hyperlink" Target="https://publiclawproject.org.uk/latest/dwp-acted-unlawfully-in-seeking-to-recover-8k-of-clients-debt-accrued-through-own-error/" TargetMode="External"/><Relationship Id="rId2" Type="http://schemas.openxmlformats.org/officeDocument/2006/relationships/hyperlink" Target="https://cpag.org.uk/welfare-rights/tools-templates/judicial-review-tools-and-templates" TargetMode="External"/><Relationship Id="rId1" Type="http://schemas.openxmlformats.org/officeDocument/2006/relationships/slideLayout" Target="../slideLayouts/slideLayout2.xml"/><Relationship Id="rId5" Type="http://schemas.openxmlformats.org/officeDocument/2006/relationships/hyperlink" Target="https://askcpag.org.uk/content/209502/overpayments-legitimate-expectation-human-rights" TargetMode="External"/><Relationship Id="rId4" Type="http://schemas.openxmlformats.org/officeDocument/2006/relationships/hyperlink" Target="https://gcnchambers.co.uk/official-error-overpayment/"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https://osborneslaw.com/contact-us/" TargetMode="External"/><Relationship Id="rId2" Type="http://schemas.openxmlformats.org/officeDocument/2006/relationships/hyperlink" Target="mailto:Emma.VincentMiller@osborneslaw.com" TargetMode="External"/><Relationship Id="rId1" Type="http://schemas.openxmlformats.org/officeDocument/2006/relationships/slideLayout" Target="../slideLayouts/slideLayout2.xml"/><Relationship Id="rId4" Type="http://schemas.openxmlformats.org/officeDocument/2006/relationships/hyperlink" Target="mailto:enquiries@publiclawproject.org.uk"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bailii.org/ew/cases/EWHC/Admin/2023/233.html"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www.bailii.org/ew/cases/EWHC/Admin/2023/233.html"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mailto:thetreasurysolicitor@governmentlegal.gov.uk"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a:extLst>
              <a:ext uri="{FF2B5EF4-FFF2-40B4-BE49-F238E27FC236}">
                <a16:creationId xmlns:a16="http://schemas.microsoft.com/office/drawing/2014/main" id="{04C71816-99D5-6472-8178-492AA1791E5C}"/>
              </a:ext>
            </a:extLst>
          </p:cNvPr>
          <p:cNvSpPr>
            <a:spLocks noGrp="1"/>
          </p:cNvSpPr>
          <p:nvPr>
            <p:ph type="title"/>
          </p:nvPr>
        </p:nvSpPr>
        <p:spPr bwMode="auto">
          <a:xfrm>
            <a:off x="1331913" y="1773238"/>
            <a:ext cx="6472237" cy="23034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sz="3600" b="1">
                <a:latin typeface="Arial" panose="020B0604020202020204" pitchFamily="34" charset="0"/>
                <a:cs typeface="Arial" panose="020B0604020202020204" pitchFamily="34" charset="0"/>
              </a:rPr>
              <a:t>Challenging overpayment waiver decisions by way of JR and breaches of legitimate expectation </a:t>
            </a: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r>
              <a:rPr lang="en-US" altLang="en-US" sz="3600" b="1">
                <a:latin typeface="Arial" panose="020B0604020202020204" pitchFamily="34" charset="0"/>
                <a:cs typeface="Arial" panose="020B0604020202020204" pitchFamily="34" charset="0"/>
              </a:rPr>
              <a:t>17 July 2024</a:t>
            </a: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r>
              <a:rPr lang="en-US" altLang="en-US" sz="2500" b="1">
                <a:latin typeface="Arial" panose="020B0604020202020204" pitchFamily="34" charset="0"/>
                <a:cs typeface="Arial" panose="020B0604020202020204" pitchFamily="34" charset="0"/>
              </a:rPr>
              <a:t>Emma Vincent Miller – Osbornes Law</a:t>
            </a:r>
            <a:br>
              <a:rPr lang="en-US" altLang="en-US" sz="25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br>
              <a:rPr lang="en-US" altLang="en-US" sz="3600" b="1">
                <a:latin typeface="Arial" panose="020B0604020202020204" pitchFamily="34" charset="0"/>
                <a:cs typeface="Arial" panose="020B0604020202020204" pitchFamily="34" charset="0"/>
              </a:rPr>
            </a:br>
            <a:endParaRPr lang="en-GB" altLang="en-US" sz="3600">
              <a:latin typeface="Arial" panose="020B0604020202020204" pitchFamily="34" charset="0"/>
              <a:cs typeface="Arial" panose="020B0604020202020204" pitchFamily="34" charset="0"/>
            </a:endParaRPr>
          </a:p>
        </p:txBody>
      </p:sp>
      <p:sp>
        <p:nvSpPr>
          <p:cNvPr id="16387" name="Rectangle 8">
            <a:extLst>
              <a:ext uri="{FF2B5EF4-FFF2-40B4-BE49-F238E27FC236}">
                <a16:creationId xmlns:a16="http://schemas.microsoft.com/office/drawing/2014/main" id="{31B9067F-EBC2-8818-7E92-DCF678D81D11}"/>
              </a:ext>
            </a:extLst>
          </p:cNvPr>
          <p:cNvSpPr>
            <a:spLocks noChangeArrowheads="1"/>
          </p:cNvSpPr>
          <p:nvPr/>
        </p:nvSpPr>
        <p:spPr bwMode="auto">
          <a:xfrm>
            <a:off x="0" y="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endParaRPr lang="en-GB" altLang="en-US"/>
          </a:p>
        </p:txBody>
      </p:sp>
      <p:sp>
        <p:nvSpPr>
          <p:cNvPr id="16388" name="Rectangle 9">
            <a:extLst>
              <a:ext uri="{FF2B5EF4-FFF2-40B4-BE49-F238E27FC236}">
                <a16:creationId xmlns:a16="http://schemas.microsoft.com/office/drawing/2014/main" id="{46C420D3-E674-6F4D-BB55-94AC4570E29D}"/>
              </a:ext>
            </a:extLst>
          </p:cNvPr>
          <p:cNvSpPr>
            <a:spLocks noChangeArrowheads="1"/>
          </p:cNvSpPr>
          <p:nvPr/>
        </p:nvSpPr>
        <p:spPr bwMode="auto">
          <a:xfrm>
            <a:off x="0" y="5715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endParaRPr lang="en-GB" altLang="en-US"/>
          </a:p>
        </p:txBody>
      </p:sp>
      <p:sp>
        <p:nvSpPr>
          <p:cNvPr id="16389" name="Rectangle 10">
            <a:extLst>
              <a:ext uri="{FF2B5EF4-FFF2-40B4-BE49-F238E27FC236}">
                <a16:creationId xmlns:a16="http://schemas.microsoft.com/office/drawing/2014/main" id="{07FFF13F-EE9F-1CB5-3993-069FCC488327}"/>
              </a:ext>
            </a:extLst>
          </p:cNvPr>
          <p:cNvSpPr>
            <a:spLocks noChangeArrowheads="1"/>
          </p:cNvSpPr>
          <p:nvPr/>
        </p:nvSpPr>
        <p:spPr bwMode="auto">
          <a:xfrm>
            <a:off x="0" y="100965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endParaRPr lang="en-GB" altLang="en-US"/>
          </a:p>
        </p:txBody>
      </p:sp>
      <p:sp>
        <p:nvSpPr>
          <p:cNvPr id="16390" name="Rectangle 11">
            <a:extLst>
              <a:ext uri="{FF2B5EF4-FFF2-40B4-BE49-F238E27FC236}">
                <a16:creationId xmlns:a16="http://schemas.microsoft.com/office/drawing/2014/main" id="{3264ABC6-A9D0-62D3-2246-86B8102ED18E}"/>
              </a:ext>
            </a:extLst>
          </p:cNvPr>
          <p:cNvSpPr>
            <a:spLocks noChangeArrowheads="1"/>
          </p:cNvSpPr>
          <p:nvPr/>
        </p:nvSpPr>
        <p:spPr bwMode="auto">
          <a:xfrm>
            <a:off x="0" y="140017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en-GB" altLang="en-US" sz="1100">
                <a:latin typeface="Calibri" panose="020F0502020204030204" pitchFamily="34" charset="0"/>
                <a:cs typeface="Times New Roman" panose="02020603050405020304" pitchFamily="18" charset="0"/>
              </a:rPr>
              <a:t>       </a:t>
            </a:r>
            <a:r>
              <a:rPr lang="en-GB" altLang="en-US" sz="600"/>
              <a:t> </a:t>
            </a:r>
            <a:endParaRPr lang="en-GB" alt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a:extLst>
              <a:ext uri="{FF2B5EF4-FFF2-40B4-BE49-F238E27FC236}">
                <a16:creationId xmlns:a16="http://schemas.microsoft.com/office/drawing/2014/main" id="{900DFE25-5130-137D-D063-B2711AEEE7B6}"/>
              </a:ext>
            </a:extLst>
          </p:cNvPr>
          <p:cNvSpPr>
            <a:spLocks noGrp="1" noChangeArrowheads="1"/>
          </p:cNvSpPr>
          <p:nvPr>
            <p:ph type="title"/>
          </p:nvPr>
        </p:nvSpPr>
        <p:spPr bwMode="auto">
          <a:xfrm>
            <a:off x="1403350" y="1571625"/>
            <a:ext cx="6783388"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Further reading/ resources </a:t>
            </a:r>
          </a:p>
        </p:txBody>
      </p:sp>
      <p:sp>
        <p:nvSpPr>
          <p:cNvPr id="3" name="Content Placeholder 2">
            <a:extLst>
              <a:ext uri="{FF2B5EF4-FFF2-40B4-BE49-F238E27FC236}">
                <a16:creationId xmlns:a16="http://schemas.microsoft.com/office/drawing/2014/main" id="{50521E0E-EC8C-3A5A-2DA6-C7F02B3CD9D9}"/>
              </a:ext>
            </a:extLst>
          </p:cNvPr>
          <p:cNvSpPr>
            <a:spLocks noGrp="1"/>
          </p:cNvSpPr>
          <p:nvPr>
            <p:ph idx="1"/>
          </p:nvPr>
        </p:nvSpPr>
        <p:spPr>
          <a:xfrm>
            <a:off x="1403350" y="2368550"/>
            <a:ext cx="6500813" cy="3771900"/>
          </a:xfrm>
        </p:spPr>
        <p:txBody>
          <a:bodyPr/>
          <a:lstStyle/>
          <a:p>
            <a:pPr>
              <a:spcBef>
                <a:spcPts val="400"/>
              </a:spcBef>
              <a:buFont typeface="Arial"/>
              <a:buChar char="•"/>
              <a:defRPr sz="1700">
                <a:latin typeface="Carlito"/>
                <a:ea typeface="Carlito"/>
                <a:cs typeface="Carlito"/>
                <a:sym typeface="Carlito"/>
              </a:defRPr>
            </a:pPr>
            <a:r>
              <a:rPr lang="en-GB" sz="1600" dirty="0">
                <a:latin typeface="+mj-lt"/>
                <a:ea typeface="Carlito"/>
                <a:cs typeface="Carlito"/>
                <a:sym typeface="Carlito"/>
              </a:rPr>
              <a:t>CPAG pre-action letter templates: </a:t>
            </a:r>
            <a:r>
              <a:rPr lang="en-GB" sz="1600" u="sng" dirty="0">
                <a:solidFill>
                  <a:srgbClr val="0563C1"/>
                </a:solidFill>
                <a:uFill>
                  <a:solidFill>
                    <a:srgbClr val="0563C1"/>
                  </a:solidFill>
                </a:uFill>
                <a:latin typeface="+mj-lt"/>
                <a:ea typeface="Carlito"/>
                <a:cs typeface="Carlito"/>
                <a:sym typeface="Carlito"/>
                <a:hlinkClick r:id="rId2"/>
              </a:rPr>
              <a:t>https://cpag.org.uk/welfare-rights/tools-templates/judicial-review-tools-and-templates</a:t>
            </a:r>
            <a:endParaRPr lang="en-GB" sz="1600" u="sng" dirty="0">
              <a:solidFill>
                <a:srgbClr val="0563C1"/>
              </a:solidFill>
              <a:uFill>
                <a:solidFill>
                  <a:srgbClr val="0563C1"/>
                </a:solidFill>
              </a:uFill>
              <a:latin typeface="+mj-lt"/>
              <a:ea typeface="Carlito"/>
              <a:cs typeface="Carlito"/>
              <a:sym typeface="Carlito"/>
            </a:endParaRPr>
          </a:p>
          <a:p>
            <a:pPr marL="0" indent="0">
              <a:spcBef>
                <a:spcPts val="400"/>
              </a:spcBef>
              <a:buFont typeface="Arial" panose="020B0604020202020204" pitchFamily="34" charset="0"/>
              <a:buNone/>
              <a:defRPr sz="1700">
                <a:latin typeface="Carlito"/>
                <a:ea typeface="Carlito"/>
                <a:cs typeface="Carlito"/>
                <a:sym typeface="Carlito"/>
              </a:defRPr>
            </a:pPr>
            <a:endParaRPr lang="en-GB" sz="1600" dirty="0">
              <a:latin typeface="+mj-lt"/>
              <a:ea typeface="Carlito"/>
              <a:cs typeface="Carlito"/>
              <a:sym typeface="Carlito"/>
            </a:endParaRPr>
          </a:p>
          <a:p>
            <a:pPr>
              <a:spcBef>
                <a:spcPts val="400"/>
              </a:spcBef>
              <a:buFont typeface="Arial"/>
              <a:buChar char="•"/>
              <a:defRPr sz="1700">
                <a:latin typeface="Carlito"/>
                <a:ea typeface="Carlito"/>
                <a:cs typeface="Carlito"/>
                <a:sym typeface="Carlito"/>
              </a:defRPr>
            </a:pPr>
            <a:r>
              <a:rPr lang="en-GB" sz="1600" dirty="0">
                <a:latin typeface="+mj-lt"/>
                <a:ea typeface="Carlito"/>
                <a:cs typeface="Carlito"/>
                <a:sym typeface="Carlito"/>
              </a:rPr>
              <a:t>PLP note on K v SSWP: </a:t>
            </a:r>
            <a:r>
              <a:rPr lang="en-GB" sz="1600" u="sng" dirty="0">
                <a:solidFill>
                  <a:srgbClr val="0000FF"/>
                </a:solidFill>
                <a:uFill>
                  <a:solidFill>
                    <a:srgbClr val="0000FF"/>
                  </a:solidFill>
                </a:uFill>
                <a:latin typeface="+mj-lt"/>
                <a:ea typeface="Carlito"/>
                <a:cs typeface="Carlito"/>
                <a:sym typeface="Carlito"/>
                <a:hlinkClick r:id="rId3"/>
              </a:rPr>
              <a:t>https://publiclawproject.org.uk/latest/dwp-acted-unlawfully-in-seeking-to-recover-8k-of-clients-debt-accrued-through-own-error/</a:t>
            </a:r>
          </a:p>
          <a:p>
            <a:pPr>
              <a:spcBef>
                <a:spcPts val="400"/>
              </a:spcBef>
              <a:buFont typeface="Arial"/>
              <a:buChar char="•"/>
              <a:defRPr sz="1700">
                <a:latin typeface="Carlito"/>
                <a:ea typeface="Carlito"/>
                <a:cs typeface="Carlito"/>
                <a:sym typeface="Carlito"/>
              </a:defRPr>
            </a:pPr>
            <a:endParaRPr lang="en-GB" sz="1600" u="sng" dirty="0">
              <a:solidFill>
                <a:srgbClr val="0000FF"/>
              </a:solidFill>
              <a:uFill>
                <a:solidFill>
                  <a:srgbClr val="0000FF"/>
                </a:solidFill>
              </a:uFill>
              <a:latin typeface="+mj-lt"/>
              <a:ea typeface="Carlito"/>
              <a:cs typeface="Carlito"/>
              <a:sym typeface="Carlito"/>
              <a:hlinkClick r:id="rId3"/>
            </a:endParaRPr>
          </a:p>
          <a:p>
            <a:pPr>
              <a:spcBef>
                <a:spcPts val="400"/>
              </a:spcBef>
              <a:buFont typeface="Arial"/>
              <a:buChar char="•"/>
              <a:defRPr sz="1700">
                <a:latin typeface="Carlito"/>
                <a:ea typeface="Carlito"/>
                <a:cs typeface="Carlito"/>
                <a:sym typeface="Carlito"/>
              </a:defRPr>
            </a:pPr>
            <a:r>
              <a:rPr lang="en-GB" sz="1600" dirty="0">
                <a:latin typeface="+mj-lt"/>
                <a:ea typeface="Carlito"/>
                <a:cs typeface="Carlito"/>
                <a:sym typeface="Carlito"/>
              </a:rPr>
              <a:t>Garden Court North note on the implications of K v SSWP for welfare rights advisers: </a:t>
            </a:r>
            <a:r>
              <a:rPr lang="en-GB" sz="1600" u="sng" dirty="0">
                <a:solidFill>
                  <a:srgbClr val="0000FF"/>
                </a:solidFill>
                <a:uFill>
                  <a:solidFill>
                    <a:srgbClr val="0000FF"/>
                  </a:solidFill>
                </a:uFill>
                <a:latin typeface="+mj-lt"/>
                <a:ea typeface="Carlito"/>
                <a:cs typeface="Carlito"/>
                <a:sym typeface="Carlito"/>
                <a:hlinkClick r:id="rId4"/>
              </a:rPr>
              <a:t>https://gcnchambers.co.uk/official-error-overpayment/</a:t>
            </a:r>
            <a:r>
              <a:rPr lang="en-GB" sz="1600" dirty="0">
                <a:latin typeface="+mj-lt"/>
                <a:ea typeface="Carlito"/>
                <a:cs typeface="Carlito"/>
                <a:sym typeface="Carlito"/>
              </a:rPr>
              <a:t> </a:t>
            </a:r>
          </a:p>
          <a:p>
            <a:pPr>
              <a:spcBef>
                <a:spcPts val="400"/>
              </a:spcBef>
              <a:buFont typeface="Arial"/>
              <a:buChar char="•"/>
              <a:defRPr sz="1700">
                <a:latin typeface="Carlito"/>
                <a:ea typeface="Carlito"/>
                <a:cs typeface="Carlito"/>
                <a:sym typeface="Carlito"/>
              </a:defRPr>
            </a:pPr>
            <a:endParaRPr lang="en-GB" sz="1600" dirty="0">
              <a:latin typeface="+mj-lt"/>
              <a:ea typeface="Carlito"/>
              <a:cs typeface="Carlito"/>
              <a:sym typeface="Carlito"/>
            </a:endParaRPr>
          </a:p>
          <a:p>
            <a:pPr>
              <a:spcBef>
                <a:spcPts val="400"/>
              </a:spcBef>
              <a:buFont typeface="Arial"/>
              <a:buChar char="•"/>
              <a:defRPr sz="1700">
                <a:latin typeface="Carlito"/>
                <a:ea typeface="Carlito"/>
                <a:cs typeface="Carlito"/>
                <a:sym typeface="Carlito"/>
              </a:defRPr>
            </a:pPr>
            <a:r>
              <a:rPr lang="en-GB" sz="1600" dirty="0">
                <a:latin typeface="+mj-lt"/>
                <a:ea typeface="Carlito"/>
                <a:cs typeface="Carlito"/>
                <a:sym typeface="Carlito"/>
              </a:rPr>
              <a:t>CPAG blog on overpayments and legitimate expectation: </a:t>
            </a:r>
            <a:r>
              <a:rPr lang="en-GB" sz="1600" u="sng" dirty="0">
                <a:solidFill>
                  <a:srgbClr val="0563C1"/>
                </a:solidFill>
                <a:uFill>
                  <a:solidFill>
                    <a:srgbClr val="0563C1"/>
                  </a:solidFill>
                </a:uFill>
                <a:latin typeface="+mj-lt"/>
                <a:ea typeface="Carlito"/>
                <a:cs typeface="Carlito"/>
                <a:sym typeface="Carlito"/>
                <a:hlinkClick r:id="rId5"/>
              </a:rPr>
              <a:t>https://askcpag.org.uk/content/209502/overpayments-legitimate-expectation-human-rights</a:t>
            </a:r>
            <a:r>
              <a:rPr lang="en-GB" sz="1600" dirty="0">
                <a:latin typeface="+mj-lt"/>
                <a:ea typeface="Carlito"/>
                <a:cs typeface="Carlito"/>
                <a:sym typeface="Carlito"/>
              </a:rPr>
              <a:t> </a:t>
            </a:r>
          </a:p>
          <a:p>
            <a:pPr>
              <a:defRPr/>
            </a:pPr>
            <a:endParaRPr lang="en-GB" sz="16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1">
            <a:extLst>
              <a:ext uri="{FF2B5EF4-FFF2-40B4-BE49-F238E27FC236}">
                <a16:creationId xmlns:a16="http://schemas.microsoft.com/office/drawing/2014/main" id="{920A4508-3655-05D3-18D3-5CC7A7CF8B75}"/>
              </a:ext>
            </a:extLst>
          </p:cNvPr>
          <p:cNvSpPr>
            <a:spLocks noGrp="1" noChangeArrowheads="1"/>
          </p:cNvSpPr>
          <p:nvPr>
            <p:ph type="title"/>
          </p:nvPr>
        </p:nvSpPr>
        <p:spPr bwMode="auto">
          <a:xfrm>
            <a:off x="1403350" y="1571625"/>
            <a:ext cx="6783388"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Contact details </a:t>
            </a:r>
          </a:p>
        </p:txBody>
      </p:sp>
      <p:sp>
        <p:nvSpPr>
          <p:cNvPr id="3" name="Content Placeholder 2">
            <a:extLst>
              <a:ext uri="{FF2B5EF4-FFF2-40B4-BE49-F238E27FC236}">
                <a16:creationId xmlns:a16="http://schemas.microsoft.com/office/drawing/2014/main" id="{F4603C93-A8C1-C39A-CDD5-3EC9420C0672}"/>
              </a:ext>
            </a:extLst>
          </p:cNvPr>
          <p:cNvSpPr>
            <a:spLocks noGrp="1"/>
          </p:cNvSpPr>
          <p:nvPr>
            <p:ph idx="1"/>
          </p:nvPr>
        </p:nvSpPr>
        <p:spPr>
          <a:xfrm>
            <a:off x="1403350" y="2205038"/>
            <a:ext cx="6500813" cy="3935412"/>
          </a:xfrm>
        </p:spPr>
        <p:txBody>
          <a:bodyPr/>
          <a:lstStyle/>
          <a:p>
            <a:pPr defTabSz="685800">
              <a:lnSpc>
                <a:spcPct val="110000"/>
              </a:lnSpc>
              <a:spcBef>
                <a:spcPts val="700"/>
              </a:spcBef>
              <a:defRPr>
                <a:latin typeface="Calibri Light"/>
                <a:ea typeface="Calibri Light"/>
                <a:cs typeface="Calibri Light"/>
                <a:sym typeface="Calibri Light"/>
              </a:defRPr>
            </a:pPr>
            <a:r>
              <a:rPr lang="en-GB" sz="1800" dirty="0">
                <a:latin typeface="+mj-lt"/>
                <a:ea typeface="Calibri Light"/>
                <a:cs typeface="Calibri Light"/>
                <a:sym typeface="Calibri Light"/>
              </a:rPr>
              <a:t>Emma Vincent Miller, Osbornes : </a:t>
            </a:r>
            <a:r>
              <a:rPr lang="en-GB" sz="1800" dirty="0">
                <a:latin typeface="+mj-lt"/>
                <a:ea typeface="Calibri Light"/>
                <a:cs typeface="Calibri Light"/>
                <a:sym typeface="Calibri Light"/>
                <a:hlinkClick r:id="rId2"/>
              </a:rPr>
              <a:t>Emma.VincentMiller@osborneslaw.com</a:t>
            </a:r>
            <a:r>
              <a:rPr lang="en-GB" sz="1800" dirty="0">
                <a:latin typeface="+mj-lt"/>
                <a:ea typeface="Calibri Light"/>
                <a:cs typeface="Calibri Light"/>
                <a:sym typeface="Calibri Light"/>
              </a:rPr>
              <a:t> </a:t>
            </a:r>
            <a:r>
              <a:rPr lang="en-GB" sz="1800" dirty="0">
                <a:latin typeface="+mj-lt"/>
                <a:ea typeface="Calibri Light"/>
                <a:cs typeface="Calibri Light"/>
                <a:sym typeface="Calibri Light"/>
                <a:hlinkClick r:id="rId3"/>
              </a:rPr>
              <a:t>https://osborneslaw.com/contact-us/</a:t>
            </a:r>
            <a:r>
              <a:rPr lang="en-GB" sz="1800" dirty="0">
                <a:latin typeface="+mj-lt"/>
                <a:ea typeface="Calibri Light"/>
                <a:cs typeface="Calibri Light"/>
                <a:sym typeface="Calibri Light"/>
              </a:rPr>
              <a:t> </a:t>
            </a:r>
          </a:p>
          <a:p>
            <a:pPr marL="0" indent="0" defTabSz="685800">
              <a:lnSpc>
                <a:spcPct val="110000"/>
              </a:lnSpc>
              <a:spcBef>
                <a:spcPts val="700"/>
              </a:spcBef>
              <a:buFont typeface="Arial" panose="020B0604020202020204" pitchFamily="34" charset="0"/>
              <a:buNone/>
              <a:defRPr>
                <a:latin typeface="Calibri Light"/>
                <a:ea typeface="Calibri Light"/>
                <a:cs typeface="Calibri Light"/>
                <a:sym typeface="Calibri Light"/>
              </a:defRPr>
            </a:pPr>
            <a:r>
              <a:rPr lang="en-GB" sz="1800" dirty="0">
                <a:latin typeface="+mj-lt"/>
                <a:ea typeface="Calibri Light"/>
                <a:cs typeface="Calibri Light"/>
                <a:sym typeface="Calibri Light"/>
              </a:rPr>
              <a:t>I can take on judicial review cases, including sending pre-action letters to the SSWP challenging breach of legitimate expectation on behalf of clients.</a:t>
            </a:r>
          </a:p>
          <a:p>
            <a:pPr defTabSz="685800">
              <a:lnSpc>
                <a:spcPct val="110000"/>
              </a:lnSpc>
              <a:spcBef>
                <a:spcPts val="700"/>
              </a:spcBef>
              <a:defRPr>
                <a:latin typeface="Calibri Light"/>
                <a:ea typeface="Calibri Light"/>
                <a:cs typeface="Calibri Light"/>
                <a:sym typeface="Calibri Light"/>
              </a:defRPr>
            </a:pPr>
            <a:endParaRPr lang="en-GB" sz="1800" dirty="0">
              <a:latin typeface="+mj-lt"/>
              <a:ea typeface="Calibri Light"/>
              <a:cs typeface="Calibri Light"/>
              <a:sym typeface="Calibri Light"/>
            </a:endParaRPr>
          </a:p>
          <a:p>
            <a:pPr defTabSz="685800">
              <a:lnSpc>
                <a:spcPct val="110000"/>
              </a:lnSpc>
              <a:spcBef>
                <a:spcPts val="700"/>
              </a:spcBef>
              <a:defRPr>
                <a:latin typeface="Calibri Light"/>
                <a:ea typeface="Calibri Light"/>
                <a:cs typeface="Calibri Light"/>
                <a:sym typeface="Calibri Light"/>
              </a:defRPr>
            </a:pPr>
            <a:r>
              <a:rPr lang="en-GB" sz="1800" dirty="0">
                <a:latin typeface="+mj-lt"/>
                <a:ea typeface="Calibri Light"/>
                <a:cs typeface="Calibri Light"/>
                <a:sym typeface="Calibri Light"/>
              </a:rPr>
              <a:t>Public Law Project : </a:t>
            </a:r>
            <a:r>
              <a:rPr lang="en-GB" sz="1800" u="sng" dirty="0">
                <a:solidFill>
                  <a:srgbClr val="0563C1"/>
                </a:solidFill>
                <a:uFill>
                  <a:solidFill>
                    <a:srgbClr val="0563C1"/>
                  </a:solidFill>
                </a:uFill>
                <a:latin typeface="+mj-lt"/>
                <a:ea typeface="Calibri Light"/>
                <a:cs typeface="Calibri Light"/>
                <a:sym typeface="Calibri Light"/>
                <a:hlinkClick r:id="rId4"/>
              </a:rPr>
              <a:t>enquiries@publiclawproject.org.uk</a:t>
            </a:r>
            <a:r>
              <a:rPr lang="en-GB" sz="1800" dirty="0">
                <a:latin typeface="+mj-lt"/>
                <a:ea typeface="Calibri Light"/>
                <a:cs typeface="Calibri Light"/>
                <a:sym typeface="Calibri Light"/>
              </a:rPr>
              <a:t> </a:t>
            </a:r>
          </a:p>
          <a:p>
            <a:pPr marL="0" indent="0" defTabSz="685800">
              <a:lnSpc>
                <a:spcPct val="110000"/>
              </a:lnSpc>
              <a:spcBef>
                <a:spcPts val="700"/>
              </a:spcBef>
              <a:buFont typeface="Arial" panose="020B0604020202020204" pitchFamily="34" charset="0"/>
              <a:buNone/>
              <a:defRPr>
                <a:latin typeface="Calibri Light"/>
                <a:ea typeface="Calibri Light"/>
                <a:cs typeface="Calibri Light"/>
                <a:sym typeface="Calibri Light"/>
              </a:defRPr>
            </a:pPr>
            <a:r>
              <a:rPr lang="en-GB" sz="1800" dirty="0">
                <a:latin typeface="+mj-lt"/>
                <a:ea typeface="Calibri Light"/>
                <a:cs typeface="Calibri Light"/>
                <a:sym typeface="Calibri Light"/>
              </a:rPr>
              <a:t>Along with the above, PLP may be able to assist with checking and making waiver requests, depending on capacity. </a:t>
            </a:r>
          </a:p>
          <a:p>
            <a:pPr>
              <a:defRPr/>
            </a:pPr>
            <a:endParaRPr lang="en-GB" sz="1600" dirty="0">
              <a:latin typeface="+mj-l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a:extLst>
              <a:ext uri="{FF2B5EF4-FFF2-40B4-BE49-F238E27FC236}">
                <a16:creationId xmlns:a16="http://schemas.microsoft.com/office/drawing/2014/main" id="{7E943322-332B-887E-8414-75C9138FB687}"/>
              </a:ext>
            </a:extLst>
          </p:cNvPr>
          <p:cNvSpPr>
            <a:spLocks noGrp="1"/>
          </p:cNvSpPr>
          <p:nvPr>
            <p:ph type="title"/>
          </p:nvPr>
        </p:nvSpPr>
        <p:spPr bwMode="auto">
          <a:xfrm>
            <a:off x="323850" y="1571625"/>
            <a:ext cx="7862888"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IE" altLang="en-US"/>
              <a:t>JR is the remedy in the following situations </a:t>
            </a:r>
            <a:endParaRPr lang="en-GB" altLang="en-US"/>
          </a:p>
        </p:txBody>
      </p:sp>
      <p:sp>
        <p:nvSpPr>
          <p:cNvPr id="18435" name="Content Placeholder 2">
            <a:extLst>
              <a:ext uri="{FF2B5EF4-FFF2-40B4-BE49-F238E27FC236}">
                <a16:creationId xmlns:a16="http://schemas.microsoft.com/office/drawing/2014/main" id="{96A949B3-5CD2-6BC1-7283-C160DB6FF51A}"/>
              </a:ext>
            </a:extLst>
          </p:cNvPr>
          <p:cNvSpPr>
            <a:spLocks noGrp="1" noChangeArrowheads="1"/>
          </p:cNvSpPr>
          <p:nvPr>
            <p:ph idx="1"/>
          </p:nvPr>
        </p:nvSpPr>
        <p:spPr bwMode="auto">
          <a:xfrm>
            <a:off x="611188" y="2205038"/>
            <a:ext cx="7604125" cy="424815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indent="0">
              <a:buFont typeface="Arial" panose="020B0604020202020204" pitchFamily="34" charset="0"/>
              <a:buNone/>
            </a:pPr>
            <a:r>
              <a:rPr lang="en-IE" altLang="en-US" sz="1800"/>
              <a:t>1. If the SSWP refuses to consider a waiver request at all. This is a ‘fettering of discretion’. </a:t>
            </a:r>
          </a:p>
          <a:p>
            <a:pPr marL="0" indent="0">
              <a:buFont typeface="Arial" panose="020B0604020202020204" pitchFamily="34" charset="0"/>
              <a:buNone/>
            </a:pPr>
            <a:endParaRPr lang="en-IE" altLang="en-US" sz="1800"/>
          </a:p>
          <a:p>
            <a:pPr marL="0" indent="0">
              <a:buFont typeface="Arial" panose="020B0604020202020204" pitchFamily="34" charset="0"/>
              <a:buNone/>
            </a:pPr>
            <a:r>
              <a:rPr lang="en-IE" altLang="en-US" sz="1800"/>
              <a:t>2. If the SSWP considers a waiver request but refuses to waive the overpayment, you should onsider whether the decision could be challenged on the grounds that it:</a:t>
            </a:r>
          </a:p>
          <a:p>
            <a:pPr marL="1257300" lvl="2" indent="-457200">
              <a:buFont typeface="Arial" panose="020B0604020202020204" pitchFamily="34" charset="0"/>
              <a:buAutoNum type="alphaLcParenBoth"/>
            </a:pPr>
            <a:r>
              <a:rPr lang="en-IE" altLang="en-US" sz="1800"/>
              <a:t>is unreasonable </a:t>
            </a:r>
          </a:p>
          <a:p>
            <a:pPr marL="1257300" lvl="2" indent="-457200">
              <a:buFont typeface="Arial" panose="020B0604020202020204" pitchFamily="34" charset="0"/>
              <a:buAutoNum type="alphaLcParenBoth"/>
            </a:pPr>
            <a:r>
              <a:rPr lang="en-IE" altLang="en-US" sz="1800"/>
              <a:t>ignores relevant considerations or factors in irrelevant considerations </a:t>
            </a:r>
          </a:p>
          <a:p>
            <a:pPr marL="1257300" lvl="2" indent="-457200">
              <a:buFont typeface="Arial" panose="020B0604020202020204" pitchFamily="34" charset="0"/>
              <a:buAutoNum type="alphaLcParenBoth"/>
            </a:pPr>
            <a:r>
              <a:rPr lang="en-IE" altLang="en-US" sz="1800"/>
              <a:t>misapplies the policy (i.e. the BORG). </a:t>
            </a:r>
          </a:p>
          <a:p>
            <a:pPr marL="0" indent="0">
              <a:buFont typeface="Arial" panose="020B0604020202020204" pitchFamily="34" charset="0"/>
              <a:buNone/>
            </a:pPr>
            <a:endParaRPr lang="en-IE" altLang="en-US" sz="1800"/>
          </a:p>
          <a:p>
            <a:pPr marL="0" indent="0">
              <a:buFont typeface="Arial" panose="020B0604020202020204" pitchFamily="34" charset="0"/>
              <a:buNone/>
            </a:pPr>
            <a:r>
              <a:rPr lang="en-IE" altLang="en-US" sz="1800"/>
              <a:t>3. The SSWP breaches the client’s legitimate expectation by seeking to recover an overpayment, having promised not to do so. I will explain this in more detail..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a:extLst>
              <a:ext uri="{FF2B5EF4-FFF2-40B4-BE49-F238E27FC236}">
                <a16:creationId xmlns:a16="http://schemas.microsoft.com/office/drawing/2014/main" id="{9CFAC421-644E-34C7-88B0-6A19EDEDF800}"/>
              </a:ext>
            </a:extLst>
          </p:cNvPr>
          <p:cNvSpPr>
            <a:spLocks noGrp="1" noChangeArrowheads="1"/>
          </p:cNvSpPr>
          <p:nvPr>
            <p:ph type="title"/>
          </p:nvPr>
        </p:nvSpPr>
        <p:spPr bwMode="auto">
          <a:xfrm>
            <a:off x="822325" y="1484313"/>
            <a:ext cx="7359650"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hlinkClick r:id="rId2"/>
              </a:rPr>
              <a:t>R (K) v SSWP [2023] EWHC 233 (Admin)</a:t>
            </a:r>
            <a:endParaRPr lang="en-GB" altLang="en-US"/>
          </a:p>
        </p:txBody>
      </p:sp>
      <p:sp>
        <p:nvSpPr>
          <p:cNvPr id="3" name="Content Placeholder 2">
            <a:extLst>
              <a:ext uri="{FF2B5EF4-FFF2-40B4-BE49-F238E27FC236}">
                <a16:creationId xmlns:a16="http://schemas.microsoft.com/office/drawing/2014/main" id="{E7573A41-1B1B-79E5-1913-6BDBB5541834}"/>
              </a:ext>
            </a:extLst>
          </p:cNvPr>
          <p:cNvSpPr>
            <a:spLocks noGrp="1"/>
          </p:cNvSpPr>
          <p:nvPr>
            <p:ph idx="1"/>
          </p:nvPr>
        </p:nvSpPr>
        <p:spPr>
          <a:xfrm>
            <a:off x="962025" y="2271713"/>
            <a:ext cx="7359650" cy="3651250"/>
          </a:xfrm>
        </p:spPr>
        <p:txBody>
          <a:bodyPr/>
          <a:lstStyle/>
          <a:p>
            <a:pPr marL="0" indent="0" defTabSz="813816">
              <a:spcBef>
                <a:spcPts val="400"/>
              </a:spcBef>
              <a:buFont typeface="Arial" panose="020B0604020202020204" pitchFamily="34" charset="0"/>
              <a:buNone/>
              <a:defRPr sz="1779" u="sng">
                <a:latin typeface="Carlito"/>
                <a:ea typeface="Carlito"/>
                <a:cs typeface="Carlito"/>
                <a:sym typeface="Carlito"/>
              </a:defRPr>
            </a:pPr>
            <a:r>
              <a:rPr lang="en-GB" sz="1779" u="sng" dirty="0">
                <a:latin typeface="+mj-lt"/>
                <a:ea typeface="Carlito"/>
                <a:cs typeface="Carlito"/>
                <a:sym typeface="Carlito"/>
              </a:rPr>
              <a:t>Facts: </a:t>
            </a:r>
          </a:p>
          <a:p>
            <a:pPr marL="0" indent="0" defTabSz="813816">
              <a:spcBef>
                <a:spcPts val="400"/>
              </a:spcBef>
              <a:defRPr sz="1779">
                <a:latin typeface="Carlito"/>
                <a:ea typeface="Carlito"/>
                <a:cs typeface="Carlito"/>
                <a:sym typeface="Carlito"/>
              </a:defRPr>
            </a:pPr>
            <a:r>
              <a:rPr lang="en-GB" sz="1779" dirty="0">
                <a:latin typeface="+mj-lt"/>
                <a:ea typeface="Carlito"/>
                <a:cs typeface="Carlito"/>
                <a:sym typeface="Carlito"/>
              </a:rPr>
              <a:t>K overpaid child and disabled child element of UC. </a:t>
            </a:r>
          </a:p>
          <a:p>
            <a:pPr marL="0" indent="0" defTabSz="813816">
              <a:spcBef>
                <a:spcPts val="400"/>
              </a:spcBef>
              <a:defRPr sz="1779">
                <a:latin typeface="Carlito"/>
                <a:ea typeface="Carlito"/>
                <a:cs typeface="Carlito"/>
                <a:sym typeface="Carlito"/>
              </a:defRPr>
            </a:pPr>
            <a:r>
              <a:rPr lang="en-GB" sz="1779" dirty="0">
                <a:latin typeface="+mj-lt"/>
                <a:ea typeface="Carlito"/>
                <a:cs typeface="Carlito"/>
                <a:sym typeface="Carlito"/>
              </a:rPr>
              <a:t>K had told DWP all the relevant information about her son’s apprenticeship, triple checked her entitlement with officials, but advised that he should stay on her claim. </a:t>
            </a:r>
          </a:p>
          <a:p>
            <a:pPr marL="0" indent="0" defTabSz="813816">
              <a:spcBef>
                <a:spcPts val="400"/>
              </a:spcBef>
              <a:defRPr sz="1779">
                <a:latin typeface="Carlito"/>
                <a:ea typeface="Carlito"/>
                <a:cs typeface="Carlito"/>
                <a:sym typeface="Carlito"/>
              </a:defRPr>
            </a:pPr>
            <a:r>
              <a:rPr lang="en-GB" sz="1779" dirty="0">
                <a:latin typeface="+mj-lt"/>
                <a:ea typeface="Carlito"/>
                <a:cs typeface="Carlito"/>
                <a:sym typeface="Carlito"/>
              </a:rPr>
              <a:t>18 months later told she had a c.£8600 overpayment. </a:t>
            </a:r>
          </a:p>
          <a:p>
            <a:pPr marL="0" indent="0" defTabSz="813816">
              <a:spcBef>
                <a:spcPts val="400"/>
              </a:spcBef>
              <a:defRPr sz="1779">
                <a:latin typeface="Carlito"/>
                <a:ea typeface="Carlito"/>
                <a:cs typeface="Carlito"/>
                <a:sym typeface="Carlito"/>
              </a:defRPr>
            </a:pPr>
            <a:r>
              <a:rPr lang="en-GB" sz="1779" dirty="0">
                <a:latin typeface="+mj-lt"/>
                <a:ea typeface="Carlito"/>
                <a:cs typeface="Carlito"/>
                <a:sym typeface="Carlito"/>
              </a:rPr>
              <a:t>DWP accepted wrongdoing in a complaint and at </a:t>
            </a:r>
            <a:r>
              <a:rPr lang="en-GB" sz="1779" dirty="0" err="1">
                <a:latin typeface="+mj-lt"/>
                <a:ea typeface="Carlito"/>
                <a:cs typeface="Carlito"/>
                <a:sym typeface="Carlito"/>
              </a:rPr>
              <a:t>FtT</a:t>
            </a:r>
            <a:r>
              <a:rPr lang="en-GB" sz="1779" dirty="0">
                <a:latin typeface="+mj-lt"/>
                <a:ea typeface="Carlito"/>
                <a:cs typeface="Carlito"/>
                <a:sym typeface="Carlito"/>
              </a:rPr>
              <a:t> appeal. </a:t>
            </a:r>
          </a:p>
          <a:p>
            <a:pPr marL="0" indent="0" defTabSz="813816">
              <a:spcBef>
                <a:spcPts val="400"/>
              </a:spcBef>
              <a:defRPr sz="1779">
                <a:latin typeface="Carlito"/>
                <a:ea typeface="Carlito"/>
                <a:cs typeface="Carlito"/>
                <a:sym typeface="Carlito"/>
              </a:defRPr>
            </a:pPr>
            <a:r>
              <a:rPr lang="en-GB" sz="1779" dirty="0">
                <a:latin typeface="+mj-lt"/>
                <a:ea typeface="Carlito"/>
                <a:cs typeface="Carlito"/>
                <a:sym typeface="Carlito"/>
              </a:rPr>
              <a:t>‘Rebuffed’ K’s attempts to make a waiver request. </a:t>
            </a:r>
          </a:p>
          <a:p>
            <a:pPr marL="0" indent="0" defTabSz="813816">
              <a:spcBef>
                <a:spcPts val="400"/>
              </a:spcBef>
              <a:defRPr sz="1779">
                <a:latin typeface="Arial"/>
                <a:ea typeface="Arial"/>
                <a:cs typeface="Arial"/>
                <a:sym typeface="Arial"/>
              </a:defRPr>
            </a:pPr>
            <a:r>
              <a:rPr lang="en-GB" sz="1779" dirty="0">
                <a:latin typeface="+mj-lt"/>
                <a:ea typeface="Carlito"/>
                <a:cs typeface="Carlito"/>
                <a:sym typeface="Carlito"/>
              </a:rPr>
              <a:t>Waiver decisions were cursory and ignored the cause of the overpayment. </a:t>
            </a:r>
          </a:p>
          <a:p>
            <a:pPr marL="0" indent="0" defTabSz="813816">
              <a:spcBef>
                <a:spcPts val="400"/>
              </a:spcBef>
              <a:defRPr sz="1779">
                <a:latin typeface="Arial"/>
                <a:ea typeface="Arial"/>
                <a:cs typeface="Arial"/>
                <a:sym typeface="Arial"/>
              </a:defRPr>
            </a:pPr>
            <a:r>
              <a:rPr lang="en-GB" sz="1779" dirty="0">
                <a:latin typeface="+mj-lt"/>
                <a:ea typeface="Carlito"/>
                <a:cs typeface="Carlito"/>
                <a:sym typeface="Carlito"/>
              </a:rPr>
              <a:t>K JR-ed the three DWP decisions refusing to waive her debt and the DWP policy on overpayment recovery (BORG).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a:extLst>
              <a:ext uri="{FF2B5EF4-FFF2-40B4-BE49-F238E27FC236}">
                <a16:creationId xmlns:a16="http://schemas.microsoft.com/office/drawing/2014/main" id="{0426C5CF-2FF6-B45E-394C-8D44C58D209E}"/>
              </a:ext>
            </a:extLst>
          </p:cNvPr>
          <p:cNvSpPr>
            <a:spLocks noGrp="1" noChangeArrowheads="1"/>
          </p:cNvSpPr>
          <p:nvPr>
            <p:ph type="title"/>
          </p:nvPr>
        </p:nvSpPr>
        <p:spPr bwMode="auto">
          <a:xfrm>
            <a:off x="822325" y="1484313"/>
            <a:ext cx="7359650"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hlinkClick r:id="rId2"/>
              </a:rPr>
              <a:t>R (K) v SSWP [2023] EWHC 233 (Admin)</a:t>
            </a:r>
            <a:r>
              <a:rPr lang="en-GB" altLang="en-US"/>
              <a:t> cont.</a:t>
            </a:r>
          </a:p>
        </p:txBody>
      </p:sp>
      <p:sp>
        <p:nvSpPr>
          <p:cNvPr id="3" name="Content Placeholder 2">
            <a:extLst>
              <a:ext uri="{FF2B5EF4-FFF2-40B4-BE49-F238E27FC236}">
                <a16:creationId xmlns:a16="http://schemas.microsoft.com/office/drawing/2014/main" id="{EA12A6E1-EFB5-94C0-1798-1DA8BF032597}"/>
              </a:ext>
            </a:extLst>
          </p:cNvPr>
          <p:cNvSpPr>
            <a:spLocks noGrp="1"/>
          </p:cNvSpPr>
          <p:nvPr>
            <p:ph idx="1"/>
          </p:nvPr>
        </p:nvSpPr>
        <p:spPr>
          <a:xfrm>
            <a:off x="962025" y="2271713"/>
            <a:ext cx="7359650" cy="3651250"/>
          </a:xfrm>
        </p:spPr>
        <p:txBody>
          <a:bodyPr/>
          <a:lstStyle/>
          <a:p>
            <a:pPr marL="0" indent="0" defTabSz="694944">
              <a:spcBef>
                <a:spcPts val="300"/>
              </a:spcBef>
              <a:buFont typeface="Arial" panose="020B0604020202020204" pitchFamily="34" charset="0"/>
              <a:buNone/>
              <a:defRPr sz="1520" u="sng">
                <a:latin typeface="Arial"/>
                <a:ea typeface="Arial"/>
                <a:cs typeface="Arial"/>
                <a:sym typeface="Arial"/>
              </a:defRPr>
            </a:pPr>
            <a:r>
              <a:rPr lang="en-GB" sz="1520" u="sng" dirty="0">
                <a:ea typeface="Arial"/>
                <a:cs typeface="Arial"/>
                <a:sym typeface="Arial"/>
              </a:rPr>
              <a:t>High Court’s findings in relation to the DWP’s decisions in K’s case:</a:t>
            </a:r>
          </a:p>
          <a:p>
            <a:pPr marL="0" indent="0" defTabSz="694944">
              <a:spcBef>
                <a:spcPts val="300"/>
              </a:spcBef>
              <a:defRPr sz="1520">
                <a:latin typeface="Arial"/>
                <a:ea typeface="Arial"/>
                <a:cs typeface="Arial"/>
                <a:sym typeface="Arial"/>
              </a:defRPr>
            </a:pPr>
            <a:r>
              <a:rPr lang="en-GB" sz="1520" dirty="0">
                <a:ea typeface="Arial"/>
                <a:cs typeface="Arial"/>
                <a:sym typeface="Arial"/>
              </a:rPr>
              <a:t>The three decisions refusing to waive K’s overpayment were </a:t>
            </a:r>
            <a:r>
              <a:rPr lang="en-GB" sz="1520" b="1" dirty="0">
                <a:ea typeface="Arial"/>
                <a:cs typeface="Arial"/>
                <a:sym typeface="Arial"/>
              </a:rPr>
              <a:t>unlawful</a:t>
            </a:r>
            <a:r>
              <a:rPr lang="en-GB" sz="1520" dirty="0">
                <a:ea typeface="Arial"/>
                <a:cs typeface="Arial"/>
                <a:sym typeface="Arial"/>
              </a:rPr>
              <a:t>, for failing to consider relevant factors: (i) how the overpayment arose; (ii) debtor’s conduct and good faith. </a:t>
            </a:r>
          </a:p>
          <a:p>
            <a:pPr marL="0" indent="0" defTabSz="694944">
              <a:spcBef>
                <a:spcPts val="300"/>
              </a:spcBef>
              <a:defRPr sz="1520">
                <a:latin typeface="Arial"/>
                <a:ea typeface="Arial"/>
                <a:cs typeface="Arial"/>
                <a:sym typeface="Arial"/>
              </a:defRPr>
            </a:pPr>
            <a:r>
              <a:rPr lang="en-GB" sz="1520" dirty="0">
                <a:ea typeface="Arial"/>
                <a:cs typeface="Arial"/>
                <a:sym typeface="Arial"/>
              </a:rPr>
              <a:t>Recovering K’s overpayment would be a </a:t>
            </a:r>
            <a:r>
              <a:rPr lang="en-GB" sz="1520" b="1" dirty="0">
                <a:ea typeface="Arial"/>
                <a:cs typeface="Arial"/>
                <a:sym typeface="Arial"/>
              </a:rPr>
              <a:t>breach of her legitimate expectation. </a:t>
            </a:r>
            <a:r>
              <a:rPr lang="en-GB" sz="1520" b="1" dirty="0">
                <a:solidFill>
                  <a:srgbClr val="FF2600"/>
                </a:solidFill>
                <a:ea typeface="Arial"/>
                <a:cs typeface="Arial"/>
                <a:sym typeface="Arial"/>
              </a:rPr>
              <a:t>This acted as a complete barrier to DWP recovering the debt. </a:t>
            </a:r>
            <a:endParaRPr lang="en-GB" sz="1520" b="1" dirty="0">
              <a:ea typeface="Arial"/>
              <a:cs typeface="Arial"/>
              <a:sym typeface="Arial"/>
            </a:endParaRPr>
          </a:p>
          <a:p>
            <a:pPr marL="0" indent="0" defTabSz="694944">
              <a:spcBef>
                <a:spcPts val="300"/>
              </a:spcBef>
              <a:defRPr sz="1520">
                <a:latin typeface="Arial"/>
                <a:ea typeface="Arial"/>
                <a:cs typeface="Arial"/>
                <a:sym typeface="Arial"/>
              </a:defRPr>
            </a:pPr>
            <a:endParaRPr lang="en-GB" sz="1520" b="1" dirty="0">
              <a:ea typeface="Arial"/>
              <a:cs typeface="Arial"/>
              <a:sym typeface="Arial"/>
            </a:endParaRPr>
          </a:p>
          <a:p>
            <a:pPr marL="0" indent="0" defTabSz="694944">
              <a:spcBef>
                <a:spcPts val="300"/>
              </a:spcBef>
              <a:buFont typeface="Arial" panose="020B0604020202020204" pitchFamily="34" charset="0"/>
              <a:buNone/>
              <a:defRPr sz="1520" u="sng">
                <a:latin typeface="Arial"/>
                <a:ea typeface="Arial"/>
                <a:cs typeface="Arial"/>
                <a:sym typeface="Arial"/>
              </a:defRPr>
            </a:pPr>
            <a:r>
              <a:rPr lang="en-GB" sz="1520" u="sng" dirty="0">
                <a:ea typeface="Arial"/>
                <a:cs typeface="Arial"/>
                <a:sym typeface="Arial"/>
              </a:rPr>
              <a:t>Court’s findings in relation to DWP’s policy:</a:t>
            </a:r>
          </a:p>
          <a:p>
            <a:pPr marL="0" indent="0" defTabSz="694944">
              <a:spcBef>
                <a:spcPts val="300"/>
              </a:spcBef>
              <a:defRPr sz="1520">
                <a:latin typeface="Arial"/>
                <a:ea typeface="Arial"/>
                <a:cs typeface="Arial"/>
                <a:sym typeface="Arial"/>
              </a:defRPr>
            </a:pPr>
            <a:r>
              <a:rPr lang="en-GB" sz="1520" dirty="0">
                <a:ea typeface="Arial"/>
                <a:cs typeface="Arial"/>
                <a:sym typeface="Arial"/>
              </a:rPr>
              <a:t>The DWP acted </a:t>
            </a:r>
            <a:r>
              <a:rPr lang="en-GB" sz="1520" b="1" dirty="0">
                <a:ea typeface="Arial"/>
                <a:cs typeface="Arial"/>
                <a:sym typeface="Arial"/>
              </a:rPr>
              <a:t>unlawfully in failing to publish their internal waiver policy (called ‘DMG Waiver’). </a:t>
            </a:r>
          </a:p>
          <a:p>
            <a:pPr marL="0" indent="0" defTabSz="694944">
              <a:spcBef>
                <a:spcPts val="300"/>
              </a:spcBef>
              <a:defRPr sz="1520">
                <a:latin typeface="Arial"/>
                <a:ea typeface="Arial"/>
                <a:cs typeface="Arial"/>
                <a:sym typeface="Arial"/>
              </a:defRPr>
            </a:pPr>
            <a:r>
              <a:rPr lang="en-GB" sz="1520" dirty="0">
                <a:ea typeface="Arial"/>
                <a:cs typeface="Arial"/>
                <a:sym typeface="Arial"/>
              </a:rPr>
              <a:t>The DWP breached the </a:t>
            </a:r>
            <a:r>
              <a:rPr lang="en-GB" sz="1520" b="1" dirty="0">
                <a:ea typeface="Arial"/>
                <a:cs typeface="Arial"/>
                <a:sym typeface="Arial"/>
              </a:rPr>
              <a:t>Public Sector Equality Duty </a:t>
            </a:r>
            <a:r>
              <a:rPr lang="en-GB" sz="1520" dirty="0">
                <a:ea typeface="Arial"/>
                <a:cs typeface="Arial"/>
                <a:sym typeface="Arial"/>
              </a:rPr>
              <a:t>in section 149 Equality Act 2010 when updating her BORG in 2022, by failing to consider whether the waiver policy had an adverse effect on disabled people. </a:t>
            </a:r>
          </a:p>
          <a:p>
            <a:pPr marL="0" indent="0" defTabSz="694944">
              <a:spcBef>
                <a:spcPts val="300"/>
              </a:spcBef>
              <a:defRPr sz="1520">
                <a:latin typeface="Arial"/>
                <a:ea typeface="Arial"/>
                <a:cs typeface="Arial"/>
                <a:sym typeface="Arial"/>
              </a:defRPr>
            </a:pPr>
            <a:r>
              <a:rPr lang="en-GB" sz="1520" dirty="0">
                <a:ea typeface="Arial"/>
                <a:cs typeface="Arial"/>
                <a:sym typeface="Arial"/>
              </a:rPr>
              <a:t>However, the </a:t>
            </a:r>
            <a:r>
              <a:rPr lang="en-GB" sz="1520" b="1" dirty="0">
                <a:ea typeface="Arial"/>
                <a:cs typeface="Arial"/>
                <a:sym typeface="Arial"/>
              </a:rPr>
              <a:t>DWP’s policy (the BORG 2022) was </a:t>
            </a:r>
            <a:r>
              <a:rPr lang="en-GB" sz="1520" b="1" u="sng" dirty="0">
                <a:ea typeface="Arial"/>
                <a:cs typeface="Arial"/>
                <a:sym typeface="Arial"/>
              </a:rPr>
              <a:t>not</a:t>
            </a:r>
            <a:r>
              <a:rPr lang="en-GB" sz="1520" b="1" dirty="0">
                <a:ea typeface="Arial"/>
                <a:cs typeface="Arial"/>
                <a:sym typeface="Arial"/>
              </a:rPr>
              <a:t> unlawful. </a:t>
            </a:r>
            <a:r>
              <a:rPr lang="en-GB" sz="1520" b="1" u="sng" dirty="0">
                <a:ea typeface="Arial"/>
                <a:cs typeface="Arial"/>
                <a:sym typeface="Arial"/>
              </a:rPr>
              <a:t>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a:extLst>
              <a:ext uri="{FF2B5EF4-FFF2-40B4-BE49-F238E27FC236}">
                <a16:creationId xmlns:a16="http://schemas.microsoft.com/office/drawing/2014/main" id="{98CC9FD7-51CA-7AA3-AF1D-621E168ED325}"/>
              </a:ext>
            </a:extLst>
          </p:cNvPr>
          <p:cNvSpPr>
            <a:spLocks noGrp="1" noChangeArrowheads="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Legitimate Expectation </a:t>
            </a:r>
          </a:p>
        </p:txBody>
      </p:sp>
      <p:sp>
        <p:nvSpPr>
          <p:cNvPr id="21507" name="Content Placeholder 2">
            <a:extLst>
              <a:ext uri="{FF2B5EF4-FFF2-40B4-BE49-F238E27FC236}">
                <a16:creationId xmlns:a16="http://schemas.microsoft.com/office/drawing/2014/main" id="{D53636BF-90C8-BFD5-3592-DA4D0C6C95B3}"/>
              </a:ext>
            </a:extLst>
          </p:cNvPr>
          <p:cNvSpPr>
            <a:spLocks noGrp="1" noChangeArrowheads="1"/>
          </p:cNvSpPr>
          <p:nvPr>
            <p:ph idx="1"/>
          </p:nvPr>
        </p:nvSpPr>
        <p:spPr bwMode="auto">
          <a:xfrm>
            <a:off x="1403350" y="2365375"/>
            <a:ext cx="6500813" cy="377507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indent="0">
              <a:buFont typeface="Arial" panose="020B0604020202020204" pitchFamily="34" charset="0"/>
              <a:buNone/>
            </a:pPr>
            <a:r>
              <a:rPr lang="en-GB" altLang="en-US" sz="1600" i="1"/>
              <a:t>“Where a clear and unambiguous undertaking has been made, the authority giving the undertaking will not be allowed to depart from it unless it is shown that it is fair to do so. The court is the arbiter of fairness in this context</a:t>
            </a:r>
            <a:r>
              <a:rPr lang="en-GB" altLang="en-US" sz="1600"/>
              <a:t>”: </a:t>
            </a:r>
            <a:r>
              <a:rPr lang="en-GB" altLang="en-US" sz="1600" i="1"/>
              <a:t>Re Finucane </a:t>
            </a:r>
            <a:r>
              <a:rPr lang="en-GB" altLang="en-US" sz="1600"/>
              <a:t>[2019] UKSC 7, [2019] 3 All ER 191, §62. </a:t>
            </a:r>
          </a:p>
          <a:p>
            <a:pPr marL="0" indent="0">
              <a:buFont typeface="Arial" panose="020B0604020202020204" pitchFamily="34" charset="0"/>
              <a:buNone/>
            </a:pPr>
            <a:endParaRPr lang="en-GB" altLang="en-US" sz="1600"/>
          </a:p>
          <a:p>
            <a:pPr marL="0" indent="0">
              <a:lnSpc>
                <a:spcPct val="110000"/>
              </a:lnSpc>
              <a:spcBef>
                <a:spcPts val="600"/>
              </a:spcBef>
              <a:buFont typeface="Arial" panose="020B0604020202020204" pitchFamily="34" charset="0"/>
              <a:buNone/>
            </a:pPr>
            <a:r>
              <a:rPr lang="en-GB" altLang="en-US" sz="1600">
                <a:cs typeface="Arial" panose="020B0604020202020204" pitchFamily="34" charset="0"/>
                <a:sym typeface="Arial" panose="020B0604020202020204" pitchFamily="34" charset="0"/>
              </a:rPr>
              <a:t>Three key elements:</a:t>
            </a:r>
          </a:p>
          <a:p>
            <a:pPr marL="0" indent="0">
              <a:lnSpc>
                <a:spcPct val="110000"/>
              </a:lnSpc>
              <a:spcBef>
                <a:spcPts val="600"/>
              </a:spcBef>
              <a:buFontTx/>
              <a:buAutoNum type="arabicPeriod"/>
            </a:pPr>
            <a:r>
              <a:rPr lang="en-GB" altLang="en-US" sz="1600">
                <a:cs typeface="Arial" panose="020B0604020202020204" pitchFamily="34" charset="0"/>
                <a:sym typeface="Arial" panose="020B0604020202020204" pitchFamily="34" charset="0"/>
              </a:rPr>
              <a:t>A clear and unambiguous promise was made to the claimant.</a:t>
            </a:r>
          </a:p>
          <a:p>
            <a:pPr marL="0" indent="0">
              <a:lnSpc>
                <a:spcPct val="110000"/>
              </a:lnSpc>
              <a:spcBef>
                <a:spcPts val="600"/>
              </a:spcBef>
              <a:buFontTx/>
              <a:buAutoNum type="arabicPeriod"/>
            </a:pPr>
            <a:r>
              <a:rPr lang="en-GB" altLang="en-US" sz="1600">
                <a:cs typeface="Arial" panose="020B0604020202020204" pitchFamily="34" charset="0"/>
                <a:sym typeface="Arial" panose="020B0604020202020204" pitchFamily="34" charset="0"/>
              </a:rPr>
              <a:t>The claimant’s expectation is ‘legitimate’. </a:t>
            </a:r>
          </a:p>
          <a:p>
            <a:pPr marL="0" indent="0">
              <a:lnSpc>
                <a:spcPct val="110000"/>
              </a:lnSpc>
              <a:spcBef>
                <a:spcPts val="600"/>
              </a:spcBef>
              <a:buFontTx/>
              <a:buAutoNum type="arabicPeriod"/>
            </a:pPr>
            <a:r>
              <a:rPr lang="en-GB" altLang="en-US" sz="1600">
                <a:cs typeface="Arial" panose="020B0604020202020204" pitchFamily="34" charset="0"/>
                <a:sym typeface="Arial" panose="020B0604020202020204" pitchFamily="34" charset="0"/>
              </a:rPr>
              <a:t>It would be unfair for the public body to resile from their promise (relevant factors include e.g. if the claimant relied on the promise to their detriment). </a:t>
            </a:r>
          </a:p>
          <a:p>
            <a:pPr marL="0" indent="0"/>
            <a:endParaRPr lang="en-GB" altLang="en-US" sz="160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a:extLst>
              <a:ext uri="{FF2B5EF4-FFF2-40B4-BE49-F238E27FC236}">
                <a16:creationId xmlns:a16="http://schemas.microsoft.com/office/drawing/2014/main" id="{C3781BCD-7A1D-A009-DB7E-153BE8D0A7C8}"/>
              </a:ext>
            </a:extLst>
          </p:cNvPr>
          <p:cNvSpPr>
            <a:spLocks noGrp="1" noChangeArrowheads="1"/>
          </p:cNvSpPr>
          <p:nvPr>
            <p:ph type="title"/>
          </p:nvPr>
        </p:nvSpPr>
        <p:spPr bwMode="auto">
          <a:xfrm>
            <a:off x="1239838" y="1571625"/>
            <a:ext cx="7148512"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sz="2700" b="1">
                <a:latin typeface="Carlito"/>
                <a:ea typeface="Carlito"/>
                <a:cs typeface="Carlito"/>
                <a:sym typeface="Carlito"/>
              </a:rPr>
              <a:t>Article 1 Protocol 1 and </a:t>
            </a:r>
            <a:r>
              <a:rPr lang="en-GB" altLang="en-US" sz="2700" b="1" i="1">
                <a:latin typeface="Carlito"/>
                <a:ea typeface="Carlito"/>
                <a:cs typeface="Carlito"/>
                <a:sym typeface="Carlito"/>
              </a:rPr>
              <a:t>Čakarević</a:t>
            </a:r>
            <a:r>
              <a:rPr lang="en-GB" altLang="en-US" sz="2700" b="1">
                <a:latin typeface="Carlito"/>
                <a:ea typeface="Carlito"/>
                <a:cs typeface="Carlito"/>
                <a:sym typeface="Carlito"/>
              </a:rPr>
              <a:t> </a:t>
            </a:r>
            <a:r>
              <a:rPr lang="en-GB" altLang="en-US" sz="2700" b="1" i="1">
                <a:latin typeface="Carlito"/>
                <a:ea typeface="Carlito"/>
                <a:cs typeface="Carlito"/>
                <a:sym typeface="Carlito"/>
              </a:rPr>
              <a:t>v Croatia</a:t>
            </a:r>
            <a:r>
              <a:rPr lang="en-GB" altLang="en-US" sz="2700" b="1">
                <a:latin typeface="Carlito"/>
                <a:ea typeface="Carlito"/>
                <a:cs typeface="Carlito"/>
                <a:sym typeface="Carlito"/>
              </a:rPr>
              <a:t> – Application No.48921/13 (ECtHR, 26 April 2018)</a:t>
            </a:r>
          </a:p>
        </p:txBody>
      </p:sp>
      <p:sp>
        <p:nvSpPr>
          <p:cNvPr id="22531" name="Content Placeholder 2">
            <a:extLst>
              <a:ext uri="{FF2B5EF4-FFF2-40B4-BE49-F238E27FC236}">
                <a16:creationId xmlns:a16="http://schemas.microsoft.com/office/drawing/2014/main" id="{020F6C6E-93B6-5915-BA4B-40E4E28B02C7}"/>
              </a:ext>
            </a:extLst>
          </p:cNvPr>
          <p:cNvSpPr>
            <a:spLocks noGrp="1" noChangeArrowheads="1"/>
          </p:cNvSpPr>
          <p:nvPr>
            <p:ph idx="1"/>
          </p:nvPr>
        </p:nvSpPr>
        <p:spPr bwMode="auto">
          <a:xfrm>
            <a:off x="1403350" y="2365375"/>
            <a:ext cx="6500813" cy="377507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indent="0" defTabSz="603250">
              <a:spcBef>
                <a:spcPts val="300"/>
              </a:spcBef>
              <a:buFont typeface="Arial" panose="020B0604020202020204" pitchFamily="34" charset="0"/>
              <a:buNone/>
            </a:pPr>
            <a:endParaRPr lang="en-GB" altLang="en-US" sz="1200" u="sng">
              <a:cs typeface="Arial" panose="020B0604020202020204" pitchFamily="34" charset="0"/>
              <a:sym typeface="Arial" panose="020B0604020202020204" pitchFamily="34" charset="0"/>
            </a:endParaRPr>
          </a:p>
          <a:p>
            <a:pPr marL="0" indent="0" defTabSz="603250">
              <a:spcBef>
                <a:spcPts val="300"/>
              </a:spcBef>
              <a:buFont typeface="Arial" panose="020B0604020202020204" pitchFamily="34" charset="0"/>
              <a:buNone/>
            </a:pPr>
            <a:r>
              <a:rPr lang="en-GB" altLang="en-US" sz="1200" u="sng">
                <a:cs typeface="Arial" panose="020B0604020202020204" pitchFamily="34" charset="0"/>
                <a:sym typeface="Arial" panose="020B0604020202020204" pitchFamily="34" charset="0"/>
              </a:rPr>
              <a:t>Facts: </a:t>
            </a:r>
          </a:p>
          <a:p>
            <a:pPr marL="0" indent="0" defTabSz="603250">
              <a:spcBef>
                <a:spcPts val="300"/>
              </a:spcBef>
              <a:buFont typeface="Arial" panose="020B0604020202020204" pitchFamily="34" charset="0"/>
              <a:buNone/>
            </a:pPr>
            <a:r>
              <a:rPr lang="en-GB" altLang="en-US" sz="1200">
                <a:cs typeface="Arial" panose="020B0604020202020204" pitchFamily="34" charset="0"/>
                <a:sym typeface="Arial" panose="020B0604020202020204" pitchFamily="34" charset="0"/>
              </a:rPr>
              <a:t>Ms Čakarević was paid unemployment benefit for a longer period than she was entitled to. This created an overpayment which she was asked to pay back. A Croatian court held that she had to repay the overpayment, which constituted ‘unjust enrichment’. She challenged this at the ECtHR. </a:t>
            </a:r>
          </a:p>
          <a:p>
            <a:pPr marL="0" indent="0" defTabSz="603250">
              <a:spcBef>
                <a:spcPts val="300"/>
              </a:spcBef>
              <a:buFont typeface="Arial" panose="020B0604020202020204" pitchFamily="34" charset="0"/>
              <a:buNone/>
            </a:pPr>
            <a:endParaRPr lang="en-GB" altLang="en-US" sz="1200">
              <a:cs typeface="Arial" panose="020B0604020202020204" pitchFamily="34" charset="0"/>
              <a:sym typeface="Arial" panose="020B0604020202020204" pitchFamily="34" charset="0"/>
            </a:endParaRPr>
          </a:p>
          <a:p>
            <a:pPr marL="0" indent="0" defTabSz="603250">
              <a:spcBef>
                <a:spcPts val="300"/>
              </a:spcBef>
              <a:buFont typeface="Arial" panose="020B0604020202020204" pitchFamily="34" charset="0"/>
              <a:buNone/>
            </a:pPr>
            <a:r>
              <a:rPr lang="en-GB" altLang="en-US" sz="1200" u="sng">
                <a:cs typeface="Arial" panose="020B0604020202020204" pitchFamily="34" charset="0"/>
                <a:sym typeface="Arial" panose="020B0604020202020204" pitchFamily="34" charset="0"/>
              </a:rPr>
              <a:t>Judgment:</a:t>
            </a:r>
          </a:p>
          <a:p>
            <a:pPr marL="0" indent="0" defTabSz="603250">
              <a:spcBef>
                <a:spcPts val="300"/>
              </a:spcBef>
              <a:buFont typeface="Arial" panose="020B0604020202020204" pitchFamily="34" charset="0"/>
              <a:buNone/>
            </a:pPr>
            <a:r>
              <a:rPr lang="en-GB" altLang="en-US" sz="1200">
                <a:cs typeface="Arial" panose="020B0604020202020204" pitchFamily="34" charset="0"/>
                <a:sym typeface="Arial" panose="020B0604020202020204" pitchFamily="34" charset="0"/>
              </a:rPr>
              <a:t>The applicant’s ‘legitimate expectation’ to the benefit she was paid was a possession under A1 P1, notwithstanding that she was not strictly entitled to it. Relevant factors included that: </a:t>
            </a:r>
          </a:p>
          <a:p>
            <a:pPr marL="0" indent="0" defTabSz="603250">
              <a:spcBef>
                <a:spcPts val="300"/>
              </a:spcBef>
              <a:buFontTx/>
              <a:buChar char="•"/>
            </a:pPr>
            <a:r>
              <a:rPr lang="en-GB" altLang="en-US" sz="1200">
                <a:cs typeface="Arial" panose="020B0604020202020204" pitchFamily="34" charset="0"/>
                <a:sym typeface="Arial" panose="020B0604020202020204" pitchFamily="34" charset="0"/>
              </a:rPr>
              <a:t>The applicant had not contributed to the overpayment;</a:t>
            </a:r>
          </a:p>
          <a:p>
            <a:pPr marL="0" indent="0" defTabSz="603250">
              <a:spcBef>
                <a:spcPts val="300"/>
              </a:spcBef>
              <a:buFontTx/>
              <a:buChar char="•"/>
            </a:pPr>
            <a:r>
              <a:rPr lang="en-GB" altLang="en-US" sz="1200">
                <a:cs typeface="Arial" panose="020B0604020202020204" pitchFamily="34" charset="0"/>
                <a:sym typeface="Arial" panose="020B0604020202020204" pitchFamily="34" charset="0"/>
              </a:rPr>
              <a:t>She had acted in good faith;</a:t>
            </a:r>
          </a:p>
          <a:p>
            <a:pPr marL="0" indent="0" defTabSz="603250">
              <a:spcBef>
                <a:spcPts val="300"/>
              </a:spcBef>
              <a:buFontTx/>
              <a:buChar char="•"/>
            </a:pPr>
            <a:r>
              <a:rPr lang="en-GB" altLang="en-US" sz="1200">
                <a:cs typeface="Arial" panose="020B0604020202020204" pitchFamily="34" charset="0"/>
                <a:sym typeface="Arial" panose="020B0604020202020204" pitchFamily="34" charset="0"/>
              </a:rPr>
              <a:t>The entitlement decisions did not indicate her benefit would be time limited;</a:t>
            </a:r>
          </a:p>
          <a:p>
            <a:pPr marL="0" indent="0" defTabSz="603250">
              <a:spcBef>
                <a:spcPts val="300"/>
              </a:spcBef>
              <a:buFontTx/>
              <a:buChar char="•"/>
            </a:pPr>
            <a:r>
              <a:rPr lang="en-GB" altLang="en-US" sz="1200">
                <a:cs typeface="Arial" panose="020B0604020202020204" pitchFamily="34" charset="0"/>
                <a:sym typeface="Arial" panose="020B0604020202020204" pitchFamily="34" charset="0"/>
              </a:rPr>
              <a:t>There was a long delay before the Croatian authorities stopped the mistaken payments.</a:t>
            </a:r>
          </a:p>
          <a:p>
            <a:pPr marL="0" indent="0" defTabSz="603250">
              <a:spcBef>
                <a:spcPts val="300"/>
              </a:spcBef>
              <a:buFontTx/>
              <a:buNone/>
            </a:pPr>
            <a:r>
              <a:rPr lang="en-GB" altLang="en-US" sz="1200">
                <a:cs typeface="Arial" panose="020B0604020202020204" pitchFamily="34" charset="0"/>
                <a:sym typeface="Arial" panose="020B0604020202020204" pitchFamily="34" charset="0"/>
              </a:rPr>
              <a:t>The Court then considered whether the interference with A1 P1 was a proportionate means of achieving a legitimate aim. For reasons above, along with the fact that Ms Čakarević had health issues and was in poverty, the court held it was not, and recovery of the debt would violate A1 P1. </a:t>
            </a:r>
          </a:p>
          <a:p>
            <a:pPr marL="0" indent="0" defTabSz="603250">
              <a:buFont typeface="Arial" panose="020B0604020202020204" pitchFamily="34" charset="0"/>
              <a:buNone/>
            </a:pPr>
            <a:endParaRPr lang="en-GB" altLang="en-US" sz="160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a:extLst>
              <a:ext uri="{FF2B5EF4-FFF2-40B4-BE49-F238E27FC236}">
                <a16:creationId xmlns:a16="http://schemas.microsoft.com/office/drawing/2014/main" id="{B2381CC1-0972-F383-E1A8-C38B4E1F5441}"/>
              </a:ext>
            </a:extLst>
          </p:cNvPr>
          <p:cNvSpPr>
            <a:spLocks noGrp="1" noChangeArrowheads="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Back to the BORG..</a:t>
            </a:r>
          </a:p>
        </p:txBody>
      </p:sp>
      <p:sp>
        <p:nvSpPr>
          <p:cNvPr id="23555" name="Content Placeholder 2">
            <a:extLst>
              <a:ext uri="{FF2B5EF4-FFF2-40B4-BE49-F238E27FC236}">
                <a16:creationId xmlns:a16="http://schemas.microsoft.com/office/drawing/2014/main" id="{62A657DA-4575-C569-8C31-5A73061B1C41}"/>
              </a:ext>
            </a:extLst>
          </p:cNvPr>
          <p:cNvSpPr>
            <a:spLocks noGrp="1" noChangeArrowheads="1"/>
          </p:cNvSpPr>
          <p:nvPr>
            <p:ph idx="1"/>
          </p:nvPr>
        </p:nvSpPr>
        <p:spPr bwMode="auto">
          <a:xfrm>
            <a:off x="1403350" y="2365375"/>
            <a:ext cx="6500813" cy="377507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indent="0" defTabSz="876300">
              <a:spcBef>
                <a:spcPts val="400"/>
              </a:spcBef>
              <a:buFont typeface="Arial" panose="020B0604020202020204" pitchFamily="34" charset="0"/>
              <a:buNone/>
            </a:pPr>
            <a:r>
              <a:rPr lang="en-GB" altLang="en-US" sz="1600" i="1">
                <a:latin typeface="Carlito"/>
                <a:ea typeface="Carlito"/>
                <a:cs typeface="Carlito"/>
                <a:sym typeface="Carlito"/>
              </a:rPr>
              <a:t>“8.6 Factors which may be relevant to a waiver decision are:</a:t>
            </a:r>
          </a:p>
          <a:p>
            <a:pPr marL="0" indent="0" defTabSz="876300">
              <a:spcBef>
                <a:spcPts val="400"/>
              </a:spcBef>
              <a:buFont typeface="Arial" panose="020B0604020202020204" pitchFamily="34" charset="0"/>
              <a:buNone/>
            </a:pPr>
            <a:r>
              <a:rPr lang="en-GB" altLang="en-US" sz="1600" i="1">
                <a:latin typeface="Carlito"/>
                <a:ea typeface="Carlito"/>
                <a:cs typeface="Carlito"/>
                <a:sym typeface="Carlito"/>
              </a:rPr>
              <a:t>     .…..</a:t>
            </a:r>
          </a:p>
          <a:p>
            <a:pPr marL="0" indent="0" defTabSz="876300">
              <a:spcBef>
                <a:spcPts val="400"/>
              </a:spcBef>
              <a:buClr>
                <a:srgbClr val="0B0C0C"/>
              </a:buClr>
            </a:pPr>
            <a:r>
              <a:rPr lang="en-GB" altLang="en-US" sz="1600" i="1">
                <a:solidFill>
                  <a:srgbClr val="0B0C0C"/>
                </a:solidFill>
                <a:latin typeface="Carlito"/>
                <a:ea typeface="Carlito"/>
                <a:cs typeface="Carlito"/>
                <a:sym typeface="Carlito"/>
              </a:rPr>
              <a:t>DWP conduct, including statements made by DWP, and the circumstances surrounding how the overpayment arose</a:t>
            </a:r>
          </a:p>
          <a:p>
            <a:pPr marL="0" indent="0" defTabSz="876300">
              <a:spcBef>
                <a:spcPts val="400"/>
              </a:spcBef>
              <a:buClr>
                <a:srgbClr val="0B0C0C"/>
              </a:buClr>
            </a:pPr>
            <a:r>
              <a:rPr lang="en-GB" altLang="en-US" sz="1600" i="1">
                <a:solidFill>
                  <a:srgbClr val="0B0C0C"/>
                </a:solidFill>
                <a:latin typeface="Carlito"/>
                <a:ea typeface="Carlito"/>
                <a:cs typeface="Carlito"/>
                <a:sym typeface="Carlito"/>
              </a:rPr>
              <a:t>The debtors conduct and whether the debtor took steps to mitigate any overpayment, contact or notify DWP, whether the debtor misrepresented or failed to disclose any matter, or if there was any fraudulent conduct etc</a:t>
            </a:r>
          </a:p>
          <a:p>
            <a:pPr marL="0" indent="0" defTabSz="876300">
              <a:spcBef>
                <a:spcPts val="400"/>
              </a:spcBef>
              <a:buClr>
                <a:srgbClr val="0B0C0C"/>
              </a:buClr>
            </a:pPr>
            <a:r>
              <a:rPr lang="en-GB" altLang="en-US" sz="1600" i="1">
                <a:solidFill>
                  <a:srgbClr val="0B0C0C"/>
                </a:solidFill>
                <a:latin typeface="Carlito"/>
                <a:ea typeface="Carlito"/>
                <a:cs typeface="Carlito"/>
                <a:sym typeface="Carlito"/>
              </a:rPr>
              <a:t>Whether the debtor has relied on the overpayment to their detriment </a:t>
            </a:r>
          </a:p>
          <a:p>
            <a:pPr marL="0" indent="0" defTabSz="876300">
              <a:spcBef>
                <a:spcPts val="400"/>
              </a:spcBef>
              <a:buFontTx/>
              <a:buNone/>
            </a:pPr>
            <a:r>
              <a:rPr lang="en-GB" altLang="en-US" sz="1600" i="1">
                <a:solidFill>
                  <a:srgbClr val="0B0C0C"/>
                </a:solidFill>
                <a:latin typeface="Carlito"/>
                <a:ea typeface="Carlito"/>
                <a:cs typeface="Carlito"/>
                <a:sym typeface="Carlito"/>
              </a:rPr>
              <a:t>    ……</a:t>
            </a:r>
          </a:p>
          <a:p>
            <a:pPr marL="0" indent="0" defTabSz="876300">
              <a:spcBef>
                <a:spcPts val="400"/>
              </a:spcBef>
              <a:buClr>
                <a:srgbClr val="0B0C0C"/>
              </a:buClr>
            </a:pPr>
            <a:r>
              <a:rPr lang="en-GB" altLang="en-US" sz="1600" i="1">
                <a:solidFill>
                  <a:srgbClr val="0B0C0C"/>
                </a:solidFill>
                <a:latin typeface="Carlito"/>
                <a:ea typeface="Carlito"/>
                <a:cs typeface="Carlito"/>
                <a:sym typeface="Carlito"/>
              </a:rPr>
              <a:t>Any other factor which appears relevant to the decision maker, or which indicates recovery would not be in the public interest”</a:t>
            </a:r>
          </a:p>
          <a:p>
            <a:pPr marL="0" indent="0" defTabSz="876300">
              <a:buFont typeface="Arial" panose="020B0604020202020204" pitchFamily="34" charset="0"/>
              <a:buNone/>
            </a:pPr>
            <a:endParaRPr lang="en-GB" altLang="en-US" sz="160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a:extLst>
              <a:ext uri="{FF2B5EF4-FFF2-40B4-BE49-F238E27FC236}">
                <a16:creationId xmlns:a16="http://schemas.microsoft.com/office/drawing/2014/main" id="{9DC6B038-5026-5824-DD63-519D091A03AB}"/>
              </a:ext>
            </a:extLst>
          </p:cNvPr>
          <p:cNvSpPr>
            <a:spLocks noGrp="1" noChangeArrowheads="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Two key ways to use these arguments</a:t>
            </a:r>
          </a:p>
        </p:txBody>
      </p:sp>
      <p:sp>
        <p:nvSpPr>
          <p:cNvPr id="3" name="Content Placeholder 2">
            <a:extLst>
              <a:ext uri="{FF2B5EF4-FFF2-40B4-BE49-F238E27FC236}">
                <a16:creationId xmlns:a16="http://schemas.microsoft.com/office/drawing/2014/main" id="{B9005A77-C7F1-7AE6-0C24-26038BF7D852}"/>
              </a:ext>
            </a:extLst>
          </p:cNvPr>
          <p:cNvSpPr>
            <a:spLocks noGrp="1"/>
          </p:cNvSpPr>
          <p:nvPr>
            <p:ph idx="1"/>
          </p:nvPr>
        </p:nvSpPr>
        <p:spPr>
          <a:xfrm>
            <a:off x="1403350" y="2365375"/>
            <a:ext cx="6500813" cy="3775075"/>
          </a:xfrm>
        </p:spPr>
        <p:txBody>
          <a:bodyPr/>
          <a:lstStyle/>
          <a:p>
            <a:pPr marL="240631" indent="-240631" defTabSz="685800">
              <a:lnSpc>
                <a:spcPct val="110000"/>
              </a:lnSpc>
              <a:spcBef>
                <a:spcPts val="700"/>
              </a:spcBef>
              <a:buSzPct val="100000"/>
              <a:buFont typeface="Arial" panose="020B0604020202020204" pitchFamily="34" charset="0"/>
              <a:buAutoNum type="arabicPeriod"/>
              <a:defRPr b="1">
                <a:latin typeface="Carlito"/>
                <a:ea typeface="Carlito"/>
                <a:cs typeface="Carlito"/>
                <a:sym typeface="Carlito"/>
              </a:defRPr>
            </a:pPr>
            <a:r>
              <a:rPr lang="en-GB" sz="1500" b="1" dirty="0">
                <a:latin typeface="+mj-lt"/>
                <a:ea typeface="Carlito"/>
                <a:cs typeface="Carlito"/>
                <a:sym typeface="Carlito"/>
              </a:rPr>
              <a:t>Legitimate expectation can act as a defence to overpayment recovery. </a:t>
            </a:r>
          </a:p>
          <a:p>
            <a:pPr marL="0" indent="0" defTabSz="685800">
              <a:lnSpc>
                <a:spcPct val="110000"/>
              </a:lnSpc>
              <a:spcBef>
                <a:spcPts val="700"/>
              </a:spcBef>
              <a:buFont typeface="Arial" panose="020B0604020202020204" pitchFamily="34" charset="0"/>
              <a:buNone/>
              <a:defRPr>
                <a:latin typeface="Calibri Light"/>
                <a:ea typeface="Calibri Light"/>
                <a:cs typeface="Calibri Light"/>
                <a:sym typeface="Calibri Light"/>
              </a:defRPr>
            </a:pPr>
            <a:r>
              <a:rPr lang="en-GB" sz="1500" dirty="0">
                <a:latin typeface="+mj-lt"/>
                <a:ea typeface="Calibri Light"/>
                <a:cs typeface="Calibri Light"/>
                <a:sym typeface="Calibri Light"/>
              </a:rPr>
              <a:t>Breach of legitimate expectation is a ground on which a claimant could JR a decision to recover an overpayment, relying on </a:t>
            </a:r>
            <a:r>
              <a:rPr lang="en-GB" sz="1500" i="1" dirty="0">
                <a:latin typeface="+mj-lt"/>
                <a:ea typeface="Carlito"/>
                <a:cs typeface="Carlito"/>
                <a:sym typeface="Carlito"/>
              </a:rPr>
              <a:t>K v SSWP</a:t>
            </a:r>
            <a:r>
              <a:rPr lang="en-GB" sz="1500" dirty="0">
                <a:latin typeface="+mj-lt"/>
                <a:ea typeface="Calibri Light"/>
                <a:cs typeface="Calibri Light"/>
                <a:sym typeface="Calibri Light"/>
              </a:rPr>
              <a:t> and </a:t>
            </a:r>
            <a:r>
              <a:rPr lang="en-GB" sz="1500" i="1" dirty="0" err="1">
                <a:latin typeface="+mj-lt"/>
                <a:ea typeface="Carlito"/>
                <a:cs typeface="Carlito"/>
                <a:sym typeface="Carlito"/>
              </a:rPr>
              <a:t>Čakarević</a:t>
            </a:r>
            <a:r>
              <a:rPr lang="en-GB" sz="1500" dirty="0">
                <a:latin typeface="+mj-lt"/>
                <a:ea typeface="Calibri Light"/>
                <a:cs typeface="Calibri Light"/>
                <a:sym typeface="Calibri Light"/>
              </a:rPr>
              <a:t>. If their claim is made out, DWP would not be able to recover the debt. The first step is sending a pre-action letter to the SSWP.</a:t>
            </a:r>
          </a:p>
          <a:p>
            <a:pPr marL="240631" indent="-240631" defTabSz="685800">
              <a:lnSpc>
                <a:spcPct val="110000"/>
              </a:lnSpc>
              <a:spcBef>
                <a:spcPts val="700"/>
              </a:spcBef>
              <a:buSzPct val="100000"/>
              <a:buFont typeface="Arial" panose="020B0604020202020204" pitchFamily="34" charset="0"/>
              <a:buAutoNum type="arabicPeriod" startAt="2"/>
              <a:defRPr b="1">
                <a:latin typeface="Carlito"/>
                <a:ea typeface="Carlito"/>
                <a:cs typeface="Carlito"/>
                <a:sym typeface="Carlito"/>
              </a:defRPr>
            </a:pPr>
            <a:r>
              <a:rPr lang="en-GB" sz="1500" b="1" dirty="0">
                <a:latin typeface="+mj-lt"/>
                <a:ea typeface="Carlito"/>
                <a:cs typeface="Carlito"/>
                <a:sym typeface="Carlito"/>
              </a:rPr>
              <a:t>Legitimate expectation is a basis on which DWP could exercise its discretion to waive the debt. </a:t>
            </a:r>
          </a:p>
          <a:p>
            <a:pPr marL="0" indent="0" defTabSz="685800">
              <a:lnSpc>
                <a:spcPct val="110000"/>
              </a:lnSpc>
              <a:spcBef>
                <a:spcPts val="700"/>
              </a:spcBef>
              <a:buFont typeface="Arial" panose="020B0604020202020204" pitchFamily="34" charset="0"/>
              <a:buNone/>
              <a:defRPr>
                <a:latin typeface="Calibri Light"/>
                <a:ea typeface="Calibri Light"/>
                <a:cs typeface="Calibri Light"/>
                <a:sym typeface="Calibri Light"/>
              </a:defRPr>
            </a:pPr>
            <a:r>
              <a:rPr lang="en-GB" sz="1500" dirty="0">
                <a:latin typeface="+mj-lt"/>
                <a:ea typeface="Calibri Light"/>
                <a:cs typeface="Calibri Light"/>
                <a:sym typeface="Calibri Light"/>
              </a:rPr>
              <a:t>Legitimate expectation, along with the circumstances in which the overpayment arose, and detrimental reliance by the claimant are factors that should be taken into account by a DWP decision maker when considering whether to waive an overpayment debt (see </a:t>
            </a:r>
            <a:r>
              <a:rPr lang="en-GB" sz="1500" i="1" dirty="0">
                <a:latin typeface="+mj-lt"/>
                <a:ea typeface="Carlito"/>
                <a:cs typeface="Carlito"/>
                <a:sym typeface="Carlito"/>
              </a:rPr>
              <a:t>K v SSWP</a:t>
            </a:r>
            <a:r>
              <a:rPr lang="en-GB" sz="1500" dirty="0">
                <a:latin typeface="+mj-lt"/>
                <a:ea typeface="Calibri Light"/>
                <a:cs typeface="Calibri Light"/>
                <a:sym typeface="Calibri Light"/>
              </a:rPr>
              <a:t> and para 8.6 BORG). The first step is making a waiver request to DWP Debt Management.</a:t>
            </a:r>
          </a:p>
          <a:p>
            <a:pPr>
              <a:defRPr/>
            </a:pPr>
            <a:endParaRPr lang="en-GB" sz="1500" dirty="0">
              <a:latin typeface="+mj-lt"/>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a:extLst>
              <a:ext uri="{FF2B5EF4-FFF2-40B4-BE49-F238E27FC236}">
                <a16:creationId xmlns:a16="http://schemas.microsoft.com/office/drawing/2014/main" id="{36B62363-5C45-176C-1F66-1EBC35F68419}"/>
              </a:ext>
            </a:extLst>
          </p:cNvPr>
          <p:cNvSpPr>
            <a:spLocks noGrp="1" noChangeArrowheads="1"/>
          </p:cNvSpPr>
          <p:nvPr>
            <p:ph type="title"/>
          </p:nvPr>
        </p:nvSpPr>
        <p:spPr bwMode="auto">
          <a:xfrm>
            <a:off x="1403350" y="1571625"/>
            <a:ext cx="6783388" cy="7969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GB" altLang="en-US"/>
              <a:t>Practical steps to challenge overpayment recovery by way of JR</a:t>
            </a:r>
          </a:p>
        </p:txBody>
      </p:sp>
      <p:sp>
        <p:nvSpPr>
          <p:cNvPr id="3" name="Content Placeholder 2">
            <a:extLst>
              <a:ext uri="{FF2B5EF4-FFF2-40B4-BE49-F238E27FC236}">
                <a16:creationId xmlns:a16="http://schemas.microsoft.com/office/drawing/2014/main" id="{C356F303-C29F-D446-11A2-238BF9E20511}"/>
              </a:ext>
            </a:extLst>
          </p:cNvPr>
          <p:cNvSpPr>
            <a:spLocks noGrp="1"/>
          </p:cNvSpPr>
          <p:nvPr>
            <p:ph idx="1"/>
          </p:nvPr>
        </p:nvSpPr>
        <p:spPr>
          <a:xfrm>
            <a:off x="1403350" y="2565400"/>
            <a:ext cx="6840538" cy="3816350"/>
          </a:xfrm>
        </p:spPr>
        <p:txBody>
          <a:bodyPr/>
          <a:lstStyle/>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dirty="0">
                <a:latin typeface="+mj-lt"/>
                <a:ea typeface="Calibri Light"/>
                <a:cs typeface="Calibri Light"/>
                <a:sym typeface="Calibri Light"/>
              </a:rPr>
              <a:t>Send a pre-action letter to the SSWP. </a:t>
            </a:r>
          </a:p>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dirty="0">
                <a:latin typeface="+mj-lt"/>
                <a:ea typeface="Calibri Light"/>
                <a:cs typeface="Calibri Light"/>
                <a:sym typeface="Calibri Light"/>
              </a:rPr>
              <a:t>CPAG has excellent PAP precedents, including one on legitimate expectation. </a:t>
            </a:r>
          </a:p>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dirty="0">
                <a:latin typeface="+mj-lt"/>
                <a:ea typeface="Calibri Light"/>
                <a:cs typeface="Calibri Light"/>
                <a:sym typeface="Calibri Light"/>
              </a:rPr>
              <a:t>If it’s a legitimate expectation case, address how the legitimate expectation test is met, along with any other reasons why the SSWP should waive the debt (e.g. finance, health). This will prompt the SSWP to make a fresh waiver decision. </a:t>
            </a:r>
          </a:p>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dirty="0">
                <a:latin typeface="+mj-lt"/>
                <a:ea typeface="Calibri Light"/>
                <a:cs typeface="Calibri Light"/>
                <a:sym typeface="Calibri Light"/>
              </a:rPr>
              <a:t>The pre-action protocol for judicial review states that Defendants should normally respond within 14 days. </a:t>
            </a:r>
          </a:p>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b="1" dirty="0">
                <a:latin typeface="+mj-lt"/>
                <a:ea typeface="Calibri Light"/>
                <a:cs typeface="Calibri Light"/>
                <a:sym typeface="Calibri Light"/>
              </a:rPr>
              <a:t>!!!Note</a:t>
            </a:r>
            <a:r>
              <a:rPr lang="en-GB" sz="1400" dirty="0">
                <a:latin typeface="+mj-lt"/>
                <a:ea typeface="Calibri Light"/>
                <a:cs typeface="Calibri Light"/>
                <a:sym typeface="Calibri Light"/>
              </a:rPr>
              <a:t>: DWP’s address for service has recently changed. Pre-action letters should no longer be sent to DWP Legal, but to Government Legal Department at:  </a:t>
            </a:r>
            <a:r>
              <a:rPr lang="en-GB" sz="1400" dirty="0">
                <a:latin typeface="+mj-lt"/>
                <a:ea typeface="Calibri Light"/>
                <a:cs typeface="Calibri Light"/>
                <a:sym typeface="Calibri Light"/>
                <a:hlinkClick r:id="rId2"/>
              </a:rPr>
              <a:t>thetreasurysolicitor@governmentlegal.gov.uk</a:t>
            </a:r>
            <a:r>
              <a:rPr lang="en-GB" sz="1400" dirty="0">
                <a:latin typeface="+mj-lt"/>
                <a:ea typeface="Calibri Light"/>
                <a:cs typeface="Calibri Light"/>
                <a:sym typeface="Calibri Light"/>
              </a:rPr>
              <a:t> copied to the relevant DWP Team that made the decision (if you have their contact details). </a:t>
            </a:r>
          </a:p>
          <a:p>
            <a:pPr marL="171450" indent="-171450" defTabSz="685800">
              <a:lnSpc>
                <a:spcPct val="110000"/>
              </a:lnSpc>
              <a:spcBef>
                <a:spcPts val="700"/>
              </a:spcBef>
              <a:buSzPct val="100000"/>
              <a:buFont typeface="Arial"/>
              <a:buChar char="•"/>
              <a:defRPr>
                <a:latin typeface="Calibri Light"/>
                <a:ea typeface="Calibri Light"/>
                <a:cs typeface="Calibri Light"/>
                <a:sym typeface="Calibri Light"/>
              </a:defRPr>
            </a:pPr>
            <a:r>
              <a:rPr lang="en-GB" sz="1400" b="1" dirty="0">
                <a:latin typeface="+mj-lt"/>
                <a:ea typeface="Calibri Light"/>
                <a:cs typeface="Calibri Light"/>
                <a:sym typeface="Calibri Light"/>
              </a:rPr>
              <a:t>Tip</a:t>
            </a:r>
            <a:r>
              <a:rPr lang="en-GB" sz="1400" dirty="0">
                <a:latin typeface="+mj-lt"/>
                <a:ea typeface="Calibri Light"/>
                <a:cs typeface="Calibri Light"/>
                <a:sym typeface="Calibri Light"/>
              </a:rPr>
              <a:t>: A Subject Access Request can be useful way of getting records of any assurances made by DWP officials to the claimant.</a:t>
            </a:r>
          </a:p>
          <a:p>
            <a:pPr>
              <a:defRPr/>
            </a:pPr>
            <a:endParaRPr lang="en-GB" sz="1600" dirty="0">
              <a:latin typeface="+mj-lt"/>
            </a:endParaRPr>
          </a:p>
        </p:txBody>
      </p:sp>
    </p:spTree>
  </p:cSld>
  <p:clrMapOvr>
    <a:masterClrMapping/>
  </p:clrMapOvr>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4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301e856f-4f14-4cb4-bab6-f192e0a474a1" xsi:nil="true"/>
    <lcf76f155ced4ddcb4097134ff3c332f xmlns="f155a369-30d5-4eb1-ac05-464e613800ee">
      <Terms xmlns="http://schemas.microsoft.com/office/infopath/2007/PartnerControls"/>
    </lcf76f155ced4ddcb4097134ff3c332f>
    <DocumentSetDescription xmlns="http://schemas.microsoft.com/sharepoint/v3" xsi:nil="true"/>
  </documentManagement>
</p:properties>
</file>

<file path=customXml/item2.xml><?xml version="1.0" encoding="utf-8"?>
<LongProperties xmlns="http://schemas.microsoft.com/office/2006/metadata/long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ct:contentTypeSchema xmlns:ct="http://schemas.microsoft.com/office/2006/metadata/contentType" xmlns:ma="http://schemas.microsoft.com/office/2006/metadata/properties/metaAttributes" ct:_="" ma:_="" ma:contentTypeName="Document" ma:contentTypeID="0x010100712ACE1B8981554C8C9C3E77AF6D6282" ma:contentTypeVersion="15" ma:contentTypeDescription="Create a new document." ma:contentTypeScope="" ma:versionID="ceae4099ca2088afb6ad46906bd5fbd0">
  <xsd:schema xmlns:xsd="http://www.w3.org/2001/XMLSchema" xmlns:xs="http://www.w3.org/2001/XMLSchema" xmlns:p="http://schemas.microsoft.com/office/2006/metadata/properties" xmlns:ns1="http://schemas.microsoft.com/sharepoint/v3" xmlns:ns2="f155a369-30d5-4eb1-ac05-464e613800ee" xmlns:ns3="301e856f-4f14-4cb4-bab6-f192e0a474a1" targetNamespace="http://schemas.microsoft.com/office/2006/metadata/properties" ma:root="true" ma:fieldsID="67f8a78a8ef6a0e85c7b7698aac30954" ns1:_="" ns2:_="" ns3:_="">
    <xsd:import namespace="http://schemas.microsoft.com/sharepoint/v3"/>
    <xsd:import namespace="f155a369-30d5-4eb1-ac05-464e613800ee"/>
    <xsd:import namespace="301e856f-4f14-4cb4-bab6-f192e0a474a1"/>
    <xsd:element name="properties">
      <xsd:complexType>
        <xsd:sequence>
          <xsd:element name="documentManagement">
            <xsd:complexType>
              <xsd:all>
                <xsd:element ref="ns2:MediaServiceMetadata" minOccurs="0"/>
                <xsd:element ref="ns2:MediaServiceFastMetadata" minOccurs="0"/>
                <xsd:element ref="ns1:DocumentSetDescription" minOccurs="0"/>
                <xsd:element ref="ns2:MediaServiceDateTaken" minOccurs="0"/>
                <xsd:element ref="ns2:MediaLengthInSeconds" minOccurs="0"/>
                <xsd:element ref="ns2:lcf76f155ced4ddcb4097134ff3c332f" minOccurs="0"/>
                <xsd:element ref="ns3:TaxCatchAll" minOccurs="0"/>
                <xsd:element ref="ns2:MediaServiceGenerationTime" minOccurs="0"/>
                <xsd:element ref="ns2:MediaServiceEventHashCode" minOccurs="0"/>
                <xsd:element ref="ns3:SharedWithUsers" minOccurs="0"/>
                <xsd:element ref="ns3:SharedWithDetails" minOccurs="0"/>
                <xsd:element ref="ns2:MediaServiceObjectDetectorVersions" minOccurs="0"/>
                <xsd:element ref="ns2:MediaServiceOCR"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DocumentSetDescription" ma:index="10" nillable="true" ma:displayName="Description" ma:description="A description of the Document Set" ma:internalName="DocumentSetDescription">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f155a369-30d5-4eb1-ac05-464e613800e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1" nillable="true" ma:displayName="MediaServiceDateTaken" ma:hidden="true" ma:indexed="true" ma:internalName="MediaServiceDateTaken" ma:readOnly="true">
      <xsd:simpleType>
        <xsd:restriction base="dms:Text"/>
      </xsd:simpleType>
    </xsd:element>
    <xsd:element name="MediaLengthInSeconds" ma:index="12" nillable="true" ma:displayName="MediaLengthInSeconds" ma:hidden="true" ma:internalName="MediaLengthInSeconds" ma:readOnly="true">
      <xsd:simpleType>
        <xsd:restriction base="dms:Unknown"/>
      </xsd:simpleType>
    </xsd:element>
    <xsd:element name="lcf76f155ced4ddcb4097134ff3c332f" ma:index="14" nillable="true" ma:taxonomy="true" ma:internalName="lcf76f155ced4ddcb4097134ff3c332f" ma:taxonomyFieldName="MediaServiceImageTags" ma:displayName="Image Tags" ma:readOnly="false" ma:fieldId="{5cf76f15-5ced-4ddc-b409-7134ff3c332f}" ma:taxonomyMulti="true" ma:sspId="34e5a3e9-c3e2-4c28-a279-a208435469ef" ma:termSetId="09814cd3-568e-fe90-9814-8d621ff8fb84" ma:anchorId="fba54fb3-c3e1-fe81-a776-ca4b69148c4d" ma:open="true" ma:isKeyword="false">
      <xsd:complexType>
        <xsd:sequence>
          <xsd:element ref="pc:Terms" minOccurs="0" maxOccurs="1"/>
        </xsd:sequence>
      </xsd:complex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ObjectDetectorVersions" ma:index="20" nillable="true" ma:displayName="MediaServiceObjectDetectorVersions" ma:hidden="true" ma:indexed="true" ma:internalName="MediaServiceObjectDetectorVersions" ma:readOnly="true">
      <xsd:simpleType>
        <xsd:restriction base="dms:Text"/>
      </xsd:simpleType>
    </xsd:element>
    <xsd:element name="MediaServiceOCR" ma:index="21" nillable="true" ma:displayName="Extracted Text" ma:internalName="MediaServiceOCR" ma:readOnly="true">
      <xsd:simpleType>
        <xsd:restriction base="dms:Note">
          <xsd:maxLength value="255"/>
        </xsd:restriction>
      </xsd:simpleType>
    </xsd:element>
    <xsd:element name="MediaServiceSearchProperties" ma:index="22"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301e856f-4f14-4cb4-bab6-f192e0a474a1"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2c1cbfa6-00dd-4a7c-a8ac-8824ee105fe9}" ma:internalName="TaxCatchAll" ma:showField="CatchAllData" ma:web="301e856f-4f14-4cb4-bab6-f192e0a474a1">
      <xsd:complexType>
        <xsd:complexContent>
          <xsd:extension base="dms:MultiChoiceLookup">
            <xsd:sequence>
              <xsd:element name="Value" type="dms:Lookup" maxOccurs="unbounded" minOccurs="0" nillable="true"/>
            </xsd:sequence>
          </xsd:extension>
        </xsd:complexContent>
      </xsd:complexType>
    </xsd:element>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427D45C-E5F9-4B5B-AA5B-427011280A9A}">
  <ds:schemaRefs>
    <ds:schemaRef ds:uri="http://schemas.microsoft.com/office/2006/metadata/properties"/>
    <ds:schemaRef ds:uri="http://schemas.microsoft.com/office/infopath/2007/PartnerControls"/>
    <ds:schemaRef ds:uri="4c14d6de-8e5e-42a7-9231-6a4654eab385"/>
    <ds:schemaRef ds:uri="301e856f-4f14-4cb4-bab6-f192e0a474a1"/>
  </ds:schemaRefs>
</ds:datastoreItem>
</file>

<file path=customXml/itemProps2.xml><?xml version="1.0" encoding="utf-8"?>
<ds:datastoreItem xmlns:ds="http://schemas.openxmlformats.org/officeDocument/2006/customXml" ds:itemID="{3EAC3D2B-4741-4B89-84E1-3BE97991677D}">
  <ds:schemaRefs>
    <ds:schemaRef ds:uri="http://schemas.microsoft.com/office/2006/metadata/longProperties"/>
  </ds:schemaRefs>
</ds:datastoreItem>
</file>

<file path=customXml/itemProps3.xml><?xml version="1.0" encoding="utf-8"?>
<ds:datastoreItem xmlns:ds="http://schemas.openxmlformats.org/officeDocument/2006/customXml" ds:itemID="{4C92E1E3-0A5E-4E30-AA5A-3F473E0A56FF}">
  <ds:schemaRefs>
    <ds:schemaRef ds:uri="http://schemas.microsoft.com/sharepoint/v3/contenttype/forms"/>
  </ds:schemaRefs>
</ds:datastoreItem>
</file>

<file path=customXml/itemProps4.xml><?xml version="1.0" encoding="utf-8"?>
<ds:datastoreItem xmlns:ds="http://schemas.openxmlformats.org/officeDocument/2006/customXml" ds:itemID="{D61063DB-1D17-4C50-A1C7-F685CBD13B2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f155a369-30d5-4eb1-ac05-464e613800ee"/>
    <ds:schemaRef ds:uri="301e856f-4f14-4cb4-bab6-f192e0a474a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8588</TotalTime>
  <Words>1375</Words>
  <Application>Microsoft Office PowerPoint</Application>
  <PresentationFormat>On-screen Show (4:3)</PresentationFormat>
  <Paragraphs>85</Paragraphs>
  <Slides>11</Slides>
  <Notes>1</Notes>
  <HiddenSlides>0</HiddenSlides>
  <MMClips>0</MMClips>
  <ScaleCrop>false</ScaleCrop>
  <HeadingPairs>
    <vt:vector size="4" baseType="variant">
      <vt:variant>
        <vt:lpstr>Theme</vt:lpstr>
      </vt:variant>
      <vt:variant>
        <vt:i4>2</vt:i4>
      </vt:variant>
      <vt:variant>
        <vt:lpstr>Slide Titles</vt:lpstr>
      </vt:variant>
      <vt:variant>
        <vt:i4>11</vt:i4>
      </vt:variant>
    </vt:vector>
  </HeadingPairs>
  <TitlesOfParts>
    <vt:vector size="13" baseType="lpstr">
      <vt:lpstr>1_Office Theme</vt:lpstr>
      <vt:lpstr>4_Office Theme</vt:lpstr>
      <vt:lpstr>Challenging overpayment waiver decisions by way of JR and breaches of legitimate expectation   17 July 2024  Emma Vincent Miller – Osbornes Law    </vt:lpstr>
      <vt:lpstr>JR is the remedy in the following situations </vt:lpstr>
      <vt:lpstr>R (K) v SSWP [2023] EWHC 233 (Admin)</vt:lpstr>
      <vt:lpstr>R (K) v SSWP [2023] EWHC 233 (Admin) cont.</vt:lpstr>
      <vt:lpstr>Legitimate Expectation </vt:lpstr>
      <vt:lpstr>Article 1 Protocol 1 and Čakarević v Croatia – Application No.48921/13 (ECtHR, 26 April 2018)</vt:lpstr>
      <vt:lpstr>Back to the BORG..</vt:lpstr>
      <vt:lpstr>Two key ways to use these arguments</vt:lpstr>
      <vt:lpstr>Practical steps to challenge overpayment recovery by way of JR</vt:lpstr>
      <vt:lpstr>Further reading/ resources </vt:lpstr>
      <vt:lpstr>Contact details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Jake Flint</dc:creator>
  <cp:lastModifiedBy>Emma Vincent Miller</cp:lastModifiedBy>
  <cp:revision>498</cp:revision>
  <cp:lastPrinted>2016-02-23T07:20:42Z</cp:lastPrinted>
  <dcterms:created xsi:type="dcterms:W3CDTF">2009-03-31T14:55:38Z</dcterms:created>
  <dcterms:modified xsi:type="dcterms:W3CDTF">2024-07-17T10:27:12Z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dlc_DocId">
    <vt:lpwstr>PT5K7DXQK4UT-577226186-18186</vt:lpwstr>
  </property>
  <property fmtid="{D5CDD505-2E9C-101B-9397-08002B2CF9AE}" pid="3" name="_dlc_DocIdItemGuid">
    <vt:lpwstr>104bfdc7-79f5-49dd-8da2-020fbd5cbd31</vt:lpwstr>
  </property>
  <property fmtid="{D5CDD505-2E9C-101B-9397-08002B2CF9AE}" pid="4" name="_dlc_DocIdUrl">
    <vt:lpwstr>https://plp150.sharepoint.com/sites/Casework/_layouts/15/DocIdRedir.aspx?ID=PT5K7DXQK4UT-577226186-18186, PT5K7DXQK4UT-577226186-18186</vt:lpwstr>
  </property>
  <property fmtid="{D5CDD505-2E9C-101B-9397-08002B2CF9AE}" pid="5" name="lcf76f155ced4ddcb4097134ff3c332f">
    <vt:lpwstr/>
  </property>
  <property fmtid="{D5CDD505-2E9C-101B-9397-08002B2CF9AE}" pid="6" name="TaxCatchAll">
    <vt:lpwstr/>
  </property>
  <property fmtid="{D5CDD505-2E9C-101B-9397-08002B2CF9AE}" pid="7" name="ContentTypeId">
    <vt:lpwstr>0x010100712ACE1B8981554C8C9C3E77AF6D6282</vt:lpwstr>
  </property>
</Properties>
</file>