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5"/>
    <p:sldMasterId id="2147484281" r:id="rId6"/>
  </p:sldMasterIdLst>
  <p:notesMasterIdLst>
    <p:notesMasterId r:id="rId22"/>
  </p:notesMasterIdLst>
  <p:handoutMasterIdLst>
    <p:handoutMasterId r:id="rId23"/>
  </p:handoutMasterIdLst>
  <p:sldIdLst>
    <p:sldId id="337" r:id="rId7"/>
    <p:sldId id="445" r:id="rId8"/>
    <p:sldId id="406" r:id="rId9"/>
    <p:sldId id="408" r:id="rId10"/>
    <p:sldId id="433" r:id="rId11"/>
    <p:sldId id="413" r:id="rId12"/>
    <p:sldId id="411" r:id="rId13"/>
    <p:sldId id="444" r:id="rId14"/>
    <p:sldId id="416" r:id="rId15"/>
    <p:sldId id="417" r:id="rId16"/>
    <p:sldId id="418" r:id="rId17"/>
    <p:sldId id="437" r:id="rId18"/>
    <p:sldId id="442" r:id="rId19"/>
    <p:sldId id="419" r:id="rId20"/>
    <p:sldId id="441" r:id="rId21"/>
  </p:sldIdLst>
  <p:sldSz cx="9144000" cy="6858000" type="screen4x3"/>
  <p:notesSz cx="6858000" cy="994568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Selma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01" autoAdjust="0"/>
    <p:restoredTop sz="94828" autoAdjust="0"/>
  </p:normalViewPr>
  <p:slideViewPr>
    <p:cSldViewPr>
      <p:cViewPr varScale="1">
        <p:scale>
          <a:sx n="79" d="100"/>
          <a:sy n="79" d="100"/>
        </p:scale>
        <p:origin x="13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6EE7361A-11A5-0B44-E51F-0AFC9808BC47}"/>
              </a:ext>
            </a:extLst>
          </p:cNvPr>
          <p:cNvSpPr>
            <a:spLocks noGrp="1" noChangeArrowheads="1"/>
          </p:cNvSpPr>
          <p:nvPr>
            <p:ph type="hdr" sz="quarter"/>
          </p:nvPr>
        </p:nvSpPr>
        <p:spPr bwMode="auto">
          <a:xfrm>
            <a:off x="0" y="0"/>
            <a:ext cx="2971800" cy="498475"/>
          </a:xfrm>
          <a:prstGeom prst="rect">
            <a:avLst/>
          </a:prstGeom>
          <a:noFill/>
          <a:ln w="9525">
            <a:noFill/>
            <a:miter lim="800000"/>
            <a:headEnd/>
            <a:tailEnd/>
          </a:ln>
          <a:effectLst/>
        </p:spPr>
        <p:txBody>
          <a:bodyPr vert="horz" wrap="square" lIns="91861" tIns="45931" rIns="91861" bIns="45931"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86371" name="Rectangle 3">
            <a:extLst>
              <a:ext uri="{FF2B5EF4-FFF2-40B4-BE49-F238E27FC236}">
                <a16:creationId xmlns:a16="http://schemas.microsoft.com/office/drawing/2014/main" id="{4A67B560-D28A-BDD1-9398-1E89DF88129A}"/>
              </a:ext>
            </a:extLst>
          </p:cNvPr>
          <p:cNvSpPr>
            <a:spLocks noGrp="1" noChangeArrowheads="1"/>
          </p:cNvSpPr>
          <p:nvPr>
            <p:ph type="dt" sz="quarter" idx="1"/>
          </p:nvPr>
        </p:nvSpPr>
        <p:spPr bwMode="auto">
          <a:xfrm>
            <a:off x="3884613" y="0"/>
            <a:ext cx="2971800" cy="498475"/>
          </a:xfrm>
          <a:prstGeom prst="rect">
            <a:avLst/>
          </a:prstGeom>
          <a:noFill/>
          <a:ln w="9525">
            <a:noFill/>
            <a:miter lim="800000"/>
            <a:headEnd/>
            <a:tailEnd/>
          </a:ln>
          <a:effectLst/>
        </p:spPr>
        <p:txBody>
          <a:bodyPr vert="horz" wrap="square" lIns="91861" tIns="45931" rIns="91861" bIns="45931" numCol="1" anchor="t" anchorCtr="0" compatLnSpc="1">
            <a:prstTxWarp prst="textNoShape">
              <a:avLst/>
            </a:prstTxWarp>
          </a:bodyPr>
          <a:lstStyle>
            <a:lvl1pPr algn="r" eaLnBrk="1" hangingPunct="1">
              <a:defRPr sz="1200">
                <a:latin typeface="Arial" charset="0"/>
              </a:defRPr>
            </a:lvl1pPr>
          </a:lstStyle>
          <a:p>
            <a:pPr>
              <a:defRPr/>
            </a:pPr>
            <a:fld id="{9ACA8829-F4B2-4478-9063-0BA7C9A3C3BE}" type="datetimeFigureOut">
              <a:rPr lang="en-US"/>
              <a:pPr>
                <a:defRPr/>
              </a:pPr>
              <a:t>7/17/2024</a:t>
            </a:fld>
            <a:endParaRPr lang="en-US"/>
          </a:p>
        </p:txBody>
      </p:sp>
      <p:sp>
        <p:nvSpPr>
          <p:cNvPr id="186372" name="Rectangle 4">
            <a:extLst>
              <a:ext uri="{FF2B5EF4-FFF2-40B4-BE49-F238E27FC236}">
                <a16:creationId xmlns:a16="http://schemas.microsoft.com/office/drawing/2014/main" id="{CFA5A0C9-9A56-7CA1-975A-B604D8381440}"/>
              </a:ext>
            </a:extLst>
          </p:cNvPr>
          <p:cNvSpPr>
            <a:spLocks noGrp="1" noChangeArrowheads="1"/>
          </p:cNvSpPr>
          <p:nvPr>
            <p:ph type="ftr" sz="quarter" idx="2"/>
          </p:nvPr>
        </p:nvSpPr>
        <p:spPr bwMode="auto">
          <a:xfrm>
            <a:off x="0" y="9445625"/>
            <a:ext cx="2971800" cy="498475"/>
          </a:xfrm>
          <a:prstGeom prst="rect">
            <a:avLst/>
          </a:prstGeom>
          <a:noFill/>
          <a:ln w="9525">
            <a:noFill/>
            <a:miter lim="800000"/>
            <a:headEnd/>
            <a:tailEnd/>
          </a:ln>
          <a:effectLst/>
        </p:spPr>
        <p:txBody>
          <a:bodyPr vert="horz" wrap="square" lIns="91861" tIns="45931" rIns="91861" bIns="4593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86373" name="Rectangle 5">
            <a:extLst>
              <a:ext uri="{FF2B5EF4-FFF2-40B4-BE49-F238E27FC236}">
                <a16:creationId xmlns:a16="http://schemas.microsoft.com/office/drawing/2014/main" id="{9A33C670-00C7-AD86-22EC-7BD69ED47C93}"/>
              </a:ext>
            </a:extLst>
          </p:cNvPr>
          <p:cNvSpPr>
            <a:spLocks noGrp="1" noChangeArrowheads="1"/>
          </p:cNvSpPr>
          <p:nvPr>
            <p:ph type="sldNum" sz="quarter" idx="3"/>
          </p:nvPr>
        </p:nvSpPr>
        <p:spPr bwMode="auto">
          <a:xfrm>
            <a:off x="3884613" y="9445625"/>
            <a:ext cx="2971800" cy="498475"/>
          </a:xfrm>
          <a:prstGeom prst="rect">
            <a:avLst/>
          </a:prstGeom>
          <a:noFill/>
          <a:ln w="9525">
            <a:noFill/>
            <a:miter lim="800000"/>
            <a:headEnd/>
            <a:tailEnd/>
          </a:ln>
          <a:effectLst/>
        </p:spPr>
        <p:txBody>
          <a:bodyPr vert="horz" wrap="square" lIns="91861" tIns="45931" rIns="91861" bIns="45931" numCol="1" anchor="b" anchorCtr="0" compatLnSpc="1">
            <a:prstTxWarp prst="textNoShape">
              <a:avLst/>
            </a:prstTxWarp>
          </a:bodyPr>
          <a:lstStyle>
            <a:lvl1pPr algn="r" eaLnBrk="1" hangingPunct="1">
              <a:defRPr sz="1200"/>
            </a:lvl1pPr>
          </a:lstStyle>
          <a:p>
            <a:pPr>
              <a:defRPr/>
            </a:pPr>
            <a:fld id="{59F738C5-2805-48F0-812B-E6DAF3C477D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E3CF26-4CC9-1F8E-A1B3-B471E5A02094}"/>
              </a:ext>
            </a:extLst>
          </p:cNvPr>
          <p:cNvSpPr>
            <a:spLocks noGrp="1"/>
          </p:cNvSpPr>
          <p:nvPr>
            <p:ph type="hdr" sz="quarter"/>
          </p:nvPr>
        </p:nvSpPr>
        <p:spPr>
          <a:xfrm>
            <a:off x="0" y="0"/>
            <a:ext cx="2971800" cy="498475"/>
          </a:xfrm>
          <a:prstGeom prst="rect">
            <a:avLst/>
          </a:prstGeom>
        </p:spPr>
        <p:txBody>
          <a:bodyPr vert="horz" wrap="square" lIns="91861" tIns="45931" rIns="91861" bIns="45931"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C093A94E-C868-90D9-7AB5-7255F27C06A6}"/>
              </a:ext>
            </a:extLst>
          </p:cNvPr>
          <p:cNvSpPr>
            <a:spLocks noGrp="1"/>
          </p:cNvSpPr>
          <p:nvPr>
            <p:ph type="dt" idx="1"/>
          </p:nvPr>
        </p:nvSpPr>
        <p:spPr>
          <a:xfrm>
            <a:off x="3884613" y="0"/>
            <a:ext cx="2971800" cy="498475"/>
          </a:xfrm>
          <a:prstGeom prst="rect">
            <a:avLst/>
          </a:prstGeom>
        </p:spPr>
        <p:txBody>
          <a:bodyPr vert="horz" wrap="square" lIns="91861" tIns="45931" rIns="91861" bIns="45931" numCol="1" anchor="t" anchorCtr="0" compatLnSpc="1">
            <a:prstTxWarp prst="textNoShape">
              <a:avLst/>
            </a:prstTxWarp>
          </a:bodyPr>
          <a:lstStyle>
            <a:lvl1pPr algn="r" eaLnBrk="1" hangingPunct="1">
              <a:defRPr sz="1200">
                <a:latin typeface="Arial" charset="0"/>
              </a:defRPr>
            </a:lvl1pPr>
          </a:lstStyle>
          <a:p>
            <a:pPr>
              <a:defRPr/>
            </a:pPr>
            <a:fld id="{5BF6575D-2D04-42CB-BEAB-0C4E38B89051}" type="datetimeFigureOut">
              <a:rPr lang="en-US"/>
              <a:pPr>
                <a:defRPr/>
              </a:pPr>
              <a:t>7/17/2024</a:t>
            </a:fld>
            <a:endParaRPr lang="en-US"/>
          </a:p>
        </p:txBody>
      </p:sp>
      <p:sp>
        <p:nvSpPr>
          <p:cNvPr id="4" name="Slide Image Placeholder 3">
            <a:extLst>
              <a:ext uri="{FF2B5EF4-FFF2-40B4-BE49-F238E27FC236}">
                <a16:creationId xmlns:a16="http://schemas.microsoft.com/office/drawing/2014/main" id="{E89FD51D-463C-AE13-E038-88B1E06723A0}"/>
              </a:ext>
            </a:extLst>
          </p:cNvPr>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1861" tIns="45931" rIns="91861" bIns="45931" rtlCol="0" anchor="ctr"/>
          <a:lstStyle/>
          <a:p>
            <a:pPr lvl="0"/>
            <a:endParaRPr lang="en-US" noProof="0"/>
          </a:p>
        </p:txBody>
      </p:sp>
      <p:sp>
        <p:nvSpPr>
          <p:cNvPr id="5" name="Notes Placeholder 4">
            <a:extLst>
              <a:ext uri="{FF2B5EF4-FFF2-40B4-BE49-F238E27FC236}">
                <a16:creationId xmlns:a16="http://schemas.microsoft.com/office/drawing/2014/main" id="{60C70BF6-1977-1588-6A8A-9ACA83281D73}"/>
              </a:ext>
            </a:extLst>
          </p:cNvPr>
          <p:cNvSpPr>
            <a:spLocks noGrp="1"/>
          </p:cNvSpPr>
          <p:nvPr>
            <p:ph type="body" sz="quarter" idx="3"/>
          </p:nvPr>
        </p:nvSpPr>
        <p:spPr>
          <a:xfrm>
            <a:off x="685800" y="4724400"/>
            <a:ext cx="5486400" cy="4475163"/>
          </a:xfrm>
          <a:prstGeom prst="rect">
            <a:avLst/>
          </a:prstGeom>
        </p:spPr>
        <p:txBody>
          <a:bodyPr vert="horz" lIns="91861" tIns="45931" rIns="91861" bIns="459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9ABC3E5-530E-488A-4463-BB537D16184C}"/>
              </a:ext>
            </a:extLst>
          </p:cNvPr>
          <p:cNvSpPr>
            <a:spLocks noGrp="1"/>
          </p:cNvSpPr>
          <p:nvPr>
            <p:ph type="ftr" sz="quarter" idx="4"/>
          </p:nvPr>
        </p:nvSpPr>
        <p:spPr>
          <a:xfrm>
            <a:off x="0" y="9445625"/>
            <a:ext cx="2971800" cy="498475"/>
          </a:xfrm>
          <a:prstGeom prst="rect">
            <a:avLst/>
          </a:prstGeom>
        </p:spPr>
        <p:txBody>
          <a:bodyPr vert="horz" wrap="square" lIns="91861" tIns="45931" rIns="91861" bIns="4593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742324DC-5D49-6890-EDEF-D3DD006D8B70}"/>
              </a:ext>
            </a:extLst>
          </p:cNvPr>
          <p:cNvSpPr>
            <a:spLocks noGrp="1"/>
          </p:cNvSpPr>
          <p:nvPr>
            <p:ph type="sldNum" sz="quarter" idx="5"/>
          </p:nvPr>
        </p:nvSpPr>
        <p:spPr>
          <a:xfrm>
            <a:off x="3884613" y="9445625"/>
            <a:ext cx="2971800" cy="498475"/>
          </a:xfrm>
          <a:prstGeom prst="rect">
            <a:avLst/>
          </a:prstGeom>
        </p:spPr>
        <p:txBody>
          <a:bodyPr vert="horz" wrap="square" lIns="91861" tIns="45931" rIns="91861" bIns="45931" numCol="1" anchor="b" anchorCtr="0" compatLnSpc="1">
            <a:prstTxWarp prst="textNoShape">
              <a:avLst/>
            </a:prstTxWarp>
          </a:bodyPr>
          <a:lstStyle>
            <a:lvl1pPr algn="r" eaLnBrk="1" hangingPunct="1">
              <a:defRPr sz="1200"/>
            </a:lvl1pPr>
          </a:lstStyle>
          <a:p>
            <a:pPr>
              <a:defRPr/>
            </a:pPr>
            <a:fld id="{246E6DDB-74B2-4207-955A-B0478110CA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D31BE55-E04F-0FAD-8BE8-B3935011CB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C5783B0-C9FA-8D34-CB3E-D6E15EA0A19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7412" name="Slide Number Placeholder 3">
            <a:extLst>
              <a:ext uri="{FF2B5EF4-FFF2-40B4-BE49-F238E27FC236}">
                <a16:creationId xmlns:a16="http://schemas.microsoft.com/office/drawing/2014/main" id="{444D0F33-1038-9D81-174A-BB11C620E9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271332-164A-44DE-9D41-02F5F2D97F65}"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511C47E-EAAD-304D-B029-E18B0D8C5A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EED773C-9FD7-4FA0-F5F8-5B0B601824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0484" name="Slide Number Placeholder 3">
            <a:extLst>
              <a:ext uri="{FF2B5EF4-FFF2-40B4-BE49-F238E27FC236}">
                <a16:creationId xmlns:a16="http://schemas.microsoft.com/office/drawing/2014/main" id="{4ED4A7DC-4578-67EE-1DC7-58D841FBA4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40DA0F-561A-4FF4-A87B-73F4682F6A69}" type="slidenum">
              <a:rPr lang="en-US" altLang="en-US" smtClean="0"/>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0EA4111C-60F8-0E37-F41E-7278526EC2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3B0A0ABF-1D51-1FA5-7D55-F130465E10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2532" name="Slide Number Placeholder 3">
            <a:extLst>
              <a:ext uri="{FF2B5EF4-FFF2-40B4-BE49-F238E27FC236}">
                <a16:creationId xmlns:a16="http://schemas.microsoft.com/office/drawing/2014/main" id="{B5F8C2E9-7F63-E084-4440-137EC58A48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0373AF-F00D-4FFA-B1C7-6AC13D8EE6EC}" type="slidenum">
              <a:rPr lang="en-US" altLang="en-US" smtClean="0"/>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2D51880-547A-1CEA-5BCE-89EEB0F07F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99F96DC4-9BCE-2E6F-C951-A5901F2311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5604" name="Slide Number Placeholder 3">
            <a:extLst>
              <a:ext uri="{FF2B5EF4-FFF2-40B4-BE49-F238E27FC236}">
                <a16:creationId xmlns:a16="http://schemas.microsoft.com/office/drawing/2014/main" id="{502AA456-8A5F-1D49-664A-61D0E4EE0C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2E3F9B-E81F-47AB-AEA2-969905158429}" type="slidenum">
              <a:rPr lang="en-US" altLang="en-US" smtClean="0"/>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2D3E36B0-ABD0-2AA8-10A1-5D3951D8AFA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8DAE820-9A08-E22A-1464-EC9C4E9F3FB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8676" name="Slide Number Placeholder 3">
            <a:extLst>
              <a:ext uri="{FF2B5EF4-FFF2-40B4-BE49-F238E27FC236}">
                <a16:creationId xmlns:a16="http://schemas.microsoft.com/office/drawing/2014/main" id="{1E634AAC-177C-4B49-5680-A8C0A0BE02C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A64704-F3A7-4BCF-A962-416FB314D5B9}" type="slidenum">
              <a:rPr lang="en-US" altLang="en-US" smtClean="0"/>
              <a:pPr/>
              <a:t>8</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DB27C08-D185-E005-6B2B-C310183873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8F6AA15-EAC9-D7FF-CDC0-659A9A394F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0724" name="Slide Number Placeholder 3">
            <a:extLst>
              <a:ext uri="{FF2B5EF4-FFF2-40B4-BE49-F238E27FC236}">
                <a16:creationId xmlns:a16="http://schemas.microsoft.com/office/drawing/2014/main" id="{398D5097-8052-A716-2BA3-B0F30A64C9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CB551E-360C-4DF0-8CF0-11CA61E5382E}" type="slidenum">
              <a:rPr lang="en-US" altLang="en-US" smtClean="0"/>
              <a:pPr/>
              <a:t>9</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1AF5E35A-0A80-3F35-D73C-CB9B452387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ACD8CAE0-9E94-C2BE-4F5B-0C1BB505D8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2772" name="Slide Number Placeholder 3">
            <a:extLst>
              <a:ext uri="{FF2B5EF4-FFF2-40B4-BE49-F238E27FC236}">
                <a16:creationId xmlns:a16="http://schemas.microsoft.com/office/drawing/2014/main" id="{0AB0246F-3E56-C25D-F8E2-9BAAA0CD4F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184F18-6040-4B5E-9B39-99153AC2B696}" type="slidenum">
              <a:rPr lang="en-US" altLang="en-US" smtClean="0"/>
              <a:pPr/>
              <a:t>10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9D24B4B5-3EA3-0184-8DEA-6F7A150BF73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9A61E7AD-52E4-0233-DEDC-21A7069A0E5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5844" name="Slide Number Placeholder 3">
            <a:extLst>
              <a:ext uri="{FF2B5EF4-FFF2-40B4-BE49-F238E27FC236}">
                <a16:creationId xmlns:a16="http://schemas.microsoft.com/office/drawing/2014/main" id="{11073172-0DEC-2A95-360C-3B61B8FEE73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F91032-24D4-4136-BE61-A4C960EEB9C9}" type="slidenum">
              <a:rPr lang="en-US" altLang="en-US" smtClean="0"/>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2E8FD43-1D3E-5967-AA7F-BCF5A15712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87CC6224-7BE1-7F71-5CA0-DA9CCC31DC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8916" name="Slide Number Placeholder 3">
            <a:extLst>
              <a:ext uri="{FF2B5EF4-FFF2-40B4-BE49-F238E27FC236}">
                <a16:creationId xmlns:a16="http://schemas.microsoft.com/office/drawing/2014/main" id="{2AC9272E-E2F2-A1C5-5761-34D730F6A8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5DDF4E-6DA0-44A4-8830-B068C4D071AD}" type="slidenum">
              <a:rPr lang="en-US" altLang="en-US" smtClean="0"/>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E6FCDC25-4768-F222-0C99-8A59578C073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CF1A26C3-3D91-E3A9-6608-55B6A28D6E1C}"/>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Foundry Sterling Book" panose="02000503040000020004"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83913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A69A0808-6325-E09C-7217-D23202239D1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749FBE48-4F8D-5581-BC28-E58F84484DC2}"/>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77099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3F81D927-D94F-2BCF-AB1A-0CB96A3798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38" y="142875"/>
            <a:ext cx="380206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3BDC15E4-D1B4-99F1-ECEC-20A9EF2380A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E89BE6F2-A2BB-3F55-8280-E26EABF7B03E}"/>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714500" y="1571625"/>
            <a:ext cx="6472238" cy="79692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714500" y="2643188"/>
            <a:ext cx="6500813" cy="3500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5986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9A67CE81-64C9-EEF0-3E60-1968B378C3E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0EBB2D03-8521-5996-24EA-E48BD5762D89}"/>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483617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86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2FE9E250-B81C-6D5E-0A3A-E7C850D767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38" y="142875"/>
            <a:ext cx="380206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DC59173B-BE55-93C5-D82D-EF33657D85F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A7FC2A75-A493-B0F4-A5E7-EDE643461DBB}"/>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714500" y="1571625"/>
            <a:ext cx="6472238" cy="796925"/>
          </a:xfrm>
          <a:prstGeom prst="rect">
            <a:avLst/>
          </a:prstGeom>
        </p:spPr>
        <p:txBody>
          <a:bodyPr/>
          <a:lstStyle>
            <a:lvl1pPr>
              <a:defRPr sz="3000">
                <a:latin typeface="Foundry Sterling Bold" panose="02000800040000020004" pitchFamily="50" charset="0"/>
              </a:defRPr>
            </a:lvl1pPr>
          </a:lstStyle>
          <a:p>
            <a:r>
              <a:rPr lang="en-US" dirty="0"/>
              <a:t>Click to edit Master title style</a:t>
            </a:r>
          </a:p>
        </p:txBody>
      </p:sp>
      <p:sp>
        <p:nvSpPr>
          <p:cNvPr id="3" name="Content Placeholder 2"/>
          <p:cNvSpPr>
            <a:spLocks noGrp="1"/>
          </p:cNvSpPr>
          <p:nvPr>
            <p:ph idx="1"/>
          </p:nvPr>
        </p:nvSpPr>
        <p:spPr>
          <a:xfrm>
            <a:off x="1714500" y="2643188"/>
            <a:ext cx="6500813" cy="3500437"/>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770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069CD2B4-DC56-D804-0DCA-A00FA2844D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38" y="142875"/>
            <a:ext cx="380206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34C03753-981B-D4A7-6725-3F1A8233F51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C6F406B-AADC-4328-9512-8247F9F4C739}"/>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714500" y="1571625"/>
            <a:ext cx="6472238"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1714500" y="2643188"/>
            <a:ext cx="6500813" cy="35004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4654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pic>
        <p:nvPicPr>
          <p:cNvPr id="4" name="Picture 6" descr="dsc 4col process logo.tif">
            <a:extLst>
              <a:ext uri="{FF2B5EF4-FFF2-40B4-BE49-F238E27FC236}">
                <a16:creationId xmlns:a16="http://schemas.microsoft.com/office/drawing/2014/main" id="{9DDA50D5-777C-FB2F-0FC4-0A0D633A9C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38" y="142875"/>
            <a:ext cx="380206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PLP-SRV01\Users drive\Branding and Stationery\Logos\Raw Logos\Jpegs_for PLP inhouse use\PLP_Logo_Horizontal_Col_CM copy.jpg">
            <a:extLst>
              <a:ext uri="{FF2B5EF4-FFF2-40B4-BE49-F238E27FC236}">
                <a16:creationId xmlns:a16="http://schemas.microsoft.com/office/drawing/2014/main" id="{214531C9-0F66-09F6-13E1-29A1F75DB34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C266BD1-C613-7440-1561-DD707A4F9F73}"/>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714500" y="1571625"/>
            <a:ext cx="6472238" cy="796925"/>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1714500" y="2643188"/>
            <a:ext cx="6500813" cy="3500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759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6" descr="\\PLP-SRV01\Users drive\Branding and Stationery\Logos\Raw Logos\Jpegs_for PLP inhouse use\PLP_Logo_Horizontal_Col_CM copy.jpg">
            <a:extLst>
              <a:ext uri="{FF2B5EF4-FFF2-40B4-BE49-F238E27FC236}">
                <a16:creationId xmlns:a16="http://schemas.microsoft.com/office/drawing/2014/main" id="{68F31734-F91F-EA88-01FE-5949270695F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7888" y="0"/>
            <a:ext cx="445611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394DA2AA-57F8-3050-EF74-54CCFD10762F}"/>
              </a:ext>
            </a:extLst>
          </p:cNvPr>
          <p:cNvCxnSpPr/>
          <p:nvPr userDrawn="1"/>
        </p:nvCxnSpPr>
        <p:spPr>
          <a:xfrm>
            <a:off x="-39688" y="1052513"/>
            <a:ext cx="802798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3537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7A12869-6AFB-3FCB-5F0B-82D82C024370}"/>
              </a:ext>
            </a:extLst>
          </p:cNvPr>
          <p:cNvSpPr txBox="1">
            <a:spLocks noChangeArrowheads="1"/>
          </p:cNvSpPr>
          <p:nvPr userDrawn="1"/>
        </p:nvSpPr>
        <p:spPr>
          <a:xfrm>
            <a:off x="0" y="2205038"/>
            <a:ext cx="9144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3" name="Rectangle 5">
            <a:extLst>
              <a:ext uri="{FF2B5EF4-FFF2-40B4-BE49-F238E27FC236}">
                <a16:creationId xmlns:a16="http://schemas.microsoft.com/office/drawing/2014/main" id="{D70DEC46-F898-044F-8FB7-FEE1C9D5E52A}"/>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4" name="Rectangle 7">
            <a:extLst>
              <a:ext uri="{FF2B5EF4-FFF2-40B4-BE49-F238E27FC236}">
                <a16:creationId xmlns:a16="http://schemas.microsoft.com/office/drawing/2014/main" id="{7D204EEF-1C9B-4D1E-3042-06A94595C2AE}"/>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5" name="Rectangle 9">
            <a:extLst>
              <a:ext uri="{FF2B5EF4-FFF2-40B4-BE49-F238E27FC236}">
                <a16:creationId xmlns:a16="http://schemas.microsoft.com/office/drawing/2014/main" id="{77D914DA-FE1B-15A2-EECB-A12FC77A3E7C}"/>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6" name="Rectangle 11">
            <a:extLst>
              <a:ext uri="{FF2B5EF4-FFF2-40B4-BE49-F238E27FC236}">
                <a16:creationId xmlns:a16="http://schemas.microsoft.com/office/drawing/2014/main" id="{0E2AD671-A5C3-1076-C802-32AF55317CAF}"/>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7" name="Rectangle 6">
            <a:extLst>
              <a:ext uri="{FF2B5EF4-FFF2-40B4-BE49-F238E27FC236}">
                <a16:creationId xmlns:a16="http://schemas.microsoft.com/office/drawing/2014/main" id="{E39E8F85-3DAB-B821-56A9-4A5AA0DE9E2C}"/>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8" name="Rectangle 15">
            <a:extLst>
              <a:ext uri="{FF2B5EF4-FFF2-40B4-BE49-F238E27FC236}">
                <a16:creationId xmlns:a16="http://schemas.microsoft.com/office/drawing/2014/main" id="{93C61942-5E1F-9D9C-4842-C53F818D43A4}"/>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9" name="Picture 16">
            <a:extLst>
              <a:ext uri="{FF2B5EF4-FFF2-40B4-BE49-F238E27FC236}">
                <a16:creationId xmlns:a16="http://schemas.microsoft.com/office/drawing/2014/main" id="{EBB64A87-6A61-932D-2B3B-8E2BC8B45EC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97200" y="125413"/>
            <a:ext cx="3087688"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a:extLst>
              <a:ext uri="{FF2B5EF4-FFF2-40B4-BE49-F238E27FC236}">
                <a16:creationId xmlns:a16="http://schemas.microsoft.com/office/drawing/2014/main" id="{7480200D-033A-763A-A849-CF0C775EFD78}"/>
              </a:ext>
            </a:extLst>
          </p:cNvPr>
          <p:cNvSpPr>
            <a:spLocks noChangeArrowheads="1"/>
          </p:cNvSpPr>
          <p:nvPr userDrawn="1"/>
        </p:nvSpPr>
        <p:spPr bwMode="auto">
          <a:xfrm>
            <a:off x="0" y="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1" name="Rectangle 18">
            <a:extLst>
              <a:ext uri="{FF2B5EF4-FFF2-40B4-BE49-F238E27FC236}">
                <a16:creationId xmlns:a16="http://schemas.microsoft.com/office/drawing/2014/main" id="{AED43FAA-DDCA-1042-B8CA-07BC86883982}"/>
              </a:ext>
            </a:extLst>
          </p:cNvPr>
          <p:cNvSpPr>
            <a:spLocks noChangeArrowheads="1"/>
          </p:cNvSpPr>
          <p:nvPr userDrawn="1"/>
        </p:nvSpPr>
        <p:spPr bwMode="auto">
          <a:xfrm>
            <a:off x="0" y="99060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183E365F-D404-E9F8-5967-43C21C5EDE92}"/>
              </a:ext>
            </a:extLst>
          </p:cNvPr>
          <p:cNvSpPr>
            <a:spLocks noChangeArrowheads="1"/>
          </p:cNvSpPr>
          <p:nvPr userDrawn="1"/>
        </p:nvSpPr>
        <p:spPr bwMode="auto">
          <a:xfrm>
            <a:off x="0" y="24288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67F73EEA-C457-E777-83BF-5955EA273A3E}"/>
              </a:ext>
            </a:extLst>
          </p:cNvPr>
          <p:cNvSpPr>
            <a:spLocks noChangeArrowheads="1"/>
          </p:cNvSpPr>
          <p:nvPr userDrawn="1"/>
        </p:nvSpPr>
        <p:spPr bwMode="auto">
          <a:xfrm>
            <a:off x="0" y="33813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B1D523B0-EE63-F4FC-7C95-2F073DE6494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6013" y="5013325"/>
            <a:ext cx="13684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54005A57-B0C9-CC53-B211-FE9CA8AE6ED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32588" y="5584825"/>
            <a:ext cx="22002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9144000" cy="2447925"/>
          </a:xfrm>
          <a:prstGeom prst="rect">
            <a:avLst/>
          </a:prstGeom>
          <a:noFill/>
        </p:spPr>
        <p:txBody>
          <a:bodyPr/>
          <a:lstStyle>
            <a:lvl1pPr>
              <a:defRPr baseline="0"/>
            </a:lvl1pPr>
          </a:lstStyle>
          <a:p>
            <a:r>
              <a:rPr lang="en-US" altLang="en-US"/>
              <a:t>Click to edit Master title style</a:t>
            </a:r>
            <a:endParaRPr lang="en-GB" altLang="en-US" dirty="0"/>
          </a:p>
        </p:txBody>
      </p:sp>
    </p:spTree>
    <p:extLst>
      <p:ext uri="{BB962C8B-B14F-4D97-AF65-F5344CB8AC3E}">
        <p14:creationId xmlns:p14="http://schemas.microsoft.com/office/powerpoint/2010/main" val="161241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7787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5E336B1-E359-E949-FA1F-54ED7DF225D8}"/>
              </a:ext>
            </a:extLst>
          </p:cNvPr>
          <p:cNvSpPr txBox="1">
            <a:spLocks noChangeArrowheads="1"/>
          </p:cNvSpPr>
          <p:nvPr userDrawn="1"/>
        </p:nvSpPr>
        <p:spPr>
          <a:xfrm>
            <a:off x="0" y="2205038"/>
            <a:ext cx="9144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a:solidFill>
                  <a:prstClr val="black"/>
                </a:solidFill>
              </a:rPr>
            </a:br>
            <a:endParaRPr lang="en-GB" altLang="en-US" sz="2800" b="1" u="sng">
              <a:solidFill>
                <a:prstClr val="black"/>
              </a:solidFill>
            </a:endParaRPr>
          </a:p>
        </p:txBody>
      </p:sp>
      <p:sp>
        <p:nvSpPr>
          <p:cNvPr id="3" name="Rectangle 5">
            <a:extLst>
              <a:ext uri="{FF2B5EF4-FFF2-40B4-BE49-F238E27FC236}">
                <a16:creationId xmlns:a16="http://schemas.microsoft.com/office/drawing/2014/main" id="{AF0F28A3-A452-9D61-F627-7E2C70A765AC}"/>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4" name="Rectangle 7">
            <a:extLst>
              <a:ext uri="{FF2B5EF4-FFF2-40B4-BE49-F238E27FC236}">
                <a16:creationId xmlns:a16="http://schemas.microsoft.com/office/drawing/2014/main" id="{FF969F5B-6930-4E6B-C8E1-2B89331F5A09}"/>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5" name="Rectangle 9">
            <a:extLst>
              <a:ext uri="{FF2B5EF4-FFF2-40B4-BE49-F238E27FC236}">
                <a16:creationId xmlns:a16="http://schemas.microsoft.com/office/drawing/2014/main" id="{99F3AA92-DA0B-6E35-E03E-32FBFFD5E521}"/>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6" name="Rectangle 11">
            <a:extLst>
              <a:ext uri="{FF2B5EF4-FFF2-40B4-BE49-F238E27FC236}">
                <a16:creationId xmlns:a16="http://schemas.microsoft.com/office/drawing/2014/main" id="{922C038A-8F91-F706-74CA-91E701CF4213}"/>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7" name="Rectangle 6">
            <a:extLst>
              <a:ext uri="{FF2B5EF4-FFF2-40B4-BE49-F238E27FC236}">
                <a16:creationId xmlns:a16="http://schemas.microsoft.com/office/drawing/2014/main" id="{7AFCD1D3-7091-F2B2-8150-E27A9CB81F5D}"/>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sp>
        <p:nvSpPr>
          <p:cNvPr id="8" name="Rectangle 15">
            <a:extLst>
              <a:ext uri="{FF2B5EF4-FFF2-40B4-BE49-F238E27FC236}">
                <a16:creationId xmlns:a16="http://schemas.microsoft.com/office/drawing/2014/main" id="{6B8E6C0C-DC0E-0AD7-20EA-705D4E7D49FC}"/>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a:defRPr>
            </a:lvl1pPr>
            <a:lvl2pPr marL="742950" indent="-285750" eaLnBrk="0" hangingPunct="0">
              <a:spcBef>
                <a:spcPct val="20000"/>
              </a:spcBef>
              <a:buChar char="–"/>
              <a:defRPr sz="2800">
                <a:solidFill>
                  <a:schemeClr val="tx1"/>
                </a:solidFill>
                <a:latin typeface="Arial"/>
              </a:defRPr>
            </a:lvl2pPr>
            <a:lvl3pPr marL="1143000" indent="-228600" eaLnBrk="0" hangingPunct="0">
              <a:spcBef>
                <a:spcPct val="20000"/>
              </a:spcBef>
              <a:buChar char="•"/>
              <a:defRPr sz="2400">
                <a:solidFill>
                  <a:schemeClr val="tx1"/>
                </a:solidFill>
                <a:latin typeface="Arial"/>
              </a:defRPr>
            </a:lvl3pPr>
            <a:lvl4pPr marL="1600200" indent="-228600" eaLnBrk="0" hangingPunct="0">
              <a:spcBef>
                <a:spcPct val="20000"/>
              </a:spcBef>
              <a:buChar char="–"/>
              <a:defRPr sz="2000">
                <a:solidFill>
                  <a:schemeClr val="tx1"/>
                </a:solidFill>
                <a:latin typeface="Arial"/>
              </a:defRPr>
            </a:lvl4pPr>
            <a:lvl5pPr marL="2057400" indent="-228600" eaLnBrk="0" hangingPunct="0">
              <a:spcBef>
                <a:spcPct val="20000"/>
              </a:spcBef>
              <a:buChar char="»"/>
              <a:defRPr sz="2000">
                <a:solidFill>
                  <a:schemeClr val="tx1"/>
                </a:solidFill>
                <a:latin typeface="Arial"/>
              </a:defRPr>
            </a:lvl5pPr>
            <a:lvl6pPr marL="2514600" indent="-228600" eaLnBrk="0" fontAlgn="base" hangingPunct="0">
              <a:spcBef>
                <a:spcPct val="20000"/>
              </a:spcBef>
              <a:spcAft>
                <a:spcPct val="0"/>
              </a:spcAft>
              <a:buChar char="»"/>
              <a:defRPr sz="2000">
                <a:solidFill>
                  <a:schemeClr val="tx1"/>
                </a:solidFill>
                <a:latin typeface="Arial"/>
              </a:defRPr>
            </a:lvl6pPr>
            <a:lvl7pPr marL="2971800" indent="-228600" eaLnBrk="0" fontAlgn="base" hangingPunct="0">
              <a:spcBef>
                <a:spcPct val="20000"/>
              </a:spcBef>
              <a:spcAft>
                <a:spcPct val="0"/>
              </a:spcAft>
              <a:buChar char="»"/>
              <a:defRPr sz="2000">
                <a:solidFill>
                  <a:schemeClr val="tx1"/>
                </a:solidFill>
                <a:latin typeface="Arial"/>
              </a:defRPr>
            </a:lvl7pPr>
            <a:lvl8pPr marL="3429000" indent="-228600" eaLnBrk="0" fontAlgn="base" hangingPunct="0">
              <a:spcBef>
                <a:spcPct val="20000"/>
              </a:spcBef>
              <a:spcAft>
                <a:spcPct val="0"/>
              </a:spcAft>
              <a:buChar char="»"/>
              <a:defRPr sz="2000">
                <a:solidFill>
                  <a:schemeClr val="tx1"/>
                </a:solidFill>
                <a:latin typeface="Arial"/>
              </a:defRPr>
            </a:lvl8pPr>
            <a:lvl9pPr marL="3886200" indent="-228600" eaLnBrk="0" fontAlgn="base" hangingPunct="0">
              <a:spcBef>
                <a:spcPct val="20000"/>
              </a:spcBef>
              <a:spcAft>
                <a:spcPct val="0"/>
              </a:spcAft>
              <a:buChar char="»"/>
              <a:defRPr sz="2000">
                <a:solidFill>
                  <a:schemeClr val="tx1"/>
                </a:solidFill>
                <a:latin typeface="Arial"/>
              </a:defRPr>
            </a:lvl9pPr>
          </a:lstStyle>
          <a:p>
            <a:pPr eaLnBrk="1" hangingPunct="1">
              <a:spcBef>
                <a:spcPct val="0"/>
              </a:spcBef>
              <a:buFontTx/>
              <a:buNone/>
              <a:defRPr/>
            </a:pPr>
            <a:endParaRPr lang="en-US" altLang="en-US" sz="1800">
              <a:solidFill>
                <a:prstClr val="black"/>
              </a:solidFill>
            </a:endParaRPr>
          </a:p>
        </p:txBody>
      </p:sp>
      <p:pic>
        <p:nvPicPr>
          <p:cNvPr id="9" name="Picture 16">
            <a:extLst>
              <a:ext uri="{FF2B5EF4-FFF2-40B4-BE49-F238E27FC236}">
                <a16:creationId xmlns:a16="http://schemas.microsoft.com/office/drawing/2014/main" id="{290C680C-425B-8956-69F9-2F3942E1512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97200" y="125413"/>
            <a:ext cx="3087688" cy="243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17">
            <a:extLst>
              <a:ext uri="{FF2B5EF4-FFF2-40B4-BE49-F238E27FC236}">
                <a16:creationId xmlns:a16="http://schemas.microsoft.com/office/drawing/2014/main" id="{47C8A8B5-611D-2726-8E79-873F7A954BBB}"/>
              </a:ext>
            </a:extLst>
          </p:cNvPr>
          <p:cNvSpPr>
            <a:spLocks noChangeArrowheads="1"/>
          </p:cNvSpPr>
          <p:nvPr userDrawn="1"/>
        </p:nvSpPr>
        <p:spPr bwMode="auto">
          <a:xfrm>
            <a:off x="0" y="0"/>
            <a:ext cx="9144000" cy="45720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eaLnBrk="1" hangingPunct="1">
              <a:defRPr/>
            </a:pPr>
            <a:endParaRPr lang="en-GB" altLang="en-US" sz="2400">
              <a:solidFill>
                <a:prstClr val="black"/>
              </a:solidFill>
            </a:endParaRPr>
          </a:p>
        </p:txBody>
      </p:sp>
      <p:sp>
        <p:nvSpPr>
          <p:cNvPr id="11" name="Rectangle 18">
            <a:extLst>
              <a:ext uri="{FF2B5EF4-FFF2-40B4-BE49-F238E27FC236}">
                <a16:creationId xmlns:a16="http://schemas.microsoft.com/office/drawing/2014/main" id="{EB2EBEC4-761A-B70C-7049-07387893E93F}"/>
              </a:ext>
            </a:extLst>
          </p:cNvPr>
          <p:cNvSpPr>
            <a:spLocks noChangeArrowheads="1"/>
          </p:cNvSpPr>
          <p:nvPr userDrawn="1"/>
        </p:nvSpPr>
        <p:spPr bwMode="auto">
          <a:xfrm>
            <a:off x="0" y="990600"/>
            <a:ext cx="9144000" cy="45720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2" name="Rectangle 19">
            <a:extLst>
              <a:ext uri="{FF2B5EF4-FFF2-40B4-BE49-F238E27FC236}">
                <a16:creationId xmlns:a16="http://schemas.microsoft.com/office/drawing/2014/main" id="{5DF35049-68D4-AA17-0BD4-4B5C48AB4F6C}"/>
              </a:ext>
            </a:extLst>
          </p:cNvPr>
          <p:cNvSpPr>
            <a:spLocks noChangeArrowheads="1"/>
          </p:cNvSpPr>
          <p:nvPr userDrawn="1"/>
        </p:nvSpPr>
        <p:spPr bwMode="auto">
          <a:xfrm>
            <a:off x="0" y="2428875"/>
            <a:ext cx="9144000" cy="45720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latin typeface="Calibri" pitchFamily="34" charset="0"/>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sp>
        <p:nvSpPr>
          <p:cNvPr id="13" name="Rectangle 20">
            <a:extLst>
              <a:ext uri="{FF2B5EF4-FFF2-40B4-BE49-F238E27FC236}">
                <a16:creationId xmlns:a16="http://schemas.microsoft.com/office/drawing/2014/main" id="{EA5D2419-6872-4C04-A85C-E0C1123DD91C}"/>
              </a:ext>
            </a:extLst>
          </p:cNvPr>
          <p:cNvSpPr>
            <a:spLocks noChangeArrowheads="1"/>
          </p:cNvSpPr>
          <p:nvPr userDrawn="1"/>
        </p:nvSpPr>
        <p:spPr bwMode="auto">
          <a:xfrm>
            <a:off x="0" y="3381375"/>
            <a:ext cx="9144000" cy="457200"/>
          </a:xfrm>
          <a:prstGeom prst="rect">
            <a:avLst/>
          </a:prstGeom>
          <a:noFill/>
          <a:ln>
            <a:noFill/>
          </a:ln>
          <a:effectLst/>
        </p:spPr>
        <p:txBody>
          <a:bodyPr wrap="none" anchor="ctr">
            <a:spAutoFit/>
          </a:bodyPr>
          <a:lstStyle>
            <a:lvl1pPr eaLnBrk="0" hangingPunct="0">
              <a:defRPr>
                <a:solidFill>
                  <a:schemeClr val="tx1"/>
                </a:solidFill>
                <a:latin typeface="Arial"/>
              </a:defRPr>
            </a:lvl1pPr>
            <a:lvl2pPr marL="742950" indent="-285750" eaLnBrk="0" hangingPunct="0">
              <a:defRPr>
                <a:solidFill>
                  <a:schemeClr val="tx1"/>
                </a:solidFill>
                <a:latin typeface="Arial"/>
              </a:defRPr>
            </a:lvl2pPr>
            <a:lvl3pPr marL="1143000" indent="-228600" eaLnBrk="0" hangingPunct="0">
              <a:defRPr>
                <a:solidFill>
                  <a:schemeClr val="tx1"/>
                </a:solidFill>
                <a:latin typeface="Arial"/>
              </a:defRPr>
            </a:lvl3pPr>
            <a:lvl4pPr marL="1600200" indent="-228600" eaLnBrk="0" hangingPunct="0">
              <a:defRPr>
                <a:solidFill>
                  <a:schemeClr val="tx1"/>
                </a:solidFill>
                <a:latin typeface="Arial"/>
              </a:defRPr>
            </a:lvl4pPr>
            <a:lvl5pPr marL="2057400" indent="-228600" eaLnBrk="0" hangingPunct="0">
              <a:defRPr>
                <a:solidFill>
                  <a:schemeClr val="tx1"/>
                </a:solidFill>
                <a:latin typeface="Arial"/>
              </a:defRPr>
            </a:lvl5pPr>
            <a:lvl6pPr marL="2514600" indent="-228600" eaLnBrk="0" fontAlgn="base" hangingPunct="0">
              <a:spcBef>
                <a:spcPct val="0"/>
              </a:spcBef>
              <a:spcAft>
                <a:spcPct val="0"/>
              </a:spcAft>
              <a:defRPr>
                <a:solidFill>
                  <a:schemeClr val="tx1"/>
                </a:solidFill>
                <a:latin typeface="Arial"/>
              </a:defRPr>
            </a:lvl6pPr>
            <a:lvl7pPr marL="2971800" indent="-228600" eaLnBrk="0" fontAlgn="base" hangingPunct="0">
              <a:spcBef>
                <a:spcPct val="0"/>
              </a:spcBef>
              <a:spcAft>
                <a:spcPct val="0"/>
              </a:spcAft>
              <a:defRPr>
                <a:solidFill>
                  <a:schemeClr val="tx1"/>
                </a:solidFill>
                <a:latin typeface="Arial"/>
              </a:defRPr>
            </a:lvl7pPr>
            <a:lvl8pPr marL="3429000" indent="-228600" eaLnBrk="0" fontAlgn="base" hangingPunct="0">
              <a:spcBef>
                <a:spcPct val="0"/>
              </a:spcBef>
              <a:spcAft>
                <a:spcPct val="0"/>
              </a:spcAft>
              <a:defRPr>
                <a:solidFill>
                  <a:schemeClr val="tx1"/>
                </a:solidFill>
                <a:latin typeface="Arial"/>
              </a:defRPr>
            </a:lvl8pPr>
            <a:lvl9pPr marL="3886200" indent="-228600" eaLnBrk="0" fontAlgn="base" hangingPunct="0">
              <a:spcBef>
                <a:spcPct val="0"/>
              </a:spcBef>
              <a:spcAft>
                <a:spcPct val="0"/>
              </a:spcAft>
              <a:defRPr>
                <a:solidFill>
                  <a:schemeClr val="tx1"/>
                </a:solidFill>
                <a:latin typeface="Arial"/>
              </a:defRPr>
            </a:lvl9pPr>
          </a:lstStyle>
          <a:p>
            <a:pPr>
              <a:defRPr/>
            </a:pPr>
            <a:r>
              <a:rPr lang="en-GB" altLang="en-US" sz="1100" b="1">
                <a:solidFill>
                  <a:prstClr val="black"/>
                </a:solidFill>
                <a:ea typeface="Calibri" pitchFamily="34" charset="0"/>
                <a:cs typeface="Times New Roman" pitchFamily="18" charset="0"/>
              </a:rPr>
              <a:t> </a:t>
            </a:r>
            <a:endParaRPr lang="en-GB" altLang="en-US" sz="2400">
              <a:solidFill>
                <a:prstClr val="black"/>
              </a:solidFill>
              <a:ea typeface="Calibri" pitchFamily="34" charset="0"/>
              <a:cs typeface="Times New Roman" pitchFamily="18" charset="0"/>
            </a:endParaRPr>
          </a:p>
        </p:txBody>
      </p:sp>
      <p:pic>
        <p:nvPicPr>
          <p:cNvPr id="14" name="Picture 27" descr="H:\BRANDING\GCN logo\NEW GARDEN COURT NORTH LOGO.jpg">
            <a:extLst>
              <a:ext uri="{FF2B5EF4-FFF2-40B4-BE49-F238E27FC236}">
                <a16:creationId xmlns:a16="http://schemas.microsoft.com/office/drawing/2014/main" id="{6C5E4EB5-63BE-091A-3E1D-791BFED7CAA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6013" y="5013325"/>
            <a:ext cx="13684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8" descr="Irwin Mitchell Solicitors">
            <a:extLst>
              <a:ext uri="{FF2B5EF4-FFF2-40B4-BE49-F238E27FC236}">
                <a16:creationId xmlns:a16="http://schemas.microsoft.com/office/drawing/2014/main" id="{B86EA212-0A6C-D312-F11A-70706FA8A40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732588" y="5584825"/>
            <a:ext cx="22002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Grp="1" noChangeArrowheads="1"/>
          </p:cNvSpPr>
          <p:nvPr>
            <p:ph type="ctrTitle" idx="4294967295"/>
          </p:nvPr>
        </p:nvSpPr>
        <p:spPr bwMode="auto">
          <a:xfrm>
            <a:off x="0" y="2565400"/>
            <a:ext cx="9144000" cy="2447925"/>
          </a:xfrm>
          <a:prstGeom prst="rect">
            <a:avLst/>
          </a:prstGeom>
          <a:noFill/>
        </p:spPr>
        <p:txBody>
          <a:bodyPr/>
          <a:lstStyle>
            <a:lvl1pPr>
              <a:defRPr baseline="0"/>
            </a:lvl1pPr>
          </a:lstStyle>
          <a:p>
            <a:r>
              <a:rPr lang="en-US" altLang="en-US"/>
              <a:t>Click to edit Master title style</a:t>
            </a:r>
            <a:endParaRPr lang="en-GB" altLang="en-US"/>
          </a:p>
        </p:txBody>
      </p:sp>
    </p:spTree>
    <p:extLst>
      <p:ext uri="{BB962C8B-B14F-4D97-AF65-F5344CB8AC3E}">
        <p14:creationId xmlns:p14="http://schemas.microsoft.com/office/powerpoint/2010/main" val="3753353039"/>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 name="Shape 19">
            <a:extLst>
              <a:ext uri="{FF2B5EF4-FFF2-40B4-BE49-F238E27FC236}">
                <a16:creationId xmlns:a16="http://schemas.microsoft.com/office/drawing/2014/main" id="{121A7C02-F2B0-A056-A4C0-5A70C95FD22D}"/>
              </a:ext>
            </a:extLst>
          </p:cNvPr>
          <p:cNvSpPr txBox="1">
            <a:spLocks noGrp="1"/>
          </p:cNvSpPr>
          <p:nvPr>
            <p:ph type="sldNum" idx="10"/>
          </p:nvPr>
        </p:nvSpPr>
        <p:spPr>
          <a:xfrm>
            <a:off x="8472488" y="6218238"/>
            <a:ext cx="549275" cy="523875"/>
          </a:xfrm>
          <a:prstGeom prst="rect">
            <a:avLst/>
          </a:prstGeom>
        </p:spPr>
        <p:txBody>
          <a:bodyPr vert="horz" wrap="square" lIns="91425" tIns="91425" rIns="91425" bIns="91425" numCol="1" anchor="ctr" anchorCtr="0" compatLnSpc="1">
            <a:prstTxWarp prst="textNoShape">
              <a:avLst/>
            </a:prstTxWarp>
            <a:noAutofit/>
          </a:bodyPr>
          <a:lstStyle>
            <a:lvl1pPr>
              <a:defRPr/>
            </a:lvl1pPr>
          </a:lstStyle>
          <a:p>
            <a:pPr>
              <a:defRPr/>
            </a:pPr>
            <a:fld id="{2BC0B2A5-7666-4C10-BE01-4A8CBD2CB916}" type="slidenum">
              <a:rPr lang="en-US" altLang="en-US"/>
              <a:pPr>
                <a:defRPr/>
              </a:pPr>
              <a:t>‹#›</a:t>
            </a:fld>
            <a:endParaRPr lang="en-US" altLang="en-US"/>
          </a:p>
        </p:txBody>
      </p:sp>
    </p:spTree>
    <p:extLst>
      <p:ext uri="{BB962C8B-B14F-4D97-AF65-F5344CB8AC3E}">
        <p14:creationId xmlns:p14="http://schemas.microsoft.com/office/powerpoint/2010/main" val="4532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BD0066BB-29DD-19A0-8FF4-BA402484A397}"/>
              </a:ext>
            </a:extLst>
          </p:cNvPr>
          <p:cNvSpPr txBox="1">
            <a:spLocks noChangeArrowheads="1"/>
          </p:cNvSpPr>
          <p:nvPr userDrawn="1"/>
        </p:nvSpPr>
        <p:spPr>
          <a:xfrm>
            <a:off x="0" y="2205038"/>
            <a:ext cx="9144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br>
            <a:endParaRPr lang="en-GB" altLang="en-US" sz="2800" b="1" u="sng" dirty="0"/>
          </a:p>
        </p:txBody>
      </p:sp>
      <p:sp>
        <p:nvSpPr>
          <p:cNvPr id="10" name="Rectangle 5">
            <a:extLst>
              <a:ext uri="{FF2B5EF4-FFF2-40B4-BE49-F238E27FC236}">
                <a16:creationId xmlns:a16="http://schemas.microsoft.com/office/drawing/2014/main" id="{7B59F32D-73DF-C504-602E-3526AF1B96BF}"/>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1" name="Rectangle 7">
            <a:extLst>
              <a:ext uri="{FF2B5EF4-FFF2-40B4-BE49-F238E27FC236}">
                <a16:creationId xmlns:a16="http://schemas.microsoft.com/office/drawing/2014/main" id="{34C57E9A-AA13-63DB-F5D9-369FBDCAE3C0}"/>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2" name="Rectangle 9">
            <a:extLst>
              <a:ext uri="{FF2B5EF4-FFF2-40B4-BE49-F238E27FC236}">
                <a16:creationId xmlns:a16="http://schemas.microsoft.com/office/drawing/2014/main" id="{FB1EBABA-1C5A-0E60-7325-52ABA86490DD}"/>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3" name="Rectangle 11">
            <a:extLst>
              <a:ext uri="{FF2B5EF4-FFF2-40B4-BE49-F238E27FC236}">
                <a16:creationId xmlns:a16="http://schemas.microsoft.com/office/drawing/2014/main" id="{CB404D35-7B5B-B5EE-5633-DDA91B762454}"/>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4" name="Rectangle 13">
            <a:extLst>
              <a:ext uri="{FF2B5EF4-FFF2-40B4-BE49-F238E27FC236}">
                <a16:creationId xmlns:a16="http://schemas.microsoft.com/office/drawing/2014/main" id="{34E2610C-AF2F-1C8E-1FB3-10A4E8FF3BCF}"/>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sp>
        <p:nvSpPr>
          <p:cNvPr id="15" name="Rectangle 15">
            <a:extLst>
              <a:ext uri="{FF2B5EF4-FFF2-40B4-BE49-F238E27FC236}">
                <a16:creationId xmlns:a16="http://schemas.microsoft.com/office/drawing/2014/main" id="{6A36299F-10FC-C1AB-6930-AE76167BAA47}"/>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p>
        </p:txBody>
      </p:sp>
      <p:pic>
        <p:nvPicPr>
          <p:cNvPr id="1033" name="Picture 16">
            <a:extLst>
              <a:ext uri="{FF2B5EF4-FFF2-40B4-BE49-F238E27FC236}">
                <a16:creationId xmlns:a16="http://schemas.microsoft.com/office/drawing/2014/main" id="{66B7671C-D8FA-BCBF-39D5-A2CDA2509DB9}"/>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997200" y="125413"/>
            <a:ext cx="3087688"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7">
            <a:extLst>
              <a:ext uri="{FF2B5EF4-FFF2-40B4-BE49-F238E27FC236}">
                <a16:creationId xmlns:a16="http://schemas.microsoft.com/office/drawing/2014/main" id="{D7E6F2F9-AF8A-E53A-5D64-F73600D4BDED}"/>
              </a:ext>
            </a:extLst>
          </p:cNvPr>
          <p:cNvSpPr>
            <a:spLocks noChangeArrowheads="1"/>
          </p:cNvSpPr>
          <p:nvPr userDrawn="1"/>
        </p:nvSpPr>
        <p:spPr bwMode="auto">
          <a:xfrm>
            <a:off x="0" y="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9" name="Rectangle 18">
            <a:extLst>
              <a:ext uri="{FF2B5EF4-FFF2-40B4-BE49-F238E27FC236}">
                <a16:creationId xmlns:a16="http://schemas.microsoft.com/office/drawing/2014/main" id="{58CF7776-9CEB-D678-E103-E2D9969AC82E}"/>
              </a:ext>
            </a:extLst>
          </p:cNvPr>
          <p:cNvSpPr>
            <a:spLocks noChangeArrowheads="1"/>
          </p:cNvSpPr>
          <p:nvPr userDrawn="1"/>
        </p:nvSpPr>
        <p:spPr bwMode="auto">
          <a:xfrm>
            <a:off x="0" y="99060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0" name="Rectangle 19">
            <a:extLst>
              <a:ext uri="{FF2B5EF4-FFF2-40B4-BE49-F238E27FC236}">
                <a16:creationId xmlns:a16="http://schemas.microsoft.com/office/drawing/2014/main" id="{DDB2C783-3A96-5C36-9E62-8A0CC68F63E0}"/>
              </a:ext>
            </a:extLst>
          </p:cNvPr>
          <p:cNvSpPr>
            <a:spLocks noChangeArrowheads="1"/>
          </p:cNvSpPr>
          <p:nvPr userDrawn="1"/>
        </p:nvSpPr>
        <p:spPr bwMode="auto">
          <a:xfrm>
            <a:off x="0" y="24288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latin typeface="Calibri" pitchFamily="34" charset="0"/>
                <a:ea typeface="Calibri" pitchFamily="34" charset="0"/>
                <a:cs typeface="Times New Roman" pitchFamily="18" charset="0"/>
              </a:rPr>
              <a:t> </a:t>
            </a:r>
            <a:endParaRPr lang="en-GB" altLang="en-US">
              <a:ea typeface="Calibri" pitchFamily="34" charset="0"/>
              <a:cs typeface="Times New Roman" pitchFamily="18" charset="0"/>
            </a:endParaRPr>
          </a:p>
        </p:txBody>
      </p:sp>
      <p:sp>
        <p:nvSpPr>
          <p:cNvPr id="1041" name="Rectangle 20">
            <a:extLst>
              <a:ext uri="{FF2B5EF4-FFF2-40B4-BE49-F238E27FC236}">
                <a16:creationId xmlns:a16="http://schemas.microsoft.com/office/drawing/2014/main" id="{D698CB65-B276-79D9-595B-55F42F19E70D}"/>
              </a:ext>
            </a:extLst>
          </p:cNvPr>
          <p:cNvSpPr>
            <a:spLocks noChangeArrowheads="1"/>
          </p:cNvSpPr>
          <p:nvPr userDrawn="1"/>
        </p:nvSpPr>
        <p:spPr bwMode="auto">
          <a:xfrm>
            <a:off x="0" y="33813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ea typeface="Calibri" pitchFamily="34" charset="0"/>
                <a:cs typeface="Times New Roman" pitchFamily="18" charset="0"/>
              </a:rPr>
              <a:t> </a:t>
            </a:r>
            <a:endParaRPr lang="en-GB" altLang="en-US">
              <a:ea typeface="Calibri"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5181" r:id="rId1"/>
    <p:sldLayoutId id="2147485182" r:id="rId2"/>
    <p:sldLayoutId id="2147485183" r:id="rId3"/>
    <p:sldLayoutId id="2147485184" r:id="rId4"/>
    <p:sldLayoutId id="2147485185" r:id="rId5"/>
    <p:sldLayoutId id="2147485186" r:id="rId6"/>
    <p:sldLayoutId id="2147485187" r:id="rId7"/>
    <p:sldLayoutId id="2147485188" r:id="rId8"/>
    <p:sldLayoutId id="2147485189" r:id="rId9"/>
  </p:sldLayoutIdLst>
  <p:hf hdr="0" ftr="0" dt="0"/>
  <p:txStyles>
    <p:title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Arial" panose="020B0604020202020204" pitchFamily="34" charset="0"/>
        </a:defRPr>
      </a:lvl2pPr>
      <a:lvl3pPr algn="ctr" rtl="0" eaLnBrk="0" fontAlgn="base" hangingPunct="0">
        <a:spcBef>
          <a:spcPct val="0"/>
        </a:spcBef>
        <a:spcAft>
          <a:spcPct val="0"/>
        </a:spcAft>
        <a:defRPr sz="2600">
          <a:solidFill>
            <a:schemeClr val="tx1"/>
          </a:solidFill>
          <a:latin typeface="Arial" panose="020B0604020202020204" pitchFamily="34" charset="0"/>
        </a:defRPr>
      </a:lvl3pPr>
      <a:lvl4pPr algn="ctr" rtl="0" eaLnBrk="0" fontAlgn="base" hangingPunct="0">
        <a:spcBef>
          <a:spcPct val="0"/>
        </a:spcBef>
        <a:spcAft>
          <a:spcPct val="0"/>
        </a:spcAft>
        <a:defRPr sz="2600">
          <a:solidFill>
            <a:schemeClr val="tx1"/>
          </a:solidFill>
          <a:latin typeface="Arial" panose="020B0604020202020204" pitchFamily="34" charset="0"/>
        </a:defRPr>
      </a:lvl4pPr>
      <a:lvl5pPr algn="ctr" rtl="0" eaLnBrk="0" fontAlgn="base" hangingPunct="0">
        <a:spcBef>
          <a:spcPct val="0"/>
        </a:spcBef>
        <a:spcAft>
          <a:spcPct val="0"/>
        </a:spcAft>
        <a:defRPr sz="2600">
          <a:solidFill>
            <a:schemeClr val="tx1"/>
          </a:solidFill>
          <a:latin typeface="Arial" panose="020B0604020202020204"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4C9EC43B-5D6A-D643-BC03-B00D30D6816C}"/>
              </a:ext>
            </a:extLst>
          </p:cNvPr>
          <p:cNvSpPr txBox="1">
            <a:spLocks noChangeArrowheads="1"/>
          </p:cNvSpPr>
          <p:nvPr userDrawn="1"/>
        </p:nvSpPr>
        <p:spPr>
          <a:xfrm>
            <a:off x="0" y="2205038"/>
            <a:ext cx="9144000" cy="2808287"/>
          </a:xfrm>
          <a:prstGeom prst="rect">
            <a:avLst/>
          </a:prstGeom>
        </p:spPr>
        <p:txBody>
          <a:bodyPr/>
          <a:lst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Calibri" pitchFamily="34" charset="0"/>
              </a:defRPr>
            </a:lvl2pPr>
            <a:lvl3pPr algn="ctr" rtl="0" eaLnBrk="0" fontAlgn="base" hangingPunct="0">
              <a:spcBef>
                <a:spcPct val="0"/>
              </a:spcBef>
              <a:spcAft>
                <a:spcPct val="0"/>
              </a:spcAft>
              <a:defRPr sz="2600">
                <a:solidFill>
                  <a:schemeClr val="tx1"/>
                </a:solidFill>
                <a:latin typeface="Calibri" pitchFamily="34" charset="0"/>
              </a:defRPr>
            </a:lvl3pPr>
            <a:lvl4pPr algn="ctr" rtl="0" eaLnBrk="0" fontAlgn="base" hangingPunct="0">
              <a:spcBef>
                <a:spcPct val="0"/>
              </a:spcBef>
              <a:spcAft>
                <a:spcPct val="0"/>
              </a:spcAft>
              <a:defRPr sz="2600">
                <a:solidFill>
                  <a:schemeClr val="tx1"/>
                </a:solidFill>
                <a:latin typeface="Calibri" pitchFamily="34" charset="0"/>
              </a:defRPr>
            </a:lvl4pPr>
            <a:lvl5pPr algn="ctr" rtl="0" eaLnBrk="0" fontAlgn="base" hangingPunct="0">
              <a:spcBef>
                <a:spcPct val="0"/>
              </a:spcBef>
              <a:spcAft>
                <a:spcPct val="0"/>
              </a:spcAft>
              <a:defRPr sz="2600">
                <a:solidFill>
                  <a:schemeClr val="tx1"/>
                </a:solidFill>
                <a:latin typeface="Calibri"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a:lstStyle>
          <a:p>
            <a:pPr eaLnBrk="1" hangingPunct="1">
              <a:defRPr/>
            </a:pPr>
            <a:br>
              <a:rPr lang="en-GB" altLang="en-US" sz="2800" dirty="0">
                <a:solidFill>
                  <a:prstClr val="black"/>
                </a:solidFill>
              </a:rPr>
            </a:br>
            <a:endParaRPr lang="en-GB" altLang="en-US" sz="2800" b="1" u="sng" dirty="0">
              <a:solidFill>
                <a:prstClr val="black"/>
              </a:solidFill>
            </a:endParaRPr>
          </a:p>
        </p:txBody>
      </p:sp>
      <p:sp>
        <p:nvSpPr>
          <p:cNvPr id="10" name="Rectangle 5">
            <a:extLst>
              <a:ext uri="{FF2B5EF4-FFF2-40B4-BE49-F238E27FC236}">
                <a16:creationId xmlns:a16="http://schemas.microsoft.com/office/drawing/2014/main" id="{AA0D4DDE-7E2A-2F68-B040-C56DF38441C0}"/>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sp>
        <p:nvSpPr>
          <p:cNvPr id="11" name="Rectangle 7">
            <a:extLst>
              <a:ext uri="{FF2B5EF4-FFF2-40B4-BE49-F238E27FC236}">
                <a16:creationId xmlns:a16="http://schemas.microsoft.com/office/drawing/2014/main" id="{52692D7A-4119-B362-3687-620C134B8492}"/>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sp>
        <p:nvSpPr>
          <p:cNvPr id="12" name="Rectangle 9">
            <a:extLst>
              <a:ext uri="{FF2B5EF4-FFF2-40B4-BE49-F238E27FC236}">
                <a16:creationId xmlns:a16="http://schemas.microsoft.com/office/drawing/2014/main" id="{E19F0170-AE0A-AD13-11D6-A68B63467CBF}"/>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sp>
        <p:nvSpPr>
          <p:cNvPr id="13" name="Rectangle 11">
            <a:extLst>
              <a:ext uri="{FF2B5EF4-FFF2-40B4-BE49-F238E27FC236}">
                <a16:creationId xmlns:a16="http://schemas.microsoft.com/office/drawing/2014/main" id="{61C9ACDF-B887-E9E4-BC0B-B3C0F250CD23}"/>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sp>
        <p:nvSpPr>
          <p:cNvPr id="14" name="Rectangle 13">
            <a:extLst>
              <a:ext uri="{FF2B5EF4-FFF2-40B4-BE49-F238E27FC236}">
                <a16:creationId xmlns:a16="http://schemas.microsoft.com/office/drawing/2014/main" id="{AA5B2E4D-6178-6373-8FE2-4A587CAF9B48}"/>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sp>
        <p:nvSpPr>
          <p:cNvPr id="15" name="Rectangle 15">
            <a:extLst>
              <a:ext uri="{FF2B5EF4-FFF2-40B4-BE49-F238E27FC236}">
                <a16:creationId xmlns:a16="http://schemas.microsoft.com/office/drawing/2014/main" id="{FE2A1213-9B20-7321-051E-AF0CF0FF6EDC}"/>
              </a:ext>
            </a:extLst>
          </p:cNvPr>
          <p:cNvSpPr>
            <a:spLocks noChangeArrowheads="1"/>
          </p:cNvSpPr>
          <p:nvPr userDrawn="1"/>
        </p:nvSpPr>
        <p:spPr bwMode="auto">
          <a:xfrm>
            <a:off x="0" y="0"/>
            <a:ext cx="9144000" cy="0"/>
          </a:xfrm>
          <a:prstGeom prst="rect">
            <a:avLst/>
          </a:prstGeom>
          <a:noFill/>
          <a:ln>
            <a:noFill/>
          </a:ln>
          <a:effec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en-US" altLang="en-US" sz="1800">
              <a:solidFill>
                <a:prstClr val="black"/>
              </a:solidFill>
            </a:endParaRPr>
          </a:p>
        </p:txBody>
      </p:sp>
      <p:pic>
        <p:nvPicPr>
          <p:cNvPr id="2057" name="Picture 16">
            <a:extLst>
              <a:ext uri="{FF2B5EF4-FFF2-40B4-BE49-F238E27FC236}">
                <a16:creationId xmlns:a16="http://schemas.microsoft.com/office/drawing/2014/main" id="{40B8E2B8-3167-DCC9-97F5-DCFF6BAB1A19}"/>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997200" y="125413"/>
            <a:ext cx="3087688" cy="243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7">
            <a:extLst>
              <a:ext uri="{FF2B5EF4-FFF2-40B4-BE49-F238E27FC236}">
                <a16:creationId xmlns:a16="http://schemas.microsoft.com/office/drawing/2014/main" id="{964623E4-BBC7-2167-024B-8BEEF8937D92}"/>
              </a:ext>
            </a:extLst>
          </p:cNvPr>
          <p:cNvSpPr>
            <a:spLocks noChangeArrowheads="1"/>
          </p:cNvSpPr>
          <p:nvPr userDrawn="1"/>
        </p:nvSpPr>
        <p:spPr bwMode="auto">
          <a:xfrm>
            <a:off x="0" y="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solidFill>
                <a:prstClr val="black"/>
              </a:solidFill>
            </a:endParaRPr>
          </a:p>
        </p:txBody>
      </p:sp>
      <p:sp>
        <p:nvSpPr>
          <p:cNvPr id="1039" name="Rectangle 18">
            <a:extLst>
              <a:ext uri="{FF2B5EF4-FFF2-40B4-BE49-F238E27FC236}">
                <a16:creationId xmlns:a16="http://schemas.microsoft.com/office/drawing/2014/main" id="{571E8448-E36E-2D17-318C-46E40706523A}"/>
              </a:ext>
            </a:extLst>
          </p:cNvPr>
          <p:cNvSpPr>
            <a:spLocks noChangeArrowheads="1"/>
          </p:cNvSpPr>
          <p:nvPr userDrawn="1"/>
        </p:nvSpPr>
        <p:spPr bwMode="auto">
          <a:xfrm>
            <a:off x="0" y="990600"/>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solidFill>
                  <a:prstClr val="black"/>
                </a:solidFill>
                <a:ea typeface="Calibri" pitchFamily="34" charset="0"/>
                <a:cs typeface="Times New Roman" pitchFamily="18" charset="0"/>
              </a:rPr>
              <a:t>  </a:t>
            </a:r>
            <a:endParaRPr lang="en-GB" altLang="en-US">
              <a:solidFill>
                <a:prstClr val="black"/>
              </a:solidFill>
              <a:ea typeface="Calibri" pitchFamily="34" charset="0"/>
              <a:cs typeface="Times New Roman" pitchFamily="18" charset="0"/>
            </a:endParaRPr>
          </a:p>
        </p:txBody>
      </p:sp>
      <p:sp>
        <p:nvSpPr>
          <p:cNvPr id="1040" name="Rectangle 19">
            <a:extLst>
              <a:ext uri="{FF2B5EF4-FFF2-40B4-BE49-F238E27FC236}">
                <a16:creationId xmlns:a16="http://schemas.microsoft.com/office/drawing/2014/main" id="{1806D5EE-070F-4B2F-36D2-32B6162113FA}"/>
              </a:ext>
            </a:extLst>
          </p:cNvPr>
          <p:cNvSpPr>
            <a:spLocks noChangeArrowheads="1"/>
          </p:cNvSpPr>
          <p:nvPr userDrawn="1"/>
        </p:nvSpPr>
        <p:spPr bwMode="auto">
          <a:xfrm>
            <a:off x="0" y="24288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solidFill>
                  <a:prstClr val="black"/>
                </a:solidFill>
                <a:latin typeface="Calibri" pitchFamily="34" charset="0"/>
                <a:ea typeface="Calibri" pitchFamily="34" charset="0"/>
                <a:cs typeface="Times New Roman" pitchFamily="18" charset="0"/>
              </a:rPr>
              <a:t> </a:t>
            </a:r>
            <a:endParaRPr lang="en-GB" altLang="en-US">
              <a:solidFill>
                <a:prstClr val="black"/>
              </a:solidFill>
              <a:ea typeface="Calibri" pitchFamily="34" charset="0"/>
              <a:cs typeface="Times New Roman" pitchFamily="18" charset="0"/>
            </a:endParaRPr>
          </a:p>
        </p:txBody>
      </p:sp>
      <p:sp>
        <p:nvSpPr>
          <p:cNvPr id="1041" name="Rectangle 20">
            <a:extLst>
              <a:ext uri="{FF2B5EF4-FFF2-40B4-BE49-F238E27FC236}">
                <a16:creationId xmlns:a16="http://schemas.microsoft.com/office/drawing/2014/main" id="{20AF0375-86D0-5259-96C3-843EA332B57B}"/>
              </a:ext>
            </a:extLst>
          </p:cNvPr>
          <p:cNvSpPr>
            <a:spLocks noChangeArrowheads="1"/>
          </p:cNvSpPr>
          <p:nvPr userDrawn="1"/>
        </p:nvSpPr>
        <p:spPr bwMode="auto">
          <a:xfrm>
            <a:off x="0" y="3381375"/>
            <a:ext cx="9144000" cy="457200"/>
          </a:xfrm>
          <a:prstGeom prst="rect">
            <a:avLst/>
          </a:prstGeom>
          <a:noFill/>
          <a:ln>
            <a:noFill/>
          </a:ln>
          <a:effec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1100" b="1">
                <a:solidFill>
                  <a:prstClr val="black"/>
                </a:solidFill>
                <a:ea typeface="Calibri" pitchFamily="34" charset="0"/>
                <a:cs typeface="Times New Roman" pitchFamily="18" charset="0"/>
              </a:rPr>
              <a:t> </a:t>
            </a:r>
            <a:endParaRPr lang="en-GB" altLang="en-US">
              <a:solidFill>
                <a:prstClr val="black"/>
              </a:solidFill>
              <a:ea typeface="Calibri"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5190" r:id="rId1"/>
    <p:sldLayoutId id="2147485191" r:id="rId2"/>
    <p:sldLayoutId id="2147485192" r:id="rId3"/>
    <p:sldLayoutId id="2147485193" r:id="rId4"/>
  </p:sldLayoutIdLst>
  <p:hf hdr="0" ftr="0" dt="0"/>
  <p:txStyles>
    <p:titleStyle>
      <a:lvl1pPr algn="ctr" rtl="0" eaLnBrk="0" fontAlgn="base" hangingPunct="0">
        <a:spcBef>
          <a:spcPct val="0"/>
        </a:spcBef>
        <a:spcAft>
          <a:spcPct val="0"/>
        </a:spcAft>
        <a:defRPr sz="2600" kern="1200">
          <a:solidFill>
            <a:schemeClr val="tx1"/>
          </a:solidFill>
          <a:latin typeface="+mj-lt"/>
          <a:ea typeface="+mj-ea"/>
          <a:cs typeface="+mj-cs"/>
        </a:defRPr>
      </a:lvl1pPr>
      <a:lvl2pPr algn="ctr" rtl="0" eaLnBrk="0" fontAlgn="base" hangingPunct="0">
        <a:spcBef>
          <a:spcPct val="0"/>
        </a:spcBef>
        <a:spcAft>
          <a:spcPct val="0"/>
        </a:spcAft>
        <a:defRPr sz="2600">
          <a:solidFill>
            <a:schemeClr val="tx1"/>
          </a:solidFill>
          <a:latin typeface="Arial" panose="020B0604020202020204" pitchFamily="34" charset="0"/>
        </a:defRPr>
      </a:lvl2pPr>
      <a:lvl3pPr algn="ctr" rtl="0" eaLnBrk="0" fontAlgn="base" hangingPunct="0">
        <a:spcBef>
          <a:spcPct val="0"/>
        </a:spcBef>
        <a:spcAft>
          <a:spcPct val="0"/>
        </a:spcAft>
        <a:defRPr sz="2600">
          <a:solidFill>
            <a:schemeClr val="tx1"/>
          </a:solidFill>
          <a:latin typeface="Arial" panose="020B0604020202020204" pitchFamily="34" charset="0"/>
        </a:defRPr>
      </a:lvl3pPr>
      <a:lvl4pPr algn="ctr" rtl="0" eaLnBrk="0" fontAlgn="base" hangingPunct="0">
        <a:spcBef>
          <a:spcPct val="0"/>
        </a:spcBef>
        <a:spcAft>
          <a:spcPct val="0"/>
        </a:spcAft>
        <a:defRPr sz="2600">
          <a:solidFill>
            <a:schemeClr val="tx1"/>
          </a:solidFill>
          <a:latin typeface="Arial" panose="020B0604020202020204" pitchFamily="34" charset="0"/>
        </a:defRPr>
      </a:lvl4pPr>
      <a:lvl5pPr algn="ctr" rtl="0" eaLnBrk="0" fontAlgn="base" hangingPunct="0">
        <a:spcBef>
          <a:spcPct val="0"/>
        </a:spcBef>
        <a:spcAft>
          <a:spcPct val="0"/>
        </a:spcAft>
        <a:defRPr sz="2600">
          <a:solidFill>
            <a:schemeClr val="tx1"/>
          </a:solidFill>
          <a:latin typeface="Arial" panose="020B0604020202020204" pitchFamily="34" charset="0"/>
        </a:defRPr>
      </a:lvl5pPr>
      <a:lvl6pPr marL="457200" algn="ctr" rtl="0" fontAlgn="base">
        <a:spcBef>
          <a:spcPct val="0"/>
        </a:spcBef>
        <a:spcAft>
          <a:spcPct val="0"/>
        </a:spcAft>
        <a:defRPr sz="2600">
          <a:solidFill>
            <a:schemeClr val="tx1"/>
          </a:solidFill>
          <a:latin typeface="Calibri" pitchFamily="34" charset="0"/>
        </a:defRPr>
      </a:lvl6pPr>
      <a:lvl7pPr marL="914400" algn="ctr" rtl="0" fontAlgn="base">
        <a:spcBef>
          <a:spcPct val="0"/>
        </a:spcBef>
        <a:spcAft>
          <a:spcPct val="0"/>
        </a:spcAft>
        <a:defRPr sz="2600">
          <a:solidFill>
            <a:schemeClr val="tx1"/>
          </a:solidFill>
          <a:latin typeface="Calibri" pitchFamily="34" charset="0"/>
        </a:defRPr>
      </a:lvl7pPr>
      <a:lvl8pPr marL="1371600" algn="ctr" rtl="0" fontAlgn="base">
        <a:spcBef>
          <a:spcPct val="0"/>
        </a:spcBef>
        <a:spcAft>
          <a:spcPct val="0"/>
        </a:spcAft>
        <a:defRPr sz="2600">
          <a:solidFill>
            <a:schemeClr val="tx1"/>
          </a:solidFill>
          <a:latin typeface="Calibri" pitchFamily="34" charset="0"/>
        </a:defRPr>
      </a:lvl8pPr>
      <a:lvl9pPr marL="1828800" algn="ctr" rtl="0" fontAlgn="base">
        <a:spcBef>
          <a:spcPct val="0"/>
        </a:spcBef>
        <a:spcAft>
          <a:spcPct val="0"/>
        </a:spcAft>
        <a:defRPr sz="2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benefit-overpayment-recovery-staff-guide/benefit-overpayment-recovery-guid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ov.uk/government/publications/benefit-overpayment-recovery-staff-guide/benefit-overpayment-recovery-gui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uidance/ask-dwp-to-review-a-previous-request-to-stop-waive-recoverable-hardship-payment-repayments-made-between-1-january-2014-and-11-january-202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2BD36B-822E-6BC3-7041-DFC39A5976F9}"/>
              </a:ext>
            </a:extLst>
          </p:cNvPr>
          <p:cNvSpPr>
            <a:spLocks noGrp="1"/>
          </p:cNvSpPr>
          <p:nvPr>
            <p:ph type="title"/>
          </p:nvPr>
        </p:nvSpPr>
        <p:spPr bwMode="auto">
          <a:xfrm>
            <a:off x="1331913" y="1773238"/>
            <a:ext cx="6472237" cy="2303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3600" b="1">
                <a:latin typeface="Arial" panose="020B0604020202020204" pitchFamily="34" charset="0"/>
                <a:cs typeface="Arial" panose="020B0604020202020204" pitchFamily="34" charset="0"/>
              </a:rPr>
              <a:t>Challenging the recovery of benefit overpayments</a:t>
            </a:r>
            <a:br>
              <a:rPr lang="en-US" altLang="en-US" sz="3600" b="1">
                <a:latin typeface="Arial" panose="020B0604020202020204" pitchFamily="34" charset="0"/>
                <a:cs typeface="Arial" panose="020B0604020202020204" pitchFamily="34" charset="0"/>
              </a:rPr>
            </a:br>
            <a:br>
              <a:rPr lang="en-US" altLang="en-US" sz="3600" b="1">
                <a:latin typeface="Arial" panose="020B0604020202020204" pitchFamily="34" charset="0"/>
                <a:cs typeface="Arial" panose="020B0604020202020204" pitchFamily="34" charset="0"/>
              </a:rPr>
            </a:br>
            <a:r>
              <a:rPr lang="en-US" altLang="en-US" sz="3600" b="1">
                <a:latin typeface="Arial" panose="020B0604020202020204" pitchFamily="34" charset="0"/>
                <a:cs typeface="Arial" panose="020B0604020202020204" pitchFamily="34" charset="0"/>
              </a:rPr>
              <a:t>17 July 2024 </a:t>
            </a:r>
            <a:br>
              <a:rPr lang="en-US" altLang="en-US" sz="3600" b="1">
                <a:latin typeface="Arial" panose="020B0604020202020204" pitchFamily="34" charset="0"/>
                <a:cs typeface="Arial" panose="020B0604020202020204" pitchFamily="34" charset="0"/>
              </a:rPr>
            </a:br>
            <a:br>
              <a:rPr lang="en-US" altLang="en-US" sz="3600" b="1">
                <a:latin typeface="Arial" panose="020B0604020202020204" pitchFamily="34" charset="0"/>
                <a:cs typeface="Arial" panose="020B0604020202020204" pitchFamily="34" charset="0"/>
              </a:rPr>
            </a:br>
            <a:r>
              <a:rPr lang="en-US" altLang="en-US" sz="2500" b="1">
                <a:latin typeface="Arial" panose="020B0604020202020204" pitchFamily="34" charset="0"/>
                <a:cs typeface="Arial" panose="020B0604020202020204" pitchFamily="34" charset="0"/>
              </a:rPr>
              <a:t>Niamh Grahame – Public Law Project</a:t>
            </a:r>
            <a:br>
              <a:rPr lang="en-US" altLang="en-US" sz="2500" b="1">
                <a:latin typeface="Arial" panose="020B0604020202020204" pitchFamily="34" charset="0"/>
                <a:cs typeface="Arial" panose="020B0604020202020204" pitchFamily="34" charset="0"/>
              </a:rPr>
            </a:br>
            <a:br>
              <a:rPr lang="en-US" altLang="en-US" sz="3600" b="1">
                <a:latin typeface="Arial" panose="020B0604020202020204" pitchFamily="34" charset="0"/>
                <a:cs typeface="Arial" panose="020B0604020202020204" pitchFamily="34" charset="0"/>
              </a:rPr>
            </a:br>
            <a:br>
              <a:rPr lang="en-US" altLang="en-US" sz="3600" b="1">
                <a:latin typeface="Arial" panose="020B0604020202020204" pitchFamily="34" charset="0"/>
                <a:cs typeface="Arial" panose="020B0604020202020204" pitchFamily="34" charset="0"/>
              </a:rPr>
            </a:br>
            <a:br>
              <a:rPr lang="en-US" altLang="en-US" sz="3600" b="1">
                <a:latin typeface="Arial" panose="020B0604020202020204" pitchFamily="34" charset="0"/>
                <a:cs typeface="Arial" panose="020B0604020202020204" pitchFamily="34" charset="0"/>
              </a:rPr>
            </a:br>
            <a:endParaRPr lang="en-GB" altLang="en-US" sz="3600">
              <a:latin typeface="Arial" panose="020B0604020202020204" pitchFamily="34" charset="0"/>
              <a:cs typeface="Arial" panose="020B0604020202020204" pitchFamily="34" charset="0"/>
            </a:endParaRPr>
          </a:p>
        </p:txBody>
      </p:sp>
      <p:sp>
        <p:nvSpPr>
          <p:cNvPr id="16387" name="Rectangle 8">
            <a:extLst>
              <a:ext uri="{FF2B5EF4-FFF2-40B4-BE49-F238E27FC236}">
                <a16:creationId xmlns:a16="http://schemas.microsoft.com/office/drawing/2014/main" id="{0029CFE8-5A7D-7FF6-59B3-B137D54D5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16388" name="Rectangle 9">
            <a:extLst>
              <a:ext uri="{FF2B5EF4-FFF2-40B4-BE49-F238E27FC236}">
                <a16:creationId xmlns:a16="http://schemas.microsoft.com/office/drawing/2014/main" id="{4B4A5326-991E-A84A-DA47-E1D7526CB19C}"/>
              </a:ext>
            </a:extLst>
          </p:cNvPr>
          <p:cNvSpPr>
            <a:spLocks noChangeArrowheads="1"/>
          </p:cNvSpPr>
          <p:nvPr/>
        </p:nvSpPr>
        <p:spPr bwMode="auto">
          <a:xfrm>
            <a:off x="0" y="571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16389" name="Rectangle 10">
            <a:extLst>
              <a:ext uri="{FF2B5EF4-FFF2-40B4-BE49-F238E27FC236}">
                <a16:creationId xmlns:a16="http://schemas.microsoft.com/office/drawing/2014/main" id="{1570DAC6-F72B-5306-5B7F-57440E70DA0B}"/>
              </a:ext>
            </a:extLst>
          </p:cNvPr>
          <p:cNvSpPr>
            <a:spLocks noChangeArrowheads="1"/>
          </p:cNvSpPr>
          <p:nvPr/>
        </p:nvSpPr>
        <p:spPr bwMode="auto">
          <a:xfrm>
            <a:off x="0" y="1009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endParaRPr lang="en-GB" altLang="en-US"/>
          </a:p>
        </p:txBody>
      </p:sp>
      <p:sp>
        <p:nvSpPr>
          <p:cNvPr id="16390" name="Rectangle 11">
            <a:extLst>
              <a:ext uri="{FF2B5EF4-FFF2-40B4-BE49-F238E27FC236}">
                <a16:creationId xmlns:a16="http://schemas.microsoft.com/office/drawing/2014/main" id="{EC69FFF5-E9BB-8B5C-D642-A3F097F6F326}"/>
              </a:ext>
            </a:extLst>
          </p:cNvPr>
          <p:cNvSpPr>
            <a:spLocks noChangeArrowheads="1"/>
          </p:cNvSpPr>
          <p:nvPr/>
        </p:nvSpPr>
        <p:spPr bwMode="auto">
          <a:xfrm>
            <a:off x="0" y="1400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1100">
                <a:latin typeface="Calibri" panose="020F0502020204030204" pitchFamily="34" charset="0"/>
                <a:cs typeface="Times New Roman" panose="02020603050405020304" pitchFamily="18" charset="0"/>
              </a:rPr>
              <a:t>       </a:t>
            </a:r>
            <a:r>
              <a:rPr lang="en-GB" altLang="en-US" sz="600"/>
              <a:t> </a:t>
            </a:r>
            <a:endParaRPr lang="en-GB"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C7EC408-092A-6F59-CB61-C9E39208DCD9}"/>
              </a:ext>
            </a:extLst>
          </p:cNvPr>
          <p:cNvSpPr>
            <a:spLocks noGrp="1"/>
          </p:cNvSpPr>
          <p:nvPr>
            <p:ph type="title"/>
          </p:nvPr>
        </p:nvSpPr>
        <p:spPr bwMode="auto">
          <a:xfrm>
            <a:off x="1258888" y="1047750"/>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A- Financial Hardship</a:t>
            </a:r>
          </a:p>
        </p:txBody>
      </p:sp>
      <p:sp>
        <p:nvSpPr>
          <p:cNvPr id="31747" name="Content Placeholder 2">
            <a:extLst>
              <a:ext uri="{FF2B5EF4-FFF2-40B4-BE49-F238E27FC236}">
                <a16:creationId xmlns:a16="http://schemas.microsoft.com/office/drawing/2014/main" id="{4F99364E-4CDC-46FD-D636-3B169697E4B9}"/>
              </a:ext>
            </a:extLst>
          </p:cNvPr>
          <p:cNvSpPr>
            <a:spLocks noGrp="1" noChangeArrowheads="1"/>
          </p:cNvSpPr>
          <p:nvPr>
            <p:ph idx="1"/>
          </p:nvPr>
        </p:nvSpPr>
        <p:spPr bwMode="auto">
          <a:xfrm>
            <a:off x="539750" y="1844675"/>
            <a:ext cx="8353425" cy="4005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1800"/>
              <a:t>Need to show that the financial problems are over an extended period of time with no sign of change (</a:t>
            </a:r>
            <a:r>
              <a:rPr lang="en-GB" altLang="en-US" sz="1800" b="1"/>
              <a:t>para 8.27</a:t>
            </a:r>
            <a:r>
              <a:rPr lang="en-GB" altLang="en-US" sz="1800"/>
              <a:t>)</a:t>
            </a:r>
          </a:p>
          <a:p>
            <a:r>
              <a:rPr lang="en-GB" altLang="en-US" sz="1800" b="1"/>
              <a:t>Para 8.28</a:t>
            </a:r>
            <a:r>
              <a:rPr lang="en-GB" altLang="en-US" sz="1800"/>
              <a:t> BORG: </a:t>
            </a:r>
          </a:p>
          <a:p>
            <a:pPr lvl="1"/>
            <a:r>
              <a:rPr lang="en-GB" altLang="en-US" sz="1800"/>
              <a:t>Evidence which would normally required includes but is not limited to: </a:t>
            </a:r>
          </a:p>
          <a:p>
            <a:pPr lvl="2"/>
            <a:r>
              <a:rPr lang="en-GB" altLang="en-US" sz="1800"/>
              <a:t>A full list of all debts and steps taken to manage the debt with those creditors</a:t>
            </a:r>
          </a:p>
          <a:p>
            <a:pPr lvl="2"/>
            <a:r>
              <a:rPr lang="en-GB" altLang="en-US" sz="1800"/>
              <a:t>Full details of the income and expenditure of the debtor, their family and any other members of the household</a:t>
            </a:r>
          </a:p>
          <a:p>
            <a:pPr lvl="2"/>
            <a:r>
              <a:rPr lang="en-GB" altLang="en-US" sz="1800"/>
              <a:t>Bank statements for the past 6 months</a:t>
            </a:r>
          </a:p>
          <a:p>
            <a:pPr lvl="2"/>
            <a:r>
              <a:rPr lang="en-GB" altLang="en-US" sz="1800"/>
              <a:t>Any other relevant information.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FD5B9119-4986-2D92-9D36-DC8A29D72919}"/>
              </a:ext>
            </a:extLst>
          </p:cNvPr>
          <p:cNvSpPr>
            <a:spLocks noGrp="1"/>
          </p:cNvSpPr>
          <p:nvPr>
            <p:ph type="title"/>
          </p:nvPr>
        </p:nvSpPr>
        <p:spPr bwMode="auto">
          <a:xfrm>
            <a:off x="1258888" y="1196975"/>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B - Welfare / Health</a:t>
            </a:r>
          </a:p>
        </p:txBody>
      </p:sp>
      <p:sp>
        <p:nvSpPr>
          <p:cNvPr id="33795" name="Content Placeholder 2">
            <a:extLst>
              <a:ext uri="{FF2B5EF4-FFF2-40B4-BE49-F238E27FC236}">
                <a16:creationId xmlns:a16="http://schemas.microsoft.com/office/drawing/2014/main" id="{1935BF11-BC1E-0CC5-3479-83BD5C5814AE}"/>
              </a:ext>
            </a:extLst>
          </p:cNvPr>
          <p:cNvSpPr>
            <a:spLocks noGrp="1"/>
          </p:cNvSpPr>
          <p:nvPr>
            <p:ph idx="1"/>
          </p:nvPr>
        </p:nvSpPr>
        <p:spPr bwMode="auto">
          <a:xfrm>
            <a:off x="427038" y="1993900"/>
            <a:ext cx="8137525" cy="4314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Where hardship is claimed on health grounds, it will normally be appropriate for the debtor to supply evidence showing that recovery of the overpayment is or would be detrimental to the health and/or welfare of the debtor or their family. (</a:t>
            </a:r>
            <a:r>
              <a:rPr lang="en-GB" altLang="en-US" b="1"/>
              <a:t>Para 8.32 BORG</a:t>
            </a:r>
            <a:r>
              <a:rPr lang="en-GB" altLang="en-US"/>
              <a:t>) </a:t>
            </a:r>
          </a:p>
          <a:p>
            <a:r>
              <a:rPr lang="en-GB" altLang="en-US" b="1"/>
              <a:t>Para 8.33 BORG</a:t>
            </a:r>
            <a:r>
              <a:rPr lang="en-GB" altLang="en-US"/>
              <a:t> – supporting evidence: </a:t>
            </a:r>
          </a:p>
          <a:p>
            <a:pPr lvl="1"/>
            <a:r>
              <a:rPr lang="en-GB" altLang="en-US" sz="1800"/>
              <a:t>letter from a medical professional e.g. GP or others with an ‘understanding of the impact that recovery would have’ e.g. a support worker or welfare adviser</a:t>
            </a:r>
          </a:p>
          <a:p>
            <a:pPr lvl="1"/>
            <a:r>
              <a:rPr lang="en-GB" altLang="en-US" sz="1800"/>
              <a:t>should not simply be a list of any medical conditions</a:t>
            </a:r>
          </a:p>
          <a:p>
            <a:pPr lvl="1"/>
            <a:r>
              <a:rPr lang="en-GB" altLang="en-US" sz="1800"/>
              <a:t>should demonstrate how recovery of the debt is impacting on the health or welfare of the debtor or their family</a:t>
            </a:r>
          </a:p>
          <a:p>
            <a:r>
              <a:rPr lang="en-GB" altLang="en-US" sz="1800"/>
              <a:t>However, it is not always necessary to supply evidence that </a:t>
            </a:r>
            <a:r>
              <a:rPr lang="en-GB" altLang="en-US" sz="1800" i="1"/>
              <a:t>directly links </a:t>
            </a:r>
            <a:r>
              <a:rPr lang="en-GB" altLang="en-US" sz="1800"/>
              <a:t>the recovery of the debt to the debtor’s health or that of their family. (</a:t>
            </a:r>
            <a:r>
              <a:rPr lang="en-GB" altLang="en-US" sz="1800" b="1"/>
              <a:t>para 8.31 BORG</a:t>
            </a:r>
            <a:r>
              <a:rPr lang="en-GB" altLang="en-US" sz="180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AF2C526-6E62-2297-5676-14928C50D9E4}"/>
              </a:ext>
            </a:extLst>
          </p:cNvPr>
          <p:cNvSpPr>
            <a:spLocks noGrp="1" noChangeArrowheads="1"/>
          </p:cNvSpPr>
          <p:nvPr>
            <p:ph type="title"/>
          </p:nvPr>
        </p:nvSpPr>
        <p:spPr bwMode="auto">
          <a:xfrm>
            <a:off x="608013" y="1379538"/>
            <a:ext cx="7851775"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C - Detrimental reliance/ legitimate expectation</a:t>
            </a:r>
          </a:p>
        </p:txBody>
      </p:sp>
      <p:sp>
        <p:nvSpPr>
          <p:cNvPr id="34819" name="Content Placeholder 2">
            <a:extLst>
              <a:ext uri="{FF2B5EF4-FFF2-40B4-BE49-F238E27FC236}">
                <a16:creationId xmlns:a16="http://schemas.microsoft.com/office/drawing/2014/main" id="{0F759CDB-39BA-564D-F5FD-2A2C9994A1D3}"/>
              </a:ext>
            </a:extLst>
          </p:cNvPr>
          <p:cNvSpPr txBox="1">
            <a:spLocks/>
          </p:cNvSpPr>
          <p:nvPr/>
        </p:nvSpPr>
        <p:spPr bwMode="auto">
          <a:xfrm>
            <a:off x="950913" y="2228850"/>
            <a:ext cx="7581900"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buFont typeface="Arial" panose="020B0604020202020204" pitchFamily="34" charset="0"/>
              <a:buChar char="•"/>
            </a:pPr>
            <a:r>
              <a:rPr lang="en-GB" altLang="en-US"/>
              <a:t>Relevant in official error overpayment cases where claimant has acted in good faith.  </a:t>
            </a:r>
          </a:p>
        </p:txBody>
      </p:sp>
      <p:sp>
        <p:nvSpPr>
          <p:cNvPr id="34820" name="Content Placeholder 2">
            <a:extLst>
              <a:ext uri="{FF2B5EF4-FFF2-40B4-BE49-F238E27FC236}">
                <a16:creationId xmlns:a16="http://schemas.microsoft.com/office/drawing/2014/main" id="{CD78CD3C-5FE4-5CC8-3B5E-09C11F9350F6}"/>
              </a:ext>
            </a:extLst>
          </p:cNvPr>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DA742BE4-34CE-BA38-C10E-72574B3C7D78}"/>
              </a:ext>
            </a:extLst>
          </p:cNvPr>
          <p:cNvSpPr>
            <a:spLocks noGrp="1" noChangeArrowheads="1"/>
          </p:cNvSpPr>
          <p:nvPr>
            <p:ph type="title"/>
          </p:nvPr>
        </p:nvSpPr>
        <p:spPr bwMode="auto">
          <a:xfrm>
            <a:off x="900113" y="1571625"/>
            <a:ext cx="7286625"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3200"/>
              <a:t>D - DWP intended Claimant to have the money</a:t>
            </a:r>
            <a:endParaRPr lang="en-GB" altLang="en-US"/>
          </a:p>
        </p:txBody>
      </p:sp>
      <p:sp>
        <p:nvSpPr>
          <p:cNvPr id="3" name="Content Placeholder 2">
            <a:extLst>
              <a:ext uri="{FF2B5EF4-FFF2-40B4-BE49-F238E27FC236}">
                <a16:creationId xmlns:a16="http://schemas.microsoft.com/office/drawing/2014/main" id="{66A39FCA-7910-1480-3E76-0C7A94714370}"/>
              </a:ext>
            </a:extLst>
          </p:cNvPr>
          <p:cNvSpPr>
            <a:spLocks noGrp="1"/>
          </p:cNvSpPr>
          <p:nvPr>
            <p:ph idx="1"/>
          </p:nvPr>
        </p:nvSpPr>
        <p:spPr>
          <a:xfrm>
            <a:off x="1187450" y="2643188"/>
            <a:ext cx="7027863" cy="2873375"/>
          </a:xfrm>
        </p:spPr>
        <p:txBody>
          <a:bodyPr/>
          <a:lstStyle/>
          <a:p>
            <a:pPr marL="0" indent="0">
              <a:buFont typeface="Arial" panose="020B0604020202020204" pitchFamily="34" charset="0"/>
              <a:buNone/>
              <a:defRPr/>
            </a:pPr>
            <a:r>
              <a:rPr lang="en-GB" dirty="0">
                <a:solidFill>
                  <a:srgbClr val="0B0C0C"/>
                </a:solidFill>
                <a:latin typeface="+mj-lt"/>
              </a:rPr>
              <a:t>Paras 8.38 – 8.39 BORG </a:t>
            </a:r>
          </a:p>
          <a:p>
            <a:pPr marL="0" indent="0" algn="just">
              <a:buFont typeface="Arial" panose="020B0604020202020204" pitchFamily="34" charset="0"/>
              <a:buNone/>
              <a:defRPr/>
            </a:pPr>
            <a:r>
              <a:rPr lang="en-GB" i="1" dirty="0">
                <a:solidFill>
                  <a:srgbClr val="0B0C0C"/>
                </a:solidFill>
                <a:latin typeface="+mj-lt"/>
              </a:rPr>
              <a:t>“A waiver may be considered where although there was an overpayment of a particular benefit, when the situation is looked at more broadly, there was actually no real loss to the public purse. This might be in cases where the debtor was overpaid one benefit but in fact could have claimed and would have been entitled to another benefit.”</a:t>
            </a:r>
            <a:endParaRPr lang="en-GB" i="1"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F41AC5D-0550-A9B0-A975-FEA11E2CE574}"/>
              </a:ext>
            </a:extLst>
          </p:cNvPr>
          <p:cNvSpPr>
            <a:spLocks noGrp="1"/>
          </p:cNvSpPr>
          <p:nvPr>
            <p:ph type="title"/>
          </p:nvPr>
        </p:nvSpPr>
        <p:spPr bwMode="auto">
          <a:xfrm>
            <a:off x="1116013" y="1268413"/>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Requesting a Waiver</a:t>
            </a:r>
          </a:p>
        </p:txBody>
      </p:sp>
      <p:sp>
        <p:nvSpPr>
          <p:cNvPr id="3" name="Content Placeholder 2">
            <a:extLst>
              <a:ext uri="{FF2B5EF4-FFF2-40B4-BE49-F238E27FC236}">
                <a16:creationId xmlns:a16="http://schemas.microsoft.com/office/drawing/2014/main" id="{B0B897E6-4541-3733-27C1-693D385BCF5C}"/>
              </a:ext>
            </a:extLst>
          </p:cNvPr>
          <p:cNvSpPr>
            <a:spLocks noGrp="1"/>
          </p:cNvSpPr>
          <p:nvPr>
            <p:ph idx="1"/>
          </p:nvPr>
        </p:nvSpPr>
        <p:spPr>
          <a:xfrm>
            <a:off x="1087438" y="2033588"/>
            <a:ext cx="6500812" cy="3500437"/>
          </a:xfrm>
        </p:spPr>
        <p:txBody>
          <a:bodyPr/>
          <a:lstStyle/>
          <a:p>
            <a:pPr>
              <a:defRPr/>
            </a:pPr>
            <a:r>
              <a:rPr lang="en-GB" dirty="0"/>
              <a:t>Write to: </a:t>
            </a:r>
          </a:p>
          <a:p>
            <a:pPr marL="0" indent="0">
              <a:buFont typeface="Arial" panose="020B0604020202020204" pitchFamily="34" charset="0"/>
              <a:buNone/>
              <a:defRPr/>
            </a:pPr>
            <a:r>
              <a:rPr lang="en-GB" b="1" dirty="0"/>
              <a:t>DWP Debt Management (C)</a:t>
            </a:r>
            <a:br>
              <a:rPr lang="en-GB" dirty="0"/>
            </a:br>
            <a:r>
              <a:rPr lang="en-GB" dirty="0"/>
              <a:t>Mail Handling Site A</a:t>
            </a:r>
            <a:br>
              <a:rPr lang="en-GB" dirty="0"/>
            </a:br>
            <a:r>
              <a:rPr lang="en-GB" dirty="0"/>
              <a:t>Wolverhampton</a:t>
            </a:r>
            <a:br>
              <a:rPr lang="en-GB" dirty="0"/>
            </a:br>
            <a:r>
              <a:rPr lang="en-GB" dirty="0"/>
              <a:t>WV98 2DF</a:t>
            </a:r>
          </a:p>
          <a:p>
            <a:pPr>
              <a:defRPr/>
            </a:pPr>
            <a:endParaRPr lang="en-GB" dirty="0"/>
          </a:p>
          <a:p>
            <a:pPr>
              <a:defRPr/>
            </a:pPr>
            <a:r>
              <a:rPr lang="en-GB" dirty="0"/>
              <a:t>Ask DWP to suspend recovery while the waiver request is being considered.</a:t>
            </a:r>
          </a:p>
          <a:p>
            <a:pPr marL="0" indent="0">
              <a:buFont typeface="Arial" panose="020B0604020202020204" pitchFamily="34" charset="0"/>
              <a:buNone/>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451147E-EEE7-F64A-3A3A-6BB4AB812529}"/>
              </a:ext>
            </a:extLst>
          </p:cNvPr>
          <p:cNvSpPr>
            <a:spLocks noGrp="1" noChangeArrowheads="1"/>
          </p:cNvSpPr>
          <p:nvPr>
            <p:ph type="title"/>
          </p:nvPr>
        </p:nvSpPr>
        <p:spPr bwMode="auto">
          <a:xfrm>
            <a:off x="1335088" y="1341438"/>
            <a:ext cx="6473825"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Waiver decision</a:t>
            </a:r>
            <a:endParaRPr lang="en-GB" altLang="en-US"/>
          </a:p>
        </p:txBody>
      </p:sp>
      <p:sp>
        <p:nvSpPr>
          <p:cNvPr id="4" name="Content Placeholder 2">
            <a:extLst>
              <a:ext uri="{FF2B5EF4-FFF2-40B4-BE49-F238E27FC236}">
                <a16:creationId xmlns:a16="http://schemas.microsoft.com/office/drawing/2014/main" id="{7BF08C93-ED9F-AE45-5258-DF52460EA6F5}"/>
              </a:ext>
            </a:extLst>
          </p:cNvPr>
          <p:cNvSpPr>
            <a:spLocks noGrp="1"/>
          </p:cNvSpPr>
          <p:nvPr/>
        </p:nvSpPr>
        <p:spPr>
          <a:xfrm>
            <a:off x="468313" y="1916113"/>
            <a:ext cx="7653337" cy="385921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GB" b="1" dirty="0"/>
              <a:t>Waiver granted </a:t>
            </a:r>
            <a:endParaRPr lang="en-GB" dirty="0"/>
          </a:p>
          <a:p>
            <a:pPr>
              <a:defRPr/>
            </a:pPr>
            <a:r>
              <a:rPr lang="en-GB" dirty="0"/>
              <a:t>Recovery of the debt should cease</a:t>
            </a:r>
          </a:p>
          <a:p>
            <a:pPr>
              <a:defRPr/>
            </a:pPr>
            <a:r>
              <a:rPr lang="en-GB" dirty="0"/>
              <a:t>DWP’s policy is not to refund money already recovered.</a:t>
            </a:r>
          </a:p>
          <a:p>
            <a:pPr marL="0" indent="0">
              <a:buFont typeface="Arial" panose="020B0604020202020204" pitchFamily="34" charset="0"/>
              <a:buNone/>
              <a:defRPr/>
            </a:pPr>
            <a:endParaRPr lang="en-GB" b="1" dirty="0"/>
          </a:p>
          <a:p>
            <a:pPr marL="0" indent="0">
              <a:buFont typeface="Arial" panose="020B0604020202020204" pitchFamily="34" charset="0"/>
              <a:buNone/>
              <a:defRPr/>
            </a:pPr>
            <a:r>
              <a:rPr lang="en-GB" b="1" dirty="0"/>
              <a:t>Waiver refused</a:t>
            </a:r>
            <a:endParaRPr lang="en-GB" dirty="0"/>
          </a:p>
          <a:p>
            <a:pPr>
              <a:defRPr/>
            </a:pPr>
            <a:r>
              <a:rPr lang="en-GB" dirty="0"/>
              <a:t>DWP may decide a reduction in repayment or a suspension of recovery is appropriate instead. </a:t>
            </a:r>
          </a:p>
          <a:p>
            <a:pPr>
              <a:defRPr/>
            </a:pPr>
            <a:r>
              <a:rPr lang="en-GB" dirty="0"/>
              <a:t>There is no right of appeal, but can challenge by way of judicial review if the SSWP has not properly applied the discretion.</a:t>
            </a:r>
          </a:p>
          <a:p>
            <a:pPr>
              <a:defRPr/>
            </a:pPr>
            <a:r>
              <a:rPr lang="en-IE" dirty="0"/>
              <a:t>It is also possible to make a new waiver request if the first request is refused.</a:t>
            </a:r>
            <a:endParaRPr lang="en-GB" dirty="0"/>
          </a:p>
          <a:p>
            <a:pPr>
              <a:defRPr/>
            </a:pPr>
            <a:endParaRPr lang="en-GB" dirty="0"/>
          </a:p>
          <a:p>
            <a:pPr>
              <a:defRP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29A83B8-DD28-3DAC-C56D-0093BE8A214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Overpayment Decisions</a:t>
            </a:r>
            <a:endParaRPr lang="en-GB" altLang="en-US"/>
          </a:p>
        </p:txBody>
      </p:sp>
      <p:sp>
        <p:nvSpPr>
          <p:cNvPr id="3" name="Content Placeholder 2">
            <a:extLst>
              <a:ext uri="{FF2B5EF4-FFF2-40B4-BE49-F238E27FC236}">
                <a16:creationId xmlns:a16="http://schemas.microsoft.com/office/drawing/2014/main" id="{FA20F91C-72E1-815F-3F85-9042E629663F}"/>
              </a:ext>
            </a:extLst>
          </p:cNvPr>
          <p:cNvSpPr>
            <a:spLocks noGrp="1"/>
          </p:cNvSpPr>
          <p:nvPr>
            <p:ph idx="1"/>
          </p:nvPr>
        </p:nvSpPr>
        <p:spPr/>
        <p:txBody>
          <a:bodyPr/>
          <a:lstStyle/>
          <a:p>
            <a:pPr marL="457200" indent="-457200">
              <a:buFont typeface="Arial" panose="020B0604020202020204" pitchFamily="34" charset="0"/>
              <a:buAutoNum type="arabicPeriod"/>
              <a:defRPr/>
            </a:pPr>
            <a:r>
              <a:rPr lang="en-US" dirty="0"/>
              <a:t>Entitlement decision (decision to remove or reduce an entitlement for a period)</a:t>
            </a:r>
          </a:p>
          <a:p>
            <a:pPr marL="457200" indent="-457200">
              <a:buFont typeface="Arial" panose="020B0604020202020204" pitchFamily="34" charset="0"/>
              <a:buAutoNum type="arabicPeriod"/>
              <a:defRPr/>
            </a:pPr>
            <a:r>
              <a:rPr lang="en-US" dirty="0"/>
              <a:t>Overpayment decision (calculating difference between the new entitlement and the old entitlement)</a:t>
            </a:r>
          </a:p>
          <a:p>
            <a:pPr marL="457200" indent="-457200">
              <a:buFont typeface="Arial" panose="020B0604020202020204" pitchFamily="34" charset="0"/>
              <a:buAutoNum type="arabicPeriod"/>
              <a:defRPr/>
            </a:pPr>
            <a:r>
              <a:rPr lang="en-US" dirty="0"/>
              <a:t>Recovery decision (decision whether the overpaid amount will be recovered)</a:t>
            </a:r>
          </a:p>
          <a:p>
            <a:pPr marL="457200" indent="-457200">
              <a:buFont typeface="Arial" panose="020B0604020202020204" pitchFamily="34" charset="0"/>
              <a:buAutoNum type="arabicPeriod"/>
              <a:defRPr/>
            </a:pPr>
            <a:endParaRPr lang="en-US" dirty="0"/>
          </a:p>
          <a:p>
            <a:pPr marL="0" indent="0">
              <a:buFont typeface="Arial" panose="020B0604020202020204" pitchFamily="34" charset="0"/>
              <a:buNone/>
              <a:defRPr/>
            </a:pPr>
            <a:r>
              <a:rPr lang="en-US" dirty="0"/>
              <a:t>Decision 3 will be the focus of today’s session.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02DFC71-98AE-9977-3E11-EDDE5AF3A149}"/>
              </a:ext>
            </a:extLst>
          </p:cNvPr>
          <p:cNvSpPr>
            <a:spLocks noGrp="1"/>
          </p:cNvSpPr>
          <p:nvPr>
            <p:ph type="title"/>
          </p:nvPr>
        </p:nvSpPr>
        <p:spPr bwMode="auto">
          <a:xfrm>
            <a:off x="1320800" y="1268413"/>
            <a:ext cx="6472238"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Overpayments </a:t>
            </a:r>
          </a:p>
        </p:txBody>
      </p:sp>
      <p:sp>
        <p:nvSpPr>
          <p:cNvPr id="3" name="Content Placeholder 2">
            <a:extLst>
              <a:ext uri="{FF2B5EF4-FFF2-40B4-BE49-F238E27FC236}">
                <a16:creationId xmlns:a16="http://schemas.microsoft.com/office/drawing/2014/main" id="{BC920A21-45E7-8E38-B024-5706267BDD5C}"/>
              </a:ext>
            </a:extLst>
          </p:cNvPr>
          <p:cNvSpPr>
            <a:spLocks noGrp="1"/>
          </p:cNvSpPr>
          <p:nvPr>
            <p:ph idx="1"/>
          </p:nvPr>
        </p:nvSpPr>
        <p:spPr>
          <a:xfrm>
            <a:off x="684213" y="2065338"/>
            <a:ext cx="7315200" cy="4078287"/>
          </a:xfrm>
        </p:spPr>
        <p:txBody>
          <a:bodyPr/>
          <a:lstStyle/>
          <a:p>
            <a:pPr>
              <a:defRPr/>
            </a:pPr>
            <a:r>
              <a:rPr lang="en-GB" sz="1800" dirty="0"/>
              <a:t>Overpayments are any amount of benefit a claimant has received in excess of what they are entitled to</a:t>
            </a:r>
          </a:p>
          <a:p>
            <a:pPr>
              <a:defRPr/>
            </a:pPr>
            <a:endParaRPr lang="en-GB" sz="1800" dirty="0"/>
          </a:p>
          <a:p>
            <a:pPr>
              <a:defRPr/>
            </a:pPr>
            <a:r>
              <a:rPr lang="en-GB" sz="1800" dirty="0"/>
              <a:t>DWP broadly classify overpayments as: </a:t>
            </a:r>
          </a:p>
          <a:p>
            <a:pPr lvl="1">
              <a:defRPr/>
            </a:pPr>
            <a:r>
              <a:rPr lang="en-GB" sz="1800" dirty="0"/>
              <a:t>Fraud: deliberate misrepresentation or failure to disclose material fact (para 1.5 Benefit Overpayment Recovery Guide (</a:t>
            </a:r>
            <a:r>
              <a:rPr lang="en-GB" sz="1800" b="1" dirty="0"/>
              <a:t>BORG</a:t>
            </a:r>
            <a:r>
              <a:rPr lang="en-GB" sz="1800" dirty="0"/>
              <a:t>))</a:t>
            </a:r>
          </a:p>
          <a:p>
            <a:pPr lvl="1">
              <a:defRPr/>
            </a:pPr>
            <a:r>
              <a:rPr lang="en-GB" sz="1800" dirty="0"/>
              <a:t>Claimant Error: unintentional misrepresentation or failure to disclose material fact (para 1.5 BORG)</a:t>
            </a:r>
          </a:p>
          <a:p>
            <a:pPr lvl="1">
              <a:defRPr/>
            </a:pPr>
            <a:r>
              <a:rPr lang="en-GB" sz="1800" dirty="0"/>
              <a:t>Official Error: an error made by the DWP or HMRC official which was not contributed to by anyone external, e.g. the claimant (reg 2 of the Decisions and Appeals Regulations) </a:t>
            </a:r>
          </a:p>
          <a:p>
            <a:pPr>
              <a:defRPr/>
            </a:pPr>
            <a:endParaRPr lang="en-GB" sz="1800" dirty="0"/>
          </a:p>
          <a:p>
            <a:pPr marL="0" indent="0">
              <a:buFont typeface="Arial" panose="020B0604020202020204" pitchFamily="34" charset="0"/>
              <a:buNone/>
              <a:defRPr/>
            </a:pPr>
            <a:endParaRPr lang="en-GB" dirty="0"/>
          </a:p>
          <a:p>
            <a:pPr marL="457200" lvl="1" indent="0">
              <a:buFont typeface="Arial" panose="020B0604020202020204" pitchFamily="34" charset="0"/>
              <a:buNone/>
              <a:defRPr/>
            </a:pPr>
            <a:endParaRPr lang="en-GB" sz="2000" dirty="0"/>
          </a:p>
          <a:p>
            <a:pPr marL="0" indent="0">
              <a:buFont typeface="Arial" panose="020B0604020202020204" pitchFamily="34" charset="0"/>
              <a:buNone/>
              <a:defRPr/>
            </a:pPr>
            <a:endParaRPr lang="en-GB" dirty="0"/>
          </a:p>
          <a:p>
            <a:pPr>
              <a:defRPr/>
            </a:pPr>
            <a:endParaRPr lang="en-GB" dirty="0"/>
          </a:p>
          <a:p>
            <a:pPr>
              <a:defRPr/>
            </a:pPr>
            <a:endParaRPr lang="en-GB" dirty="0"/>
          </a:p>
          <a:p>
            <a:pP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93B2BA4-8869-1350-385F-92B94C516C57}"/>
              </a:ext>
            </a:extLst>
          </p:cNvPr>
          <p:cNvSpPr>
            <a:spLocks noGrp="1"/>
          </p:cNvSpPr>
          <p:nvPr>
            <p:ph type="title"/>
          </p:nvPr>
        </p:nvSpPr>
        <p:spPr bwMode="auto">
          <a:xfrm>
            <a:off x="1141413" y="1196975"/>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Recovery of Overpayments under Universal Credit </a:t>
            </a:r>
          </a:p>
        </p:txBody>
      </p:sp>
      <p:sp>
        <p:nvSpPr>
          <p:cNvPr id="21507" name="Content Placeholder 2">
            <a:extLst>
              <a:ext uri="{FF2B5EF4-FFF2-40B4-BE49-F238E27FC236}">
                <a16:creationId xmlns:a16="http://schemas.microsoft.com/office/drawing/2014/main" id="{CCC7B1F1-8F5E-A084-E5F5-ABD0A6CB337F}"/>
              </a:ext>
            </a:extLst>
          </p:cNvPr>
          <p:cNvSpPr>
            <a:spLocks noGrp="1"/>
          </p:cNvSpPr>
          <p:nvPr>
            <p:ph idx="1"/>
          </p:nvPr>
        </p:nvSpPr>
        <p:spPr bwMode="auto">
          <a:xfrm>
            <a:off x="539750" y="2205038"/>
            <a:ext cx="7675563" cy="3938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1"/>
              <a:t>All </a:t>
            </a:r>
            <a:r>
              <a:rPr lang="en-GB" altLang="en-US"/>
              <a:t>Universal Credit (and New Style JSA &amp; ESA) overpayments are recoverable (s71ZB </a:t>
            </a:r>
            <a:r>
              <a:rPr lang="en-US" altLang="en-US"/>
              <a:t>Social Security Administration Act 1992)</a:t>
            </a:r>
            <a:r>
              <a:rPr lang="en-GB" altLang="en-US"/>
              <a:t>. This includes overpayments that are caused by official error as well as those that aren’t – this is different from the situation that applies in relation to legacy benefits. </a:t>
            </a:r>
          </a:p>
          <a:p>
            <a:r>
              <a:rPr lang="en-GB" altLang="en-US"/>
              <a:t>Different rules apply to housing benefit and tax credits </a:t>
            </a:r>
          </a:p>
          <a:p>
            <a:r>
              <a:rPr lang="en-GB" altLang="en-US"/>
              <a:t>DWP’s policy is to recover overpayments in the most efficient and cost effective way possible whilst ensuring that the debtor is not caused undue hardship.</a:t>
            </a:r>
          </a:p>
          <a:p>
            <a:r>
              <a:rPr lang="en-GB" altLang="en-US"/>
              <a:t>One of the main ways it does this is through deductions from benefit payments. </a:t>
            </a:r>
          </a:p>
          <a:p>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305991C-532F-8DCE-C29D-DB756FC6F12C}"/>
              </a:ext>
            </a:extLst>
          </p:cNvPr>
          <p:cNvSpPr>
            <a:spLocks noGrp="1"/>
          </p:cNvSpPr>
          <p:nvPr>
            <p:ph type="title"/>
          </p:nvPr>
        </p:nvSpPr>
        <p:spPr bwMode="auto">
          <a:xfrm>
            <a:off x="1176338" y="1557338"/>
            <a:ext cx="6473825"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E" altLang="en-US"/>
              <a:t>Overpayments and Appeal Rights</a:t>
            </a:r>
            <a:endParaRPr lang="en-GB" altLang="en-US"/>
          </a:p>
        </p:txBody>
      </p:sp>
      <p:sp>
        <p:nvSpPr>
          <p:cNvPr id="55299" name="Content Placeholder 2">
            <a:extLst>
              <a:ext uri="{FF2B5EF4-FFF2-40B4-BE49-F238E27FC236}">
                <a16:creationId xmlns:a16="http://schemas.microsoft.com/office/drawing/2014/main" id="{A4082361-033F-7B10-1A3A-0D6743BB075F}"/>
              </a:ext>
            </a:extLst>
          </p:cNvPr>
          <p:cNvSpPr>
            <a:spLocks noGrp="1"/>
          </p:cNvSpPr>
          <p:nvPr>
            <p:ph idx="1"/>
          </p:nvPr>
        </p:nvSpPr>
        <p:spPr bwMode="auto">
          <a:xfrm>
            <a:off x="611188" y="2205038"/>
            <a:ext cx="7604125" cy="4248150"/>
          </a:xfrm>
        </p:spPr>
        <p:txBody>
          <a:bodyPr vert="horz" wrap="square" lIns="91440" tIns="45720" rIns="91440" bIns="45720" numCol="1" anchor="t" anchorCtr="0" compatLnSpc="1">
            <a:prstTxWarp prst="textNoShape">
              <a:avLst/>
            </a:prstTxWarp>
          </a:bodyPr>
          <a:lstStyle/>
          <a:p>
            <a:pPr>
              <a:defRPr/>
            </a:pPr>
            <a:r>
              <a:rPr lang="en-IE" altLang="en-US" dirty="0"/>
              <a:t>A Claimant can only bring an appeal in relation to a Universal Credit overpayment in limited circumstances:</a:t>
            </a:r>
          </a:p>
          <a:p>
            <a:pPr lvl="1" indent="-342900">
              <a:buFontTx/>
              <a:buChar char="-"/>
              <a:defRPr/>
            </a:pPr>
            <a:r>
              <a:rPr lang="en-IE" sz="2000" dirty="0"/>
              <a:t>Dispute over whether overpayment actually occurred; or</a:t>
            </a:r>
          </a:p>
          <a:p>
            <a:pPr lvl="1" indent="-342900">
              <a:buFontTx/>
              <a:buChar char="-"/>
              <a:defRPr/>
            </a:pPr>
            <a:r>
              <a:rPr lang="en-IE" sz="2000" dirty="0"/>
              <a:t>Dispute over whether DWP has correctly calculated the overpayment amount. </a:t>
            </a:r>
          </a:p>
          <a:p>
            <a:pPr lvl="1" indent="-342900">
              <a:buFontTx/>
              <a:buChar char="-"/>
              <a:defRPr/>
            </a:pPr>
            <a:endParaRPr lang="en-IE" sz="2000" dirty="0"/>
          </a:p>
          <a:p>
            <a:pPr>
              <a:defRPr/>
            </a:pPr>
            <a:r>
              <a:rPr lang="en-IE" altLang="en-US" dirty="0"/>
              <a:t>A mandatory reconsideration request must be made before any appeal is pursued. </a:t>
            </a:r>
          </a:p>
          <a:p>
            <a:pPr>
              <a:defRPr/>
            </a:pPr>
            <a:endParaRPr lang="en-IE" altLang="en-US" dirty="0"/>
          </a:p>
          <a:p>
            <a:pPr>
              <a:defRPr/>
            </a:pPr>
            <a:r>
              <a:rPr lang="en-IE" altLang="en-US" dirty="0"/>
              <a:t>Appeal is to First-tier Tribunal. </a:t>
            </a:r>
          </a:p>
          <a:p>
            <a:pPr marL="400050" lvl="1" indent="0">
              <a:buFont typeface="Arial" panose="020B0604020202020204" pitchFamily="34" charset="0"/>
              <a:buNone/>
              <a:defRPr/>
            </a:pPr>
            <a:endParaRPr lang="en-GB" sz="2000" dirty="0"/>
          </a:p>
          <a:p>
            <a:pPr>
              <a:defRPr/>
            </a:pPr>
            <a:endParaRPr lang="en-IE"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12BC2EF-7E34-9B8E-E139-C1367ECD9FFA}"/>
              </a:ext>
            </a:extLst>
          </p:cNvPr>
          <p:cNvSpPr>
            <a:spLocks noGrp="1"/>
          </p:cNvSpPr>
          <p:nvPr>
            <p:ph type="title"/>
          </p:nvPr>
        </p:nvSpPr>
        <p:spPr bwMode="auto">
          <a:xfrm>
            <a:off x="1042988" y="1341438"/>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Requesting a hardship decision / reduction in rate of recovery</a:t>
            </a:r>
          </a:p>
        </p:txBody>
      </p:sp>
      <p:sp>
        <p:nvSpPr>
          <p:cNvPr id="3" name="Content Placeholder 2">
            <a:extLst>
              <a:ext uri="{FF2B5EF4-FFF2-40B4-BE49-F238E27FC236}">
                <a16:creationId xmlns:a16="http://schemas.microsoft.com/office/drawing/2014/main" id="{729B8DC7-38B5-C990-4781-061310838F4E}"/>
              </a:ext>
            </a:extLst>
          </p:cNvPr>
          <p:cNvSpPr>
            <a:spLocks noGrp="1"/>
          </p:cNvSpPr>
          <p:nvPr>
            <p:ph idx="1"/>
          </p:nvPr>
        </p:nvSpPr>
        <p:spPr>
          <a:xfrm>
            <a:off x="755650" y="2276475"/>
            <a:ext cx="7459663" cy="3867150"/>
          </a:xfrm>
        </p:spPr>
        <p:txBody>
          <a:bodyPr/>
          <a:lstStyle/>
          <a:p>
            <a:pPr algn="just">
              <a:spcBef>
                <a:spcPts val="1200"/>
              </a:spcBef>
              <a:spcAft>
                <a:spcPts val="0"/>
              </a:spcAft>
              <a:defRPr/>
            </a:pPr>
            <a:r>
              <a:rPr lang="en-GB" dirty="0">
                <a:cs typeface="Times New Roman" panose="02020603050405020304" pitchFamily="18" charset="0"/>
              </a:rPr>
              <a:t>Applies to all deductions, not just overpayments</a:t>
            </a:r>
          </a:p>
          <a:p>
            <a:pPr algn="just">
              <a:spcBef>
                <a:spcPts val="1200"/>
              </a:spcBef>
              <a:spcAft>
                <a:spcPts val="0"/>
              </a:spcAft>
              <a:defRPr/>
            </a:pPr>
            <a:r>
              <a:rPr lang="en-GB" dirty="0">
                <a:cs typeface="Times New Roman" panose="02020603050405020304" pitchFamily="18" charset="0"/>
              </a:rPr>
              <a:t>Requests for a reduction in the rate of recovery are made to: </a:t>
            </a:r>
          </a:p>
          <a:p>
            <a:pPr marL="0" indent="0">
              <a:buFont typeface="Arial" panose="020B0604020202020204" pitchFamily="34" charset="0"/>
              <a:buNone/>
              <a:defRPr/>
            </a:pPr>
            <a:r>
              <a:rPr lang="en-GB" b="1" dirty="0">
                <a:solidFill>
                  <a:srgbClr val="191926"/>
                </a:solidFill>
                <a:ea typeface="Times New Roman" panose="02020603050405020304" pitchFamily="18" charset="0"/>
              </a:rPr>
              <a:t>DWP debt management contact centre:</a:t>
            </a:r>
            <a:endParaRPr lang="en-GB" sz="24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defRPr/>
            </a:pPr>
            <a:r>
              <a:rPr lang="en-GB" dirty="0">
                <a:solidFill>
                  <a:srgbClr val="191926"/>
                </a:solidFill>
                <a:ea typeface="Times New Roman" panose="02020603050405020304" pitchFamily="18" charset="0"/>
              </a:rPr>
              <a:t>Telephone: 0800 916 0647 </a:t>
            </a:r>
            <a:br>
              <a:rPr lang="en-GB" dirty="0">
                <a:solidFill>
                  <a:srgbClr val="191926"/>
                </a:solidFill>
                <a:ea typeface="Times New Roman" panose="02020603050405020304" pitchFamily="18" charset="0"/>
              </a:rPr>
            </a:br>
            <a:r>
              <a:rPr lang="en-GB" dirty="0">
                <a:solidFill>
                  <a:srgbClr val="191926"/>
                </a:solidFill>
                <a:ea typeface="Times New Roman" panose="02020603050405020304" pitchFamily="18" charset="0"/>
              </a:rPr>
              <a:t>Textphone: 0800 916 0651</a:t>
            </a:r>
          </a:p>
          <a:p>
            <a:pPr>
              <a:defRPr/>
            </a:pPr>
            <a:r>
              <a:rPr lang="en-GB" dirty="0">
                <a:cs typeface="Times New Roman" panose="02020603050405020304" pitchFamily="18" charset="0"/>
              </a:rPr>
              <a:t>Based on Financial Hardship or Ill health Hardship  </a:t>
            </a:r>
          </a:p>
          <a:p>
            <a:pPr>
              <a:defRPr/>
            </a:pPr>
            <a:r>
              <a:rPr lang="en-GB" dirty="0">
                <a:cs typeface="Times New Roman" panose="02020603050405020304" pitchFamily="18" charset="0"/>
              </a:rPr>
              <a:t>If refused, no appeal right but can challenge by way of JR.</a:t>
            </a:r>
          </a:p>
          <a:p>
            <a:pPr>
              <a:defRPr/>
            </a:pPr>
            <a:r>
              <a:rPr lang="en-GB" dirty="0"/>
              <a:t>Considered in cases of fraud in exceptional circumstances</a:t>
            </a:r>
          </a:p>
          <a:p>
            <a:pPr>
              <a:defRPr/>
            </a:pPr>
            <a:r>
              <a:rPr lang="en-GB" dirty="0"/>
              <a:t>Can also ask for a temporary suspension of deductions </a:t>
            </a:r>
          </a:p>
          <a:p>
            <a:pPr>
              <a:defRPr/>
            </a:pPr>
            <a:r>
              <a:rPr lang="en-GB" dirty="0">
                <a:cs typeface="Times New Roman" panose="02020603050405020304" pitchFamily="18" charset="0"/>
              </a:rPr>
              <a:t>Chapter 5, paras 5.73 – 5.80 </a:t>
            </a:r>
            <a:r>
              <a:rPr lang="en-GB" altLang="en-US" dirty="0"/>
              <a:t> </a:t>
            </a:r>
            <a:r>
              <a:rPr lang="en-GB" altLang="en-US" dirty="0">
                <a:hlinkClick r:id="rId3"/>
              </a:rPr>
              <a:t>Benefit Overpayment Recovery Guide </a:t>
            </a:r>
            <a:r>
              <a:rPr lang="en-GB" altLang="en-US" dirty="0"/>
              <a:t>(</a:t>
            </a:r>
            <a:r>
              <a:rPr lang="en-GB" altLang="en-US" b="1" dirty="0"/>
              <a:t>BORG) </a:t>
            </a:r>
          </a:p>
          <a:p>
            <a:pPr>
              <a:defRPr/>
            </a:pPr>
            <a:endParaRPr lang="en-GB" dirty="0"/>
          </a:p>
          <a:p>
            <a:pPr>
              <a:defRPr/>
            </a:pPr>
            <a:endParaRPr lang="en-GB" dirty="0">
              <a:cs typeface="Times New Roman" panose="02020603050405020304" pitchFamily="18" charset="0"/>
            </a:endParaRPr>
          </a:p>
          <a:p>
            <a:pPr marL="0" indent="0">
              <a:buFont typeface="Arial" panose="020B0604020202020204" pitchFamily="34" charset="0"/>
              <a:buNone/>
              <a:defRPr/>
            </a:pPr>
            <a:endParaRPr lang="en-GB" dirty="0">
              <a:cs typeface="Times New Roman" panose="02020603050405020304" pitchFamily="18" charset="0"/>
            </a:endParaRPr>
          </a:p>
          <a:p>
            <a:pPr marL="0" indent="0">
              <a:buFont typeface="Arial" panose="020B0604020202020204" pitchFamily="34" charset="0"/>
              <a:buNone/>
              <a:defRPr/>
            </a:pPr>
            <a:endParaRPr lang="en-GB" dirty="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D62908C-062B-C296-3884-EB0BD5B8E441}"/>
              </a:ext>
            </a:extLst>
          </p:cNvPr>
          <p:cNvSpPr>
            <a:spLocks noGrp="1"/>
          </p:cNvSpPr>
          <p:nvPr>
            <p:ph type="title"/>
          </p:nvPr>
        </p:nvSpPr>
        <p:spPr bwMode="auto">
          <a:xfrm>
            <a:off x="1071563" y="1400175"/>
            <a:ext cx="7143750"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Request for Waiver</a:t>
            </a:r>
          </a:p>
        </p:txBody>
      </p:sp>
      <p:sp>
        <p:nvSpPr>
          <p:cNvPr id="30723" name="Content Placeholder 2">
            <a:extLst>
              <a:ext uri="{FF2B5EF4-FFF2-40B4-BE49-F238E27FC236}">
                <a16:creationId xmlns:a16="http://schemas.microsoft.com/office/drawing/2014/main" id="{76974257-592F-C3ED-E447-12131575D4E9}"/>
              </a:ext>
            </a:extLst>
          </p:cNvPr>
          <p:cNvSpPr>
            <a:spLocks noGrp="1"/>
          </p:cNvSpPr>
          <p:nvPr>
            <p:ph idx="1"/>
          </p:nvPr>
        </p:nvSpPr>
        <p:spPr bwMode="auto">
          <a:xfrm>
            <a:off x="900113" y="2205038"/>
            <a:ext cx="7488237" cy="3887787"/>
          </a:xfrm>
        </p:spPr>
        <p:txBody>
          <a:bodyPr vert="horz" wrap="square" lIns="91440" tIns="45720" rIns="91440" bIns="45720" numCol="1" anchor="t" anchorCtr="0" compatLnSpc="1">
            <a:prstTxWarp prst="textNoShape">
              <a:avLst/>
            </a:prstTxWarp>
          </a:bodyPr>
          <a:lstStyle/>
          <a:p>
            <a:pPr>
              <a:defRPr/>
            </a:pPr>
            <a:r>
              <a:rPr lang="en-GB" altLang="en-US" dirty="0"/>
              <a:t>DWP has discretion to recover/ waive some or all of an overpayment (Section 71(1) of the Social Security Administration Act 1992)</a:t>
            </a:r>
          </a:p>
          <a:p>
            <a:pPr>
              <a:defRPr/>
            </a:pPr>
            <a:r>
              <a:rPr lang="en-GB" altLang="en-US" dirty="0"/>
              <a:t>Policy on Waiver contained within Chapter 8 </a:t>
            </a:r>
            <a:r>
              <a:rPr lang="en-GB" altLang="en-US" dirty="0">
                <a:hlinkClick r:id="rId2"/>
              </a:rPr>
              <a:t>Benefit Overpayment Recovery Guide </a:t>
            </a:r>
            <a:r>
              <a:rPr lang="en-GB" altLang="en-US" dirty="0"/>
              <a:t>(</a:t>
            </a:r>
            <a:r>
              <a:rPr lang="en-GB" altLang="en-US" b="1" dirty="0"/>
              <a:t>BORG) </a:t>
            </a:r>
          </a:p>
          <a:p>
            <a:pPr>
              <a:defRPr/>
            </a:pPr>
            <a:r>
              <a:rPr lang="en-GB" altLang="en-US" dirty="0"/>
              <a:t>Request can be made at any stage, including before recovery of debt has begun (para 8.2 BORG)</a:t>
            </a:r>
          </a:p>
          <a:p>
            <a:pPr>
              <a:defRPr/>
            </a:pPr>
            <a:r>
              <a:rPr lang="en-GB" altLang="en-US" dirty="0"/>
              <a:t>Granted in ‘</a:t>
            </a:r>
            <a:r>
              <a:rPr lang="en-GB" altLang="en-US" b="1" dirty="0"/>
              <a:t>in exceptional circumstances’ </a:t>
            </a:r>
            <a:r>
              <a:rPr lang="en-GB" altLang="en-US" dirty="0"/>
              <a:t>and there would need to be ‘</a:t>
            </a:r>
            <a:r>
              <a:rPr lang="en-GB" altLang="en-US" b="1" dirty="0"/>
              <a:t>very specific and compelling grounds’ </a:t>
            </a:r>
            <a:r>
              <a:rPr lang="en-GB" altLang="en-US" dirty="0"/>
              <a:t>(para 8.3 BORG)</a:t>
            </a:r>
          </a:p>
          <a:p>
            <a:pPr>
              <a:defRPr/>
            </a:pPr>
            <a:r>
              <a:rPr lang="en-GB" altLang="en-US" b="1" dirty="0"/>
              <a:t>*You can also request a waiver </a:t>
            </a:r>
            <a:r>
              <a:rPr lang="en-GB" altLang="en-US" b="1" u="sng" dirty="0"/>
              <a:t>of advance payments </a:t>
            </a:r>
            <a:r>
              <a:rPr lang="en-GB" altLang="en-US" b="1" dirty="0"/>
              <a:t>and </a:t>
            </a:r>
            <a:r>
              <a:rPr lang="en-GB" altLang="en-US" b="1" u="sng" dirty="0"/>
              <a:t>recoverable hardship payments</a:t>
            </a:r>
            <a:r>
              <a:rPr lang="en-GB" altLang="en-US" b="1" dirty="0"/>
              <a:t>* - </a:t>
            </a:r>
            <a:r>
              <a:rPr lang="en-GB" altLang="en-US" dirty="0"/>
              <a:t>same policy applies</a:t>
            </a:r>
            <a:endParaRPr lang="en-GB" altLang="en-US" b="1" dirty="0"/>
          </a:p>
          <a:p>
            <a:pPr marL="0" indent="0">
              <a:buFont typeface="Arial" panose="020B0604020202020204" pitchFamily="34" charset="0"/>
              <a:buNone/>
              <a:defRPr/>
            </a:pPr>
            <a:endParaRPr lang="en-GB" altLang="en-US" dirty="0"/>
          </a:p>
          <a:p>
            <a:pPr marL="0" indent="0">
              <a:buFont typeface="Arial" panose="020B0604020202020204" pitchFamily="34" charset="0"/>
              <a:buNone/>
              <a:defRPr/>
            </a:pPr>
            <a:endParaRPr lang="en-GB" alt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05255-4A61-1AB2-55A3-1DAC93A0166E}"/>
              </a:ext>
            </a:extLst>
          </p:cNvPr>
          <p:cNvSpPr>
            <a:spLocks noGrp="1"/>
          </p:cNvSpPr>
          <p:nvPr>
            <p:ph type="title"/>
          </p:nvPr>
        </p:nvSpPr>
        <p:spPr>
          <a:xfrm>
            <a:off x="684213" y="1374775"/>
            <a:ext cx="8064500" cy="796925"/>
          </a:xfrm>
          <a:ln>
            <a:solidFill>
              <a:schemeClr val="tx2">
                <a:lumMod val="40000"/>
                <a:lumOff val="60000"/>
              </a:schemeClr>
            </a:solidFill>
          </a:ln>
        </p:spPr>
        <p:txBody>
          <a:bodyPr/>
          <a:lstStyle/>
          <a:p>
            <a:pPr>
              <a:defRPr/>
            </a:pPr>
            <a:r>
              <a:rPr lang="en-US" dirty="0"/>
              <a:t>Recoverable Hardship Payments</a:t>
            </a:r>
            <a:endParaRPr lang="en-GB" dirty="0"/>
          </a:p>
        </p:txBody>
      </p:sp>
      <p:sp>
        <p:nvSpPr>
          <p:cNvPr id="27651" name="Content Placeholder 2">
            <a:extLst>
              <a:ext uri="{FF2B5EF4-FFF2-40B4-BE49-F238E27FC236}">
                <a16:creationId xmlns:a16="http://schemas.microsoft.com/office/drawing/2014/main" id="{74C1FFC5-AA37-6862-5F7A-0445C515A49C}"/>
              </a:ext>
            </a:extLst>
          </p:cNvPr>
          <p:cNvSpPr>
            <a:spLocks noGrp="1" noChangeArrowheads="1"/>
          </p:cNvSpPr>
          <p:nvPr>
            <p:ph idx="1"/>
          </p:nvPr>
        </p:nvSpPr>
        <p:spPr bwMode="auto">
          <a:xfrm>
            <a:off x="957263" y="2205038"/>
            <a:ext cx="7258050" cy="3938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Claimants have a right to apply for waivers of Recoverable Hardship Payments (RHPs), but DWP have only accepted this since 2021 following a judicial review. </a:t>
            </a:r>
          </a:p>
          <a:p>
            <a:r>
              <a:rPr lang="en-GB" altLang="en-US"/>
              <a:t>In November 2022 DWP announced a </a:t>
            </a:r>
            <a:r>
              <a:rPr lang="en-GB" altLang="en-US">
                <a:hlinkClick r:id="rId3"/>
              </a:rPr>
              <a:t>new scheme</a:t>
            </a:r>
            <a:r>
              <a:rPr lang="en-GB" altLang="en-US"/>
              <a:t> by which claimants can ask DWP to review previous decisions refusing waiver requests and ask for a refund of RHPs already paid back which was open for 6 months.</a:t>
            </a:r>
          </a:p>
          <a:p>
            <a:r>
              <a:rPr lang="en-GB" altLang="en-US"/>
              <a:t>DWP has recently agreed to re-run this scheme after conceding that it was arguable that the previous scheme had not complied with the Equality Act 2010. Watch this space!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E4669A8-56DF-9FE9-8E28-9EC2B54F042D}"/>
              </a:ext>
            </a:extLst>
          </p:cNvPr>
          <p:cNvSpPr>
            <a:spLocks noGrp="1"/>
          </p:cNvSpPr>
          <p:nvPr>
            <p:ph type="title"/>
          </p:nvPr>
        </p:nvSpPr>
        <p:spPr bwMode="auto">
          <a:xfrm>
            <a:off x="1258888" y="1196975"/>
            <a:ext cx="6472237" cy="79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t>Grounds for waiver </a:t>
            </a:r>
          </a:p>
        </p:txBody>
      </p:sp>
      <p:sp>
        <p:nvSpPr>
          <p:cNvPr id="35843" name="Content Placeholder 2">
            <a:extLst>
              <a:ext uri="{FF2B5EF4-FFF2-40B4-BE49-F238E27FC236}">
                <a16:creationId xmlns:a16="http://schemas.microsoft.com/office/drawing/2014/main" id="{8288573B-5F0A-5C6F-EF2A-13B61C6E6F3A}"/>
              </a:ext>
            </a:extLst>
          </p:cNvPr>
          <p:cNvSpPr>
            <a:spLocks noGrp="1"/>
          </p:cNvSpPr>
          <p:nvPr>
            <p:ph idx="1"/>
          </p:nvPr>
        </p:nvSpPr>
        <p:spPr bwMode="auto">
          <a:xfrm>
            <a:off x="323850" y="1844675"/>
            <a:ext cx="8424863" cy="3600450"/>
          </a:xfrm>
        </p:spPr>
        <p:txBody>
          <a:bodyPr vert="horz" wrap="square" lIns="91440" tIns="45720" rIns="91440" bIns="45720" numCol="1" anchor="t" anchorCtr="0" compatLnSpc="1">
            <a:prstTxWarp prst="textNoShape">
              <a:avLst/>
            </a:prstTxWarp>
          </a:bodyPr>
          <a:lstStyle/>
          <a:p>
            <a:pPr marL="857250" lvl="1" indent="-457200">
              <a:buFont typeface="+mj-lt"/>
              <a:buAutoNum type="alphaUcPeriod"/>
              <a:defRPr/>
            </a:pPr>
            <a:r>
              <a:rPr lang="en-GB" altLang="en-US" sz="2000" dirty="0"/>
              <a:t>Financial hardship (para 8.26 – 8.30 BORG);</a:t>
            </a:r>
          </a:p>
          <a:p>
            <a:pPr marL="857250" lvl="1" indent="-457200">
              <a:buFont typeface="+mj-lt"/>
              <a:buAutoNum type="alphaUcPeriod"/>
              <a:defRPr/>
            </a:pPr>
            <a:r>
              <a:rPr lang="en-GB" altLang="en-US" sz="2000" dirty="0"/>
              <a:t>Welfare/ health hardship (para 8.31 – 8.47 BORG);</a:t>
            </a:r>
          </a:p>
          <a:p>
            <a:pPr marL="857250" lvl="1" indent="-457200">
              <a:buFont typeface="+mj-lt"/>
              <a:buAutoNum type="alphaUcPeriod"/>
              <a:defRPr/>
            </a:pPr>
            <a:r>
              <a:rPr lang="en-GB" altLang="en-US" sz="2000" dirty="0"/>
              <a:t>Legitimate expectation / detrimental reliance (para 8.6 BORG, K v SSWP);</a:t>
            </a:r>
          </a:p>
          <a:p>
            <a:pPr marL="857250" lvl="1" indent="-457200">
              <a:buFont typeface="+mj-lt"/>
              <a:buAutoNum type="alphaUcPeriod"/>
              <a:defRPr/>
            </a:pPr>
            <a:r>
              <a:rPr lang="en-GB" altLang="en-US" sz="2000" dirty="0"/>
              <a:t>DWP intended claimant to have the money (para 8.6 BORG);</a:t>
            </a:r>
          </a:p>
          <a:p>
            <a:pPr marL="857250" lvl="1" indent="-457200">
              <a:buFont typeface="+mj-lt"/>
              <a:buAutoNum type="alphaUcPeriod"/>
              <a:defRPr/>
            </a:pPr>
            <a:r>
              <a:rPr lang="en-GB" altLang="en-US" sz="2000" dirty="0"/>
              <a:t>Claimant not at fault and acted in good faith (K v SSWP, para </a:t>
            </a:r>
            <a:r>
              <a:rPr lang="en-GB" sz="2000" dirty="0"/>
              <a:t>111(iii));</a:t>
            </a:r>
            <a:endParaRPr lang="en-GB" altLang="en-US" sz="2000" dirty="0"/>
          </a:p>
          <a:p>
            <a:pPr marL="857250" lvl="1" indent="-457200">
              <a:buFont typeface="+mj-lt"/>
              <a:buAutoNum type="alphaUcPeriod"/>
              <a:defRPr/>
            </a:pPr>
            <a:r>
              <a:rPr lang="en-GB" altLang="en-US" sz="2000" dirty="0"/>
              <a:t>Public interest justifies waiver (para 8.6, 8.8 BORG and K v SSWP, para </a:t>
            </a:r>
            <a:r>
              <a:rPr lang="en-GB" sz="2000" dirty="0"/>
              <a:t>133);</a:t>
            </a:r>
            <a:endParaRPr lang="en-GB" altLang="en-US" sz="2000" dirty="0"/>
          </a:p>
          <a:p>
            <a:pPr marL="857250" lvl="1" indent="-457200">
              <a:buFont typeface="+mj-lt"/>
              <a:buAutoNum type="alphaUcPeriod"/>
              <a:defRPr/>
            </a:pPr>
            <a:r>
              <a:rPr lang="en-GB" altLang="en-US" sz="2000" dirty="0"/>
              <a:t>Any other relevant reason. </a:t>
            </a:r>
          </a:p>
          <a:p>
            <a:pPr marL="857250" lvl="1" indent="-457200">
              <a:buFont typeface="+mj-lt"/>
              <a:buAutoNum type="alphaUcPeriod"/>
              <a:defRPr/>
            </a:pPr>
            <a:endParaRPr lang="en-GB" altLang="en-US" sz="2000" dirty="0"/>
          </a:p>
          <a:p>
            <a:pPr lvl="1" indent="-342900">
              <a:buFont typeface="Arial" panose="020B0604020202020204" pitchFamily="34" charset="0"/>
              <a:buChar char="•"/>
              <a:defRPr/>
            </a:pPr>
            <a:r>
              <a:rPr lang="en-GB" altLang="en-US" sz="2000" dirty="0"/>
              <a:t>DWP should take into account the claimant’s entire circumstances.</a:t>
            </a:r>
          </a:p>
          <a:p>
            <a:pPr lvl="1" indent="-342900">
              <a:buFont typeface="Arial" panose="020B0604020202020204" pitchFamily="34" charset="0"/>
              <a:buChar char="•"/>
              <a:defRPr/>
            </a:pPr>
            <a:r>
              <a:rPr lang="en-GB" altLang="en-US" sz="2000" dirty="0"/>
              <a:t>List of relevant factors at </a:t>
            </a:r>
            <a:r>
              <a:rPr lang="en-GB" altLang="en-US" sz="2000" b="1" dirty="0"/>
              <a:t>para 8.6 BORG</a:t>
            </a:r>
            <a:r>
              <a:rPr lang="en-GB" altLang="en-US" sz="2000" dirty="0"/>
              <a:t>. </a:t>
            </a:r>
          </a:p>
          <a:p>
            <a:pPr marL="0" indent="0">
              <a:buFont typeface="Arial" panose="020B0604020202020204" pitchFamily="34" charset="0"/>
              <a:buNone/>
              <a:defRPr/>
            </a:pPr>
            <a:endParaRPr lang="en-GB" altLang="en-US"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5" ma:contentTypeDescription="Create a new document." ma:contentTypeScope="" ma:versionID="ceae4099ca2088afb6ad46906bd5fbd0">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67f8a78a8ef6a0e85c7b7698aac30954"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f155a369-30d5-4eb1-ac05-464e613800ee">
      <Terms xmlns="http://schemas.microsoft.com/office/infopath/2007/PartnerControls"/>
    </lcf76f155ced4ddcb4097134ff3c332f>
    <TaxCatchAll xmlns="301e856f-4f14-4cb4-bab6-f192e0a474a1" xsi:nil="true"/>
    <DocumentSetDescription xmlns="http://schemas.microsoft.com/sharepoint/v3" xsi:nil="true"/>
  </documentManagement>
</p:properties>
</file>

<file path=customXml/itemProps1.xml><?xml version="1.0" encoding="utf-8"?>
<ds:datastoreItem xmlns:ds="http://schemas.openxmlformats.org/officeDocument/2006/customXml" ds:itemID="{115E143F-25B0-4CBD-9D48-C81233FCAB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55a369-30d5-4eb1-ac05-464e613800ee"/>
    <ds:schemaRef ds:uri="301e856f-4f14-4cb4-bab6-f192e0a474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778292-7B85-48FF-95F7-C8ABCB0AC87B}">
  <ds:schemaRefs>
    <ds:schemaRef ds:uri="http://schemas.microsoft.com/sharepoint/v3/contenttype/forms"/>
  </ds:schemaRefs>
</ds:datastoreItem>
</file>

<file path=customXml/itemProps3.xml><?xml version="1.0" encoding="utf-8"?>
<ds:datastoreItem xmlns:ds="http://schemas.openxmlformats.org/officeDocument/2006/customXml" ds:itemID="{E7468FA0-6E3F-4F02-B004-2E1798FE3850}">
  <ds:schemaRefs>
    <ds:schemaRef ds:uri="http://schemas.microsoft.com/office/2006/metadata/longProperties"/>
  </ds:schemaRefs>
</ds:datastoreItem>
</file>

<file path=customXml/itemProps4.xml><?xml version="1.0" encoding="utf-8"?>
<ds:datastoreItem xmlns:ds="http://schemas.openxmlformats.org/officeDocument/2006/customXml" ds:itemID="{2392EE79-499F-4450-BBC6-F06D546674E4}">
  <ds:schemaRefs>
    <ds:schemaRef ds:uri="http://schemas.microsoft.com/office/2006/metadata/properties"/>
    <ds:schemaRef ds:uri="http://schemas.microsoft.com/office/infopath/2007/PartnerControls"/>
    <ds:schemaRef ds:uri="4e6c70e7-1f20-4e63-bec5-eebd2b38a9bc"/>
    <ds:schemaRef ds:uri="ba59ba68-5744-4b8b-96ec-2d49706494c3"/>
  </ds:schemaRefs>
</ds:datastoreItem>
</file>

<file path=docProps/app.xml><?xml version="1.0" encoding="utf-8"?>
<Properties xmlns="http://schemas.openxmlformats.org/officeDocument/2006/extended-properties" xmlns:vt="http://schemas.openxmlformats.org/officeDocument/2006/docPropsVTypes">
  <Template/>
  <Words>1233</Words>
  <Application>Microsoft Office PowerPoint</Application>
  <PresentationFormat>On-screen Show (4:3)</PresentationFormat>
  <Paragraphs>111</Paragraphs>
  <Slides>15</Slides>
  <Notes>9</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1_Office Theme</vt:lpstr>
      <vt:lpstr>4_Office Theme</vt:lpstr>
      <vt:lpstr>Challenging the recovery of benefit overpayments  17 July 2024   Niamh Grahame – Public Law Project    </vt:lpstr>
      <vt:lpstr>Overpayment Decisions</vt:lpstr>
      <vt:lpstr>Overpayments </vt:lpstr>
      <vt:lpstr>Recovery of Overpayments under Universal Credit </vt:lpstr>
      <vt:lpstr>Overpayments and Appeal Rights</vt:lpstr>
      <vt:lpstr>Requesting a hardship decision / reduction in rate of recovery</vt:lpstr>
      <vt:lpstr>Request for Waiver</vt:lpstr>
      <vt:lpstr>Recoverable Hardship Payments</vt:lpstr>
      <vt:lpstr>Grounds for waiver </vt:lpstr>
      <vt:lpstr>A- Financial Hardship</vt:lpstr>
      <vt:lpstr>B - Welfare / Health</vt:lpstr>
      <vt:lpstr>C - Detrimental reliance/ legitimate expectation</vt:lpstr>
      <vt:lpstr>D - DWP intended Claimant to have the money</vt:lpstr>
      <vt:lpstr>Requesting a Waiver</vt:lpstr>
      <vt:lpstr>Waiver decision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Jake Flint</dc:creator>
  <cp:lastModifiedBy>Niamh Grahame</cp:lastModifiedBy>
  <cp:revision>499</cp:revision>
  <cp:lastPrinted>2016-02-23T07:20:42Z</cp:lastPrinted>
  <dcterms:created xsi:type="dcterms:W3CDTF">2009-03-31T14:55:38Z</dcterms:created>
  <dcterms:modified xsi:type="dcterms:W3CDTF">2024-07-17T10:19:59Z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PT5K7DXQK4UT-577226186-18186</vt:lpwstr>
  </property>
  <property fmtid="{D5CDD505-2E9C-101B-9397-08002B2CF9AE}" pid="3" name="_dlc_DocIdItemGuid">
    <vt:lpwstr>104bfdc7-79f5-49dd-8da2-020fbd5cbd31</vt:lpwstr>
  </property>
  <property fmtid="{D5CDD505-2E9C-101B-9397-08002B2CF9AE}" pid="4" name="_dlc_DocIdUrl">
    <vt:lpwstr>https://plp150.sharepoint.com/sites/Casework/_layouts/15/DocIdRedir.aspx?ID=PT5K7DXQK4UT-577226186-18186, PT5K7DXQK4UT-577226186-18186</vt:lpwstr>
  </property>
  <property fmtid="{D5CDD505-2E9C-101B-9397-08002B2CF9AE}" pid="5" name="lcf76f155ced4ddcb4097134ff3c332f">
    <vt:lpwstr/>
  </property>
  <property fmtid="{D5CDD505-2E9C-101B-9397-08002B2CF9AE}" pid="6" name="TaxCatchAll">
    <vt:lpwstr/>
  </property>
  <property fmtid="{D5CDD505-2E9C-101B-9397-08002B2CF9AE}" pid="7" name="ContentTypeId">
    <vt:lpwstr>0x010100712ACE1B8981554C8C9C3E77AF6D6282</vt:lpwstr>
  </property>
</Properties>
</file>