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98" r:id="rId4"/>
    <p:sldId id="312" r:id="rId5"/>
    <p:sldId id="313" r:id="rId6"/>
    <p:sldId id="314" r:id="rId7"/>
    <p:sldId id="315" r:id="rId8"/>
    <p:sldId id="316" r:id="rId9"/>
    <p:sldId id="311" r:id="rId10"/>
    <p:sldId id="317" r:id="rId11"/>
    <p:sldId id="318" r:id="rId12"/>
    <p:sldId id="310" r:id="rId13"/>
    <p:sldId id="295" r:id="rId14"/>
    <p:sldId id="308" r:id="rId15"/>
    <p:sldId id="299" r:id="rId16"/>
    <p:sldId id="291" r:id="rId17"/>
  </p:sldIdLst>
  <p:sldSz cx="9144000" cy="5143500" type="screen16x9"/>
  <p:notesSz cx="6858000" cy="9144000"/>
  <p:defaultTextStyle>
    <a:defPPr>
      <a:defRPr lang="en-US"/>
    </a:defPPr>
    <a:lvl1pPr marL="0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05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410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115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0820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525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230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8935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1640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16C"/>
    <a:srgbClr val="476B98"/>
    <a:srgbClr val="8FB0C2"/>
    <a:srgbClr val="5F5E5E"/>
    <a:srgbClr val="E1BF4F"/>
    <a:srgbClr val="C5D9E4"/>
    <a:srgbClr val="F0F0F0"/>
    <a:srgbClr val="C5C5C4"/>
    <a:srgbClr val="A5A5A4"/>
    <a:srgbClr val="0F2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2"/>
    <p:restoredTop sz="95680"/>
  </p:normalViewPr>
  <p:slideViewPr>
    <p:cSldViewPr snapToGrid="0" snapToObjects="1">
      <p:cViewPr varScale="1">
        <p:scale>
          <a:sx n="140" d="100"/>
          <a:sy n="140" d="100"/>
        </p:scale>
        <p:origin x="80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C9126-91B4-9349-AB53-92A937C820E3}" type="datetimeFigureOut">
              <a:rPr lang="en-US" smtClean="0"/>
              <a:t>5/20/24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73D4A-DADE-384E-B82B-B7CFFE4C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1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42124-436D-394E-A7EC-B637D995F67B}" type="datetimeFigureOut">
              <a:rPr lang="en-US" smtClean="0"/>
              <a:t>5/20/24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FEE54-8CBD-734F-95F3-810624B7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05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410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115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820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525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230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8935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1640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FEE54-8CBD-734F-95F3-810624B782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1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13" y="1612997"/>
            <a:ext cx="1860972" cy="191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5D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rgbClr val="E4E4E4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08362" y="4575499"/>
            <a:ext cx="8127291" cy="23471"/>
          </a:xfrm>
          <a:prstGeom prst="line">
            <a:avLst/>
          </a:prstGeom>
          <a:ln w="3175">
            <a:solidFill>
              <a:srgbClr val="1E4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5" y="4359356"/>
            <a:ext cx="1736401" cy="241876"/>
          </a:xfrm>
          <a:prstGeom prst="rect">
            <a:avLst/>
          </a:prstGeom>
        </p:spPr>
      </p:pic>
      <p:sp>
        <p:nvSpPr>
          <p:cNvPr id="1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23938" y="2217728"/>
            <a:ext cx="7096125" cy="5572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lnSpc>
                <a:spcPts val="3600"/>
              </a:lnSpc>
              <a:buFontTx/>
              <a:buNone/>
              <a:defRPr sz="3000">
                <a:solidFill>
                  <a:srgbClr val="1E416C"/>
                </a:solidFill>
                <a:latin typeface="Georgia" panose="02040502050405020303" pitchFamily="18" charset="0"/>
                <a:ea typeface="Adria Slab" charset="0"/>
                <a:cs typeface="Arial" panose="020B0604020202020204" pitchFamily="34" charset="0"/>
              </a:defRPr>
            </a:lvl1pPr>
            <a:lvl2pPr marL="342859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2pPr>
            <a:lvl3pPr marL="685718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3pPr>
            <a:lvl4pPr marL="1028577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4pPr>
            <a:lvl5pPr marL="1371436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25392" y="4676613"/>
            <a:ext cx="1726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1E416C"/>
                </a:solidFill>
                <a:latin typeface="Georgia" panose="02040502050405020303" pitchFamily="18" charset="0"/>
                <a:ea typeface="Adria Slab" panose="00000500000000000000" pitchFamily="50" charset="0"/>
                <a:cs typeface="Arial" panose="020B0604020202020204" pitchFamily="34" charset="0"/>
              </a:rPr>
              <a:t>@gardencourtlaw</a:t>
            </a:r>
            <a:endParaRPr lang="en-GB" sz="1200" dirty="0">
              <a:solidFill>
                <a:srgbClr val="1E416C"/>
              </a:solidFill>
              <a:latin typeface="Georgia" panose="02040502050405020303" pitchFamily="18" charset="0"/>
              <a:ea typeface="Adria Slab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022" y="3849438"/>
            <a:ext cx="425827" cy="61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71" y="3894855"/>
            <a:ext cx="771933" cy="532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00" y="4746908"/>
            <a:ext cx="224284" cy="1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23938" y="2217728"/>
            <a:ext cx="7096125" cy="5572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lnSpc>
                <a:spcPts val="3600"/>
              </a:lnSpc>
              <a:buFontTx/>
              <a:buNone/>
              <a:defRPr sz="3000">
                <a:solidFill>
                  <a:srgbClr val="1E416C"/>
                </a:solidFill>
                <a:latin typeface="Georgia" panose="02040502050405020303" pitchFamily="18" charset="0"/>
                <a:ea typeface="Adria Slab" charset="0"/>
                <a:cs typeface="Georgia" panose="02040502050405020303" pitchFamily="18" charset="0"/>
              </a:defRPr>
            </a:lvl1pPr>
            <a:lvl2pPr marL="342859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2pPr>
            <a:lvl3pPr marL="685718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3pPr>
            <a:lvl4pPr marL="1028577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4pPr>
            <a:lvl5pPr marL="1371436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508362" y="4575499"/>
            <a:ext cx="8127291" cy="23471"/>
          </a:xfrm>
          <a:prstGeom prst="line">
            <a:avLst/>
          </a:prstGeom>
          <a:ln w="3175">
            <a:solidFill>
              <a:srgbClr val="1E4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5" y="4735856"/>
            <a:ext cx="1736401" cy="241877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672982" y="4318715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defPPr>
              <a:defRPr lang="en-US"/>
            </a:defPPr>
            <a:lvl1pPr marL="0" algn="r" defTabSz="685488" rtl="0" eaLnBrk="1" latinLnBrk="0" hangingPunct="1">
              <a:defRPr sz="900" kern="1200">
                <a:solidFill>
                  <a:srgbClr val="C5C5C4"/>
                </a:solidFill>
                <a:latin typeface="Adria Slab" charset="0"/>
                <a:ea typeface="Adria Slab" charset="0"/>
                <a:cs typeface="Adria Slab" charset="0"/>
              </a:defRPr>
            </a:lvl1pPr>
            <a:lvl2pPr marL="342744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488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232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76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720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464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208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952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8EDF9-49C9-3B4E-9E3F-68E4798302E0}" type="slidenum">
              <a:rPr lang="en-US" smtClean="0">
                <a:solidFill>
                  <a:srgbClr val="1E416C"/>
                </a:solidFill>
              </a:rPr>
              <a:pPr/>
              <a:t>‹#›</a:t>
            </a:fld>
            <a:endParaRPr lang="en-US" dirty="0">
              <a:solidFill>
                <a:srgbClr val="1E4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72982" y="4318715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defPPr>
              <a:defRPr lang="en-US"/>
            </a:defPPr>
            <a:lvl1pPr marL="0" algn="r" defTabSz="685488" rtl="0" eaLnBrk="1" latinLnBrk="0" hangingPunct="1">
              <a:defRPr sz="900" kern="1200">
                <a:solidFill>
                  <a:srgbClr val="C5C5C4"/>
                </a:solidFill>
                <a:latin typeface="Adria Slab" charset="0"/>
                <a:ea typeface="Adria Slab" charset="0"/>
                <a:cs typeface="Adria Slab" charset="0"/>
              </a:defRPr>
            </a:lvl1pPr>
            <a:lvl2pPr marL="342744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488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232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76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720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464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208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952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8EDF9-49C9-3B4E-9E3F-68E4798302E0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08362" y="4575499"/>
            <a:ext cx="8127291" cy="23471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7" y="4359356"/>
            <a:ext cx="1736394" cy="241875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23938" y="2217728"/>
            <a:ext cx="7096125" cy="5572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lnSpc>
                <a:spcPts val="3600"/>
              </a:lnSpc>
              <a:buFontTx/>
              <a:buNone/>
              <a:defRPr sz="3000"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1pPr>
            <a:lvl2pPr marL="342859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2pPr>
            <a:lvl3pPr marL="685718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3pPr>
            <a:lvl4pPr marL="1028577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4pPr>
            <a:lvl5pPr marL="1371436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1782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672982" y="4318715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defPPr>
              <a:defRPr lang="en-US"/>
            </a:defPPr>
            <a:lvl1pPr marL="0" algn="r" defTabSz="685488" rtl="0" eaLnBrk="1" latinLnBrk="0" hangingPunct="1">
              <a:defRPr sz="900" kern="1200">
                <a:solidFill>
                  <a:srgbClr val="C5C5C4"/>
                </a:solidFill>
                <a:latin typeface="Adria Slab" charset="0"/>
                <a:ea typeface="Adria Slab" charset="0"/>
                <a:cs typeface="Adria Slab" charset="0"/>
              </a:defRPr>
            </a:lvl1pPr>
            <a:lvl2pPr marL="342744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488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232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76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720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464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208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952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8EDF9-49C9-3B4E-9E3F-68E4798302E0}" type="slidenum">
              <a:rPr lang="en-US" smtClean="0">
                <a:solidFill>
                  <a:srgbClr val="C5D9E4"/>
                </a:solidFill>
              </a:rPr>
              <a:pPr/>
              <a:t>‹#›</a:t>
            </a:fld>
            <a:endParaRPr lang="en-US" dirty="0">
              <a:solidFill>
                <a:srgbClr val="C5D9E4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508362" y="4575499"/>
            <a:ext cx="8127291" cy="23471"/>
          </a:xfrm>
          <a:prstGeom prst="line">
            <a:avLst/>
          </a:prstGeom>
          <a:ln w="3175">
            <a:solidFill>
              <a:srgbClr val="C5D9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5" y="4359356"/>
            <a:ext cx="1736401" cy="241876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23938" y="2217728"/>
            <a:ext cx="7096125" cy="5572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lnSpc>
                <a:spcPts val="3600"/>
              </a:lnSpc>
              <a:buFontTx/>
              <a:buNone/>
              <a:defRPr sz="3000"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1pPr>
            <a:lvl2pPr marL="342859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2pPr>
            <a:lvl3pPr marL="685718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3pPr>
            <a:lvl4pPr marL="1028577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4pPr>
            <a:lvl5pPr marL="1371436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7920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1B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23938" y="2217728"/>
            <a:ext cx="7096125" cy="5572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lnSpc>
                <a:spcPts val="3600"/>
              </a:lnSpc>
              <a:buFontTx/>
              <a:buNone/>
              <a:defRPr sz="3000">
                <a:solidFill>
                  <a:srgbClr val="1E416C"/>
                </a:solidFill>
                <a:latin typeface="Adria Slab" charset="0"/>
                <a:ea typeface="Adria Slab" charset="0"/>
                <a:cs typeface="Adria Slab" charset="0"/>
              </a:defRPr>
            </a:lvl1pPr>
            <a:lvl2pPr marL="342859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2pPr>
            <a:lvl3pPr marL="685718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3pPr>
            <a:lvl4pPr marL="1028577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4pPr>
            <a:lvl5pPr marL="1371436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508362" y="4575499"/>
            <a:ext cx="8127291" cy="23471"/>
          </a:xfrm>
          <a:prstGeom prst="line">
            <a:avLst/>
          </a:prstGeom>
          <a:ln w="3175">
            <a:solidFill>
              <a:srgbClr val="1E4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5" y="4359356"/>
            <a:ext cx="1736401" cy="241877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672982" y="4318715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defPPr>
              <a:defRPr lang="en-US"/>
            </a:defPPr>
            <a:lvl1pPr marL="0" algn="r" defTabSz="685488" rtl="0" eaLnBrk="1" latinLnBrk="0" hangingPunct="1">
              <a:defRPr sz="900" kern="1200">
                <a:solidFill>
                  <a:srgbClr val="C5C5C4"/>
                </a:solidFill>
                <a:latin typeface="Adria Slab" charset="0"/>
                <a:ea typeface="Adria Slab" charset="0"/>
                <a:cs typeface="Adria Slab" charset="0"/>
              </a:defRPr>
            </a:lvl1pPr>
            <a:lvl2pPr marL="342744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488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232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76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720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464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208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952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8EDF9-49C9-3B4E-9E3F-68E4798302E0}" type="slidenum">
              <a:rPr lang="en-US" smtClean="0">
                <a:solidFill>
                  <a:srgbClr val="1E416C"/>
                </a:solidFill>
              </a:rPr>
              <a:pPr/>
              <a:t>‹#›</a:t>
            </a:fld>
            <a:endParaRPr lang="en-US" dirty="0">
              <a:solidFill>
                <a:srgbClr val="1E4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4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08361" y="796615"/>
            <a:ext cx="8127291" cy="25818"/>
          </a:xfrm>
          <a:prstGeom prst="line">
            <a:avLst/>
          </a:prstGeom>
          <a:ln>
            <a:solidFill>
              <a:srgbClr val="1E4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1185" y="373508"/>
            <a:ext cx="5228921" cy="300038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FontTx/>
              <a:buNone/>
              <a:defRPr sz="2000">
                <a:solidFill>
                  <a:srgbClr val="1E416C"/>
                </a:solidFill>
                <a:latin typeface="Georgia" panose="02040502050405020303" pitchFamily="18" charset="0"/>
                <a:ea typeface="Adria Slab" charset="0"/>
                <a:cs typeface="Arial" panose="020B0604020202020204" pitchFamily="34" charset="0"/>
              </a:defRPr>
            </a:lvl1pPr>
            <a:lvl2pPr marL="342859" indent="0">
              <a:buFontTx/>
              <a:buNone/>
              <a:defRPr sz="1400">
                <a:latin typeface="Adria Slab" charset="0"/>
                <a:ea typeface="Adria Slab" charset="0"/>
                <a:cs typeface="Adria Slab" charset="0"/>
              </a:defRPr>
            </a:lvl2pPr>
            <a:lvl3pPr marL="685718" indent="0">
              <a:buFontTx/>
              <a:buNone/>
              <a:defRPr sz="1400">
                <a:latin typeface="Adria Slab" charset="0"/>
                <a:ea typeface="Adria Slab" charset="0"/>
                <a:cs typeface="Adria Slab" charset="0"/>
              </a:defRPr>
            </a:lvl3pPr>
            <a:lvl4pPr marL="1028577" indent="0">
              <a:buFontTx/>
              <a:buNone/>
              <a:defRPr sz="1400">
                <a:latin typeface="Adria Slab" charset="0"/>
                <a:ea typeface="Adria Slab" charset="0"/>
                <a:cs typeface="Adria Slab" charset="0"/>
              </a:defRPr>
            </a:lvl4pPr>
            <a:lvl5pPr marL="1371436" indent="0">
              <a:buFontTx/>
              <a:buNone/>
              <a:defRPr sz="1400">
                <a:latin typeface="Adria Slab" charset="0"/>
                <a:ea typeface="Adria Slab" charset="0"/>
                <a:cs typeface="Adria Slab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508362" y="4575499"/>
            <a:ext cx="8127291" cy="23471"/>
          </a:xfrm>
          <a:prstGeom prst="line">
            <a:avLst/>
          </a:prstGeom>
          <a:ln w="3175">
            <a:solidFill>
              <a:srgbClr val="1E4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7267494" y="4676613"/>
            <a:ext cx="1726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1E416C"/>
                </a:solidFill>
                <a:latin typeface="Georgia" panose="02040502050405020303" pitchFamily="18" charset="0"/>
                <a:ea typeface="Adria Slab" panose="00000500000000000000" pitchFamily="50" charset="0"/>
              </a:rPr>
              <a:t>@gardencourtlaw</a:t>
            </a:r>
            <a:endParaRPr lang="en-GB" sz="1200" dirty="0">
              <a:solidFill>
                <a:srgbClr val="1E416C"/>
              </a:solidFill>
              <a:latin typeface="Georgia" panose="02040502050405020303" pitchFamily="18" charset="0"/>
              <a:ea typeface="Adria Slab" panose="00000500000000000000" pitchFamily="50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402492" y="1507524"/>
            <a:ext cx="5053913" cy="233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8" y="4703505"/>
            <a:ext cx="1662468" cy="223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10" y="4738766"/>
            <a:ext cx="224284" cy="1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6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23938" y="1835949"/>
            <a:ext cx="7096125" cy="5572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lnSpc>
                <a:spcPts val="3600"/>
              </a:lnSpc>
              <a:buFontTx/>
              <a:buNone/>
              <a:defRPr sz="3000">
                <a:solidFill>
                  <a:schemeClr val="bg1"/>
                </a:solidFill>
                <a:latin typeface="Georgia" panose="02040502050405020303" pitchFamily="18" charset="0"/>
                <a:ea typeface="Adria Slab" charset="0"/>
                <a:cs typeface="Georgia" panose="02040502050405020303" pitchFamily="18" charset="0"/>
              </a:defRPr>
            </a:lvl1pPr>
            <a:lvl2pPr marL="342859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2pPr>
            <a:lvl3pPr marL="685718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3pPr>
            <a:lvl4pPr marL="1028577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4pPr>
            <a:lvl5pPr marL="1371436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637505" y="2966206"/>
            <a:ext cx="5868988" cy="779462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sz="1400" b="0" i="0" baseline="0">
                <a:solidFill>
                  <a:srgbClr val="8FB0C2"/>
                </a:solidFill>
                <a:latin typeface="Georgia" panose="02040502050405020303" pitchFamily="18" charset="0"/>
                <a:ea typeface="Adria Slab Light" charset="0"/>
                <a:cs typeface="Arial" panose="020B0604020202020204" pitchFamily="34" charset="0"/>
              </a:defRPr>
            </a:lvl1pPr>
            <a:lvl2pPr marL="342859" indent="0" algn="ctr">
              <a:buNone/>
              <a:defRPr>
                <a:solidFill>
                  <a:srgbClr val="C5D9E4"/>
                </a:solidFill>
                <a:latin typeface="Adria Slab" charset="0"/>
                <a:ea typeface="Adria Slab" charset="0"/>
                <a:cs typeface="Adria Slab" charset="0"/>
              </a:defRPr>
            </a:lvl2pPr>
            <a:lvl3pPr marL="685718" indent="0" algn="ctr">
              <a:buNone/>
              <a:defRPr>
                <a:solidFill>
                  <a:srgbClr val="C5D9E4"/>
                </a:solidFill>
                <a:latin typeface="Adria Slab" charset="0"/>
                <a:ea typeface="Adria Slab" charset="0"/>
                <a:cs typeface="Adria Slab" charset="0"/>
              </a:defRPr>
            </a:lvl3pPr>
            <a:lvl4pPr marL="1028577" indent="0" algn="ctr">
              <a:buNone/>
              <a:defRPr>
                <a:solidFill>
                  <a:srgbClr val="C5D9E4"/>
                </a:solidFill>
                <a:latin typeface="Adria Slab" charset="0"/>
                <a:ea typeface="Adria Slab" charset="0"/>
                <a:cs typeface="Adria Slab" charset="0"/>
              </a:defRPr>
            </a:lvl4pPr>
            <a:lvl5pPr marL="1371436" indent="0" algn="ctr">
              <a:buNone/>
              <a:defRPr>
                <a:solidFill>
                  <a:srgbClr val="C5D9E4"/>
                </a:solidFill>
                <a:latin typeface="Adria Slab" charset="0"/>
                <a:ea typeface="Adria Slab" charset="0"/>
                <a:cs typeface="Adria Slab" charset="0"/>
              </a:defRPr>
            </a:lvl5pPr>
          </a:lstStyle>
          <a:p>
            <a:pPr lvl="0"/>
            <a:r>
              <a:rPr lang="fi-FI" dirty="0"/>
              <a:t>020 7993 7600         </a:t>
            </a:r>
            <a:r>
              <a:rPr lang="fi-FI" dirty="0" err="1"/>
              <a:t>info@gclaw.co.uk</a:t>
            </a:r>
            <a:r>
              <a:rPr lang="fi-FI" dirty="0"/>
              <a:t>         @</a:t>
            </a:r>
            <a:r>
              <a:rPr lang="fi-FI" dirty="0" err="1"/>
              <a:t>gardencourtlaw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508362" y="4575499"/>
            <a:ext cx="8127291" cy="23471"/>
          </a:xfrm>
          <a:prstGeom prst="line">
            <a:avLst/>
          </a:prstGeom>
          <a:ln w="3175">
            <a:solidFill>
              <a:srgbClr val="C5D9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5" y="4359356"/>
            <a:ext cx="1736401" cy="2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3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20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73" r:id="rId3"/>
    <p:sldLayoutId id="2147483667" r:id="rId4"/>
    <p:sldLayoutId id="2147483674" r:id="rId5"/>
    <p:sldLayoutId id="2147483675" r:id="rId6"/>
    <p:sldLayoutId id="2147483666" r:id="rId7"/>
    <p:sldLayoutId id="2147483672" r:id="rId8"/>
  </p:sldLayoutIdLst>
  <p:hf hdr="0" ftr="0" dt="0"/>
  <p:txStyles>
    <p:titleStyle>
      <a:lvl1pPr algn="l" defTabSz="68571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9" indent="-171429" algn="l" defTabSz="6857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8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8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7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5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24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83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3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02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9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8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7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6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95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4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13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3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aimantcommitments.org.uk/leaflets/" TargetMode="External"/><Relationship Id="rId2" Type="http://schemas.openxmlformats.org/officeDocument/2006/relationships/hyperlink" Target="https://claimantcommitments.org.uk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5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C7DA6F-7B6C-587F-BCE0-180502705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Types and length of sanction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B5B9A-9198-CE78-937E-E9DA9A84EBC4}"/>
              </a:ext>
            </a:extLst>
          </p:cNvPr>
          <p:cNvSpPr txBox="1"/>
          <p:nvPr/>
        </p:nvSpPr>
        <p:spPr>
          <a:xfrm>
            <a:off x="128016" y="850392"/>
            <a:ext cx="89245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Lowest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level sanctions are potentially imposed indefinitely (Reg. 105 Universal Credit Regulations 2013).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lowest-level sanction is imposed for the number of days starting on the date of your sanctionable action and ending on the earliest of the following: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the day that you meet a ‘compliance condition’,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the day before the date you come into a category which means that you no longer have to meet any work-related requirements, 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the date that your UC claim ends.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‘compliance condition’ a condition that the failure ceases, or a condition relating to future compliance with a work-related requirement or a requirement under section 23 WRA 2012 - in other words, that you stop a sanctionable action, such as participating in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that you had failed to participate in, or a condition relating to future compliance, such as attending an interview to discuss what training might be suitable in future.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9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C7DA6F-7B6C-587F-BCE0-180502705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Dates and amounts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98A3E-6288-D076-2DF3-FA3DDB0E292B}"/>
              </a:ext>
            </a:extLst>
          </p:cNvPr>
          <p:cNvSpPr txBox="1"/>
          <p:nvPr/>
        </p:nvSpPr>
        <p:spPr>
          <a:xfrm>
            <a:off x="118872" y="896112"/>
            <a:ext cx="90251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 106 UC Regs 2013: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Sanctions commence from the start of the assessment period in which the sanction decision is made (or start of next AP if cannot manage that in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if another sanction already running when that one expires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Sanctions can commence before end date can be determined (as claimant non-compliant still) – “indeterminate sanctions”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Reg. 111: Usually a daily rate = standard allowance for claimant of appropriate age (or ½ of the couple allowance if just one sanctioned).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Exceptions in reg. 111(2) reducing this to 40% of that rate for: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16/17 year olds,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claimant now in “no work-related  requirement group” as child under 1 or 15 weeks before childbirth.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Claimant in “work-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focussed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interview group” (responsible for child age 1- and limited other groups in reg. 91 UC Regs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27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CD6CE1-12F9-1D21-20BE-B3CB79DA1C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Sanctions statistics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154D6-8915-E654-52C2-B6E31D3297C5}"/>
              </a:ext>
            </a:extLst>
          </p:cNvPr>
          <p:cNvSpPr txBox="1"/>
          <p:nvPr/>
        </p:nvSpPr>
        <p:spPr>
          <a:xfrm>
            <a:off x="676656" y="1188720"/>
            <a:ext cx="7598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Sanction rate in Feb 2024: 6.52% of claimants who could be sanctioned were sanctioned (so 127,000 of the 1.95 million claimants in conditionality regime subject to sanction).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57,000 adverse sanction decisions made in Jan 2024.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93.4% of sanctions were for failure to attend interview.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Claimant commitments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420" y="1092017"/>
            <a:ext cx="78283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‘claimant commitment’ is a record of a claimant's responsibilities in relation to an award of Universal Credit.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claimant commitment is generated as a result of a conversation between the claimant and a Jobcentre work coach, and must include a record of all the requirements that the claimant must comply with. It can be amended as the work coach thinks fit.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claimant commitment can be negotiated to take into account limitations on claimants’ ability to search for work, for reasons including caring responsibilities, disability and other circumstances.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refusal by a work coach to amend a claimant commitment may be challengeable by judicial review.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1185" y="373508"/>
            <a:ext cx="6234621" cy="300038"/>
          </a:xfrm>
        </p:spPr>
        <p:txBody>
          <a:bodyPr/>
          <a:lstStyle/>
          <a:p>
            <a:r>
              <a:rPr lang="en-US" dirty="0"/>
              <a:t>Resources for tailoring a claimant commitment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420" y="1092017"/>
            <a:ext cx="782831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PLP’s microsite: </a:t>
            </a:r>
            <a:r>
              <a:rPr lang="en-GB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https://claimantcommitments.org.uk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Leaflets for information to suit different claimants: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https://claimantcommitments.org.uk/leaflets/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455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Refugees</a:t>
            </a:r>
          </a:p>
          <a:p>
            <a:pPr marL="628455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Domestic violence</a:t>
            </a:r>
          </a:p>
          <a:p>
            <a:pPr marL="628455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Childcare</a:t>
            </a:r>
          </a:p>
          <a:p>
            <a:pPr marL="628455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Care leavers</a:t>
            </a:r>
          </a:p>
          <a:p>
            <a:pPr marL="628455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Homelessness </a:t>
            </a:r>
          </a:p>
          <a:p>
            <a:pPr marL="628455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Hardship payments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420" y="1092017"/>
            <a:ext cx="782831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Criteria make it difficult to qualify – section 28 WRA 2012, Regs. 116 and 117 UC Regs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DWP recently revised policy on recovery of hardship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Refusal of hardship payments may be challengeable by JR if reconsideration and appeal are not suitable or effective remedies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Underlying sanction decision still needs challenging</a:t>
            </a:r>
          </a:p>
          <a:p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Thank you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i-FI" dirty="0"/>
              <a:t>020 7993 7600       </a:t>
            </a:r>
            <a:r>
              <a:rPr lang="fi-FI" dirty="0" err="1"/>
              <a:t>info@gclaw.co.uk</a:t>
            </a:r>
            <a:r>
              <a:rPr lang="fi-FI" dirty="0"/>
              <a:t>      @</a:t>
            </a:r>
            <a:r>
              <a:rPr lang="fi-FI" dirty="0" err="1"/>
              <a:t>gardencourtlaw</a:t>
            </a:r>
            <a:endParaRPr lang="en-US" dirty="0"/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640873" y="2966207"/>
            <a:ext cx="0" cy="273223"/>
          </a:xfrm>
          <a:prstGeom prst="line">
            <a:avLst/>
          </a:prstGeom>
          <a:ln>
            <a:solidFill>
              <a:srgbClr val="476B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54443" y="2979214"/>
            <a:ext cx="0" cy="273223"/>
          </a:xfrm>
          <a:prstGeom prst="line">
            <a:avLst/>
          </a:prstGeom>
          <a:ln>
            <a:solidFill>
              <a:srgbClr val="476B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52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16036" y="532660"/>
            <a:ext cx="7096125" cy="1618291"/>
          </a:xfrm>
        </p:spPr>
        <p:txBody>
          <a:bodyPr/>
          <a:lstStyle/>
          <a:p>
            <a:r>
              <a:rPr lang="en-US" sz="3200" dirty="0"/>
              <a:t>Fairness in welfare benefits</a:t>
            </a:r>
          </a:p>
          <a:p>
            <a:r>
              <a:rPr lang="en-US" sz="3200" i="1" dirty="0"/>
              <a:t>Universal Credit: sanctions and claimant commitments</a:t>
            </a:r>
          </a:p>
          <a:p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210428" y="2322181"/>
            <a:ext cx="7096125" cy="1618291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685718" rtl="0" eaLnBrk="1" latinLnBrk="0" hangingPunct="1">
              <a:lnSpc>
                <a:spcPts val="3600"/>
              </a:lnSpc>
              <a:spcBef>
                <a:spcPts val="750"/>
              </a:spcBef>
              <a:buFontTx/>
              <a:buNone/>
              <a:defRPr sz="3000" kern="1200">
                <a:solidFill>
                  <a:srgbClr val="1E416C"/>
                </a:solidFill>
                <a:latin typeface="Adria Slab" charset="0"/>
                <a:ea typeface="Adria Slab" charset="0"/>
                <a:cs typeface="Adria Slab" charset="0"/>
              </a:defRPr>
            </a:lvl1pPr>
            <a:lvl2pPr marL="342859" indent="0" algn="ctr" defTabSz="685718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2pPr>
            <a:lvl3pPr marL="685718" indent="0" algn="ctr" defTabSz="685718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3pPr>
            <a:lvl4pPr marL="1028577" indent="0" algn="ctr" defTabSz="685718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400" kern="1200"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4pPr>
            <a:lvl5pPr marL="1371436" indent="0" algn="ctr" defTabSz="685718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400" kern="1200"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5pPr>
            <a:lvl6pPr marL="1885724" indent="-171429" algn="l" defTabSz="68571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83" indent="-171429" algn="l" defTabSz="68571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43" indent="-171429" algn="l" defTabSz="68571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302" indent="-171429" algn="l" defTabSz="68571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Georgia" panose="02040502050405020303" pitchFamily="18" charset="0"/>
                <a:cs typeface="Arial" panose="020B0604020202020204" pitchFamily="34" charset="0"/>
              </a:rPr>
              <a:t>Matthew Ahluwalia, Garden Court Chambers</a:t>
            </a:r>
          </a:p>
          <a:p>
            <a:endParaRPr lang="en-GB" sz="24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Georgia" panose="02040502050405020303" pitchFamily="18" charset="0"/>
                <a:cs typeface="Arial" panose="020B0604020202020204" pitchFamily="34" charset="0"/>
              </a:rPr>
              <a:t>22</a:t>
            </a:r>
            <a:r>
              <a:rPr lang="en-GB" sz="2400" baseline="30000" dirty="0">
                <a:latin typeface="Georgia" panose="02040502050405020303" pitchFamily="18" charset="0"/>
                <a:cs typeface="Arial" panose="020B0604020202020204" pitchFamily="34" charset="0"/>
              </a:rPr>
              <a:t>nd</a:t>
            </a:r>
            <a:r>
              <a:rPr lang="en-GB" sz="2400" dirty="0">
                <a:latin typeface="Georgia" panose="02040502050405020303" pitchFamily="18" charset="0"/>
                <a:cs typeface="Arial" panose="020B0604020202020204" pitchFamily="34" charset="0"/>
              </a:rPr>
              <a:t> May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Conditionality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" y="994299"/>
            <a:ext cx="86045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Universal Credit claimants will fall into one of the following categories of conditionality: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 work-related requirements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work-focused interview requirement only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work-focused interview and work preparation requirements only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work-related requirements.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 s.13(2) WRA 2012, a ‘work-related requirement’ means: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work-focused interview requirement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work preparation requirement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work search requirement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work availability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E41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Just under a third of UC claimants are in a “conditionality regime” where a sanction could be given (30.1% in Feb 2024 stats).</a:t>
            </a:r>
          </a:p>
          <a:p>
            <a:endParaRPr lang="en-GB" dirty="0">
              <a:solidFill>
                <a:srgbClr val="1E41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C7DA6F-7B6C-587F-BCE0-180502705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Higher-level sanction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81C0D-47B1-AE82-3441-BDDF474830B3}"/>
              </a:ext>
            </a:extLst>
          </p:cNvPr>
          <p:cNvSpPr txBox="1"/>
          <p:nvPr/>
        </p:nvSpPr>
        <p:spPr>
          <a:xfrm>
            <a:off x="338328" y="1069848"/>
            <a:ext cx="8394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higher-level sanction will be applied if the claimant: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(a) fails for no good reason to comply with a requirement imposed by the Secretary of State under a work preparation requirement to undertake a work placement of a prescribed description;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(b) fails for no good reason to comply with a requirement imposed by the Secretary of State under a work search requirement to apply for a particular vacancy for paid work;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(c) fails for no good reason to comply with a work availability requirement by not taking up an offer of paid work;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(d) by reason of misconduct, or voluntarily and for no good reason, ceases paid work or loses pay.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(s26 WRA 2012)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3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C7DA6F-7B6C-587F-BCE0-180502705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Medium-level sanction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8E4F01-036C-9073-5C39-5C42309C4083}"/>
              </a:ext>
            </a:extLst>
          </p:cNvPr>
          <p:cNvSpPr txBox="1"/>
          <p:nvPr/>
        </p:nvSpPr>
        <p:spPr>
          <a:xfrm>
            <a:off x="374904" y="1005840"/>
            <a:ext cx="8037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medium-level sanction will be applied if the claimant fails to be available for paid work, or fails to take all reasonable action to get paid work (s27 WRA 2012).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C7DA6F-7B6C-587F-BCE0-180502705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Low-level sanction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693C2-1685-FC8C-530D-736A6BA9578F}"/>
              </a:ext>
            </a:extLst>
          </p:cNvPr>
          <p:cNvSpPr txBox="1"/>
          <p:nvPr/>
        </p:nvSpPr>
        <p:spPr>
          <a:xfrm>
            <a:off x="356616" y="996696"/>
            <a:ext cx="8266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4B0D6-CDB3-896F-B64E-FFD2B438080D}"/>
              </a:ext>
            </a:extLst>
          </p:cNvPr>
          <p:cNvSpPr txBox="1"/>
          <p:nvPr/>
        </p:nvSpPr>
        <p:spPr>
          <a:xfrm>
            <a:off x="356616" y="996696"/>
            <a:ext cx="83759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low-level sanction will be applied if the claimant, without a good reason: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Fails to meet a work-focused interview requirement (</a:t>
            </a:r>
            <a:r>
              <a:rPr lang="en-GB" dirty="0">
                <a:latin typeface="Helvetica" pitchFamily="2" charset="0"/>
                <a:cs typeface="Arial" panose="020B0604020202020204" pitchFamily="34" charset="0"/>
              </a:rPr>
              <a:t>b</a:t>
            </a:r>
            <a:r>
              <a:rPr lang="en-GB" dirty="0">
                <a:effectLst/>
                <a:latin typeface="Helvetica" pitchFamily="2" charset="0"/>
              </a:rPr>
              <a:t>ut not if this is your only requirement under your conditionality category)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Fails to meet a requirement connected to a work-related requirement (e.g. participation in interviews, verification of compliance)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Fails to meet a work preparation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Fails to take part any particular action specified by the DWP to get paid work, more paid work, or better paid work (under a work search requirement)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(Section 27 Welfare Reform Act 2012)</a:t>
            </a:r>
          </a:p>
        </p:txBody>
      </p:sp>
    </p:spTree>
    <p:extLst>
      <p:ext uri="{BB962C8B-B14F-4D97-AF65-F5344CB8AC3E}">
        <p14:creationId xmlns:p14="http://schemas.microsoft.com/office/powerpoint/2010/main" val="275338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C7DA6F-7B6C-587F-BCE0-180502705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Lowest-level sanction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000B6-67A6-D757-2734-07B48E4A4873}"/>
              </a:ext>
            </a:extLst>
          </p:cNvPr>
          <p:cNvSpPr txBox="1"/>
          <p:nvPr/>
        </p:nvSpPr>
        <p:spPr>
          <a:xfrm>
            <a:off x="601185" y="1152144"/>
            <a:ext cx="753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lowest level sanction will be applied if the claimant: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only required to meet a work-focused interview requirement,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Fails to participate in a work-focused interview without a good reason.</a:t>
            </a:r>
          </a:p>
        </p:txBody>
      </p:sp>
    </p:spTree>
    <p:extLst>
      <p:ext uri="{BB962C8B-B14F-4D97-AF65-F5344CB8AC3E}">
        <p14:creationId xmlns:p14="http://schemas.microsoft.com/office/powerpoint/2010/main" val="178268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C7DA6F-7B6C-587F-BCE0-180502705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Types and length of sanction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B5B9A-9198-CE78-937E-E9DA9A84EBC4}"/>
              </a:ext>
            </a:extLst>
          </p:cNvPr>
          <p:cNvSpPr txBox="1"/>
          <p:nvPr/>
        </p:nvSpPr>
        <p:spPr>
          <a:xfrm>
            <a:off x="128016" y="850392"/>
            <a:ext cx="8924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Higher, medium, low and lowest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sanction level determines the length of the sanction period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level sanctions (if aged 18 or over) (Reg.102 Universal Credit Regulations 2013):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91 days as a starting point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182 days if you have been given a 91-day high level sanction previously*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Medium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level sanctions (if aged 18 or over) (Reg.103 Universal Credit Regulations 2013):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28 days as a starting point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91 days if you have previously been given a 28-day or 91-day medium level sanction.*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For the longer sanctions periods to apply, the recent sanctionable action must have taken place at least 14 days, but less than 365 days, before your current sanctionable action.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4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C7DA6F-7B6C-587F-BCE0-180502705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Types and length of sanction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B5B9A-9198-CE78-937E-E9DA9A84EBC4}"/>
              </a:ext>
            </a:extLst>
          </p:cNvPr>
          <p:cNvSpPr txBox="1"/>
          <p:nvPr/>
        </p:nvSpPr>
        <p:spPr>
          <a:xfrm>
            <a:off x="128016" y="850392"/>
            <a:ext cx="89245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Low level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sanctions are imposed for an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indefinite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period followed by a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period (Reg. 104 Universal Credit Regulations 2013).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indefinite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period is the period starting from the date of your sanctionable action (e.g. failing to meet a work-focused interview requirement) and ending on: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the day that you meet a ‘compliance condition’,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the day before the date you come into a category which means that you no longer have to meet any work-related requirements, 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the day before the date you are no longer required to take a particular action specified in a work preparation requirement, 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the date your entitlement to UC ends.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period (if aged 18 or over):</a:t>
            </a:r>
          </a:p>
          <a:p>
            <a:pPr marL="628455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Seven days as a starting point</a:t>
            </a:r>
          </a:p>
          <a:p>
            <a:pPr marL="628455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 days if you have been given a seven-day low level sanction previously* </a:t>
            </a:r>
          </a:p>
          <a:p>
            <a:pPr marL="628455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28 days if you have been given a 14-day or a 28-day low level sanction previously.*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1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rdenCourtChambersTemplatePresentation 2020" id="{B3ADFFBD-5DDB-4DB6-9C0D-E3A77056193C}" vid="{2E81FF37-FF10-4B74-8C28-94C3D93A1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2ACE1B8981554C8C9C3E77AF6D6282" ma:contentTypeVersion="15" ma:contentTypeDescription="Create a new document." ma:contentTypeScope="" ma:versionID="ceae4099ca2088afb6ad46906bd5fbd0">
  <xsd:schema xmlns:xsd="http://www.w3.org/2001/XMLSchema" xmlns:xs="http://www.w3.org/2001/XMLSchema" xmlns:p="http://schemas.microsoft.com/office/2006/metadata/properties" xmlns:ns1="http://schemas.microsoft.com/sharepoint/v3" xmlns:ns2="f155a369-30d5-4eb1-ac05-464e613800ee" xmlns:ns3="301e856f-4f14-4cb4-bab6-f192e0a474a1" targetNamespace="http://schemas.microsoft.com/office/2006/metadata/properties" ma:root="true" ma:fieldsID="67f8a78a8ef6a0e85c7b7698aac30954" ns1:_="" ns2:_="" ns3:_="">
    <xsd:import namespace="http://schemas.microsoft.com/sharepoint/v3"/>
    <xsd:import namespace="f155a369-30d5-4eb1-ac05-464e613800ee"/>
    <xsd:import namespace="301e856f-4f14-4cb4-bab6-f192e0a474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DocumentSetDescrip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0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5a369-30d5-4eb1-ac05-464e61380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4e5a3e9-c3e2-4c28-a279-a20843546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e856f-4f14-4cb4-bab6-f192e0a474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c1cbfa6-00dd-4a7c-a8ac-8824ee105fe9}" ma:internalName="TaxCatchAll" ma:showField="CatchAllData" ma:web="301e856f-4f14-4cb4-bab6-f192e0a474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55a369-30d5-4eb1-ac05-464e613800ee">
      <Terms xmlns="http://schemas.microsoft.com/office/infopath/2007/PartnerControls"/>
    </lcf76f155ced4ddcb4097134ff3c332f>
    <DocumentSetDescription xmlns="http://schemas.microsoft.com/sharepoint/v3" xsi:nil="true"/>
    <TaxCatchAll xmlns="301e856f-4f14-4cb4-bab6-f192e0a474a1" xsi:nil="true"/>
  </documentManagement>
</p:properties>
</file>

<file path=customXml/itemProps1.xml><?xml version="1.0" encoding="utf-8"?>
<ds:datastoreItem xmlns:ds="http://schemas.openxmlformats.org/officeDocument/2006/customXml" ds:itemID="{8E200D27-B20A-496C-9D14-ADD5489ED400}"/>
</file>

<file path=customXml/itemProps2.xml><?xml version="1.0" encoding="utf-8"?>
<ds:datastoreItem xmlns:ds="http://schemas.openxmlformats.org/officeDocument/2006/customXml" ds:itemID="{2C4FD11B-FFAE-480D-B44F-F35E42FCB38A}"/>
</file>

<file path=customXml/itemProps3.xml><?xml version="1.0" encoding="utf-8"?>
<ds:datastoreItem xmlns:ds="http://schemas.openxmlformats.org/officeDocument/2006/customXml" ds:itemID="{40816203-D109-4EDF-9784-FD1D4FF2B70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4009</TotalTime>
  <Words>1362</Words>
  <Application>Microsoft Macintosh PowerPoint</Application>
  <PresentationFormat>On-screen Show (16:9)</PresentationFormat>
  <Paragraphs>135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Adria Slab</vt:lpstr>
      <vt:lpstr>Arial</vt:lpstr>
      <vt:lpstr>Calibri</vt:lpstr>
      <vt:lpstr>Courier New</vt:lpstr>
      <vt:lpstr>Georgia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Ahluwalia</dc:creator>
  <cp:lastModifiedBy>Matthew Ahluwalia</cp:lastModifiedBy>
  <cp:revision>16</cp:revision>
  <cp:lastPrinted>2018-04-16T09:47:25Z</cp:lastPrinted>
  <dcterms:created xsi:type="dcterms:W3CDTF">2022-03-08T15:44:21Z</dcterms:created>
  <dcterms:modified xsi:type="dcterms:W3CDTF">2024-05-20T13:38:51Z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0x010100712ACE1B8981554C8C9C3E77AF6D6282</vt:lpwstr>
  </property>
</Properties>
</file>