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1"/>
  </p:notesMasterIdLst>
  <p:handoutMasterIdLst>
    <p:handoutMasterId r:id="rId22"/>
  </p:handoutMasterIdLst>
  <p:sldIdLst>
    <p:sldId id="3857" r:id="rId5"/>
    <p:sldId id="3865" r:id="rId6"/>
    <p:sldId id="3881" r:id="rId7"/>
    <p:sldId id="3867" r:id="rId8"/>
    <p:sldId id="3872" r:id="rId9"/>
    <p:sldId id="3870" r:id="rId10"/>
    <p:sldId id="3868" r:id="rId11"/>
    <p:sldId id="3871" r:id="rId12"/>
    <p:sldId id="3874" r:id="rId13"/>
    <p:sldId id="3875" r:id="rId14"/>
    <p:sldId id="3873" r:id="rId15"/>
    <p:sldId id="3869" r:id="rId16"/>
    <p:sldId id="3882" r:id="rId17"/>
    <p:sldId id="3877" r:id="rId18"/>
    <p:sldId id="3876" r:id="rId19"/>
    <p:sldId id="3879" r:id="rId20"/>
  </p:sldIdLst>
  <p:sldSz cx="9144000" cy="5715000" type="screen16x10"/>
  <p:notesSz cx="6800850" cy="99329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C8D8CE8-28E1-AB41-9430-55B951F5A79F}">
          <p14:sldIdLst>
            <p14:sldId id="3857"/>
            <p14:sldId id="3865"/>
            <p14:sldId id="3881"/>
            <p14:sldId id="3867"/>
            <p14:sldId id="3872"/>
            <p14:sldId id="3870"/>
            <p14:sldId id="3868"/>
            <p14:sldId id="3871"/>
            <p14:sldId id="3874"/>
            <p14:sldId id="3875"/>
            <p14:sldId id="3873"/>
            <p14:sldId id="3869"/>
            <p14:sldId id="3882"/>
            <p14:sldId id="3877"/>
            <p14:sldId id="3876"/>
            <p14:sldId id="3879"/>
          </p14:sldIdLst>
        </p14:section>
      </p14:sectionLst>
    </p:ex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008A"/>
    <a:srgbClr val="201932"/>
    <a:srgbClr val="1C1926"/>
    <a:srgbClr val="E2DFD6"/>
    <a:srgbClr val="DF6334"/>
    <a:srgbClr val="F16B30"/>
    <a:srgbClr val="EAB833"/>
    <a:srgbClr val="C3CF33"/>
    <a:srgbClr val="F06B30"/>
    <a:srgbClr val="E0DED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4" autoAdjust="0"/>
    <p:restoredTop sz="85930" autoAdjust="0"/>
  </p:normalViewPr>
  <p:slideViewPr>
    <p:cSldViewPr snapToGrid="0" snapToObjects="1">
      <p:cViewPr varScale="1">
        <p:scale>
          <a:sx n="127" d="100"/>
          <a:sy n="127" d="100"/>
        </p:scale>
        <p:origin x="960" y="12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2" d="100"/>
          <a:sy n="82" d="100"/>
        </p:scale>
        <p:origin x="397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5580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7776" cy="497206"/>
          </a:xfrm>
          <a:prstGeom prst="rect">
            <a:avLst/>
          </a:prstGeom>
        </p:spPr>
        <p:txBody>
          <a:bodyPr vert="horz" lIns="91486" tIns="45743" rIns="91486" bIns="45743" rtlCol="0"/>
          <a:lstStyle>
            <a:lvl1pPr algn="l">
              <a:defRPr sz="1200"/>
            </a:lvl1pPr>
          </a:lstStyle>
          <a:p>
            <a:endParaRPr lang="en-GB" dirty="0"/>
          </a:p>
        </p:txBody>
      </p:sp>
      <p:sp>
        <p:nvSpPr>
          <p:cNvPr id="3" name="Date Placeholder 2"/>
          <p:cNvSpPr>
            <a:spLocks noGrp="1"/>
          </p:cNvSpPr>
          <p:nvPr>
            <p:ph type="dt" idx="1"/>
          </p:nvPr>
        </p:nvSpPr>
        <p:spPr>
          <a:xfrm>
            <a:off x="3851486" y="0"/>
            <a:ext cx="2947776" cy="497206"/>
          </a:xfrm>
          <a:prstGeom prst="rect">
            <a:avLst/>
          </a:prstGeom>
        </p:spPr>
        <p:txBody>
          <a:bodyPr vert="horz" lIns="91486" tIns="45743" rIns="91486" bIns="45743" rtlCol="0"/>
          <a:lstStyle>
            <a:lvl1pPr algn="r">
              <a:defRPr sz="1200"/>
            </a:lvl1pPr>
          </a:lstStyle>
          <a:p>
            <a:fld id="{8AA9D308-D85C-438C-9C5C-E43E03456C47}" type="datetimeFigureOut">
              <a:rPr lang="en-GB" smtClean="0"/>
              <a:t>22/05/2024</a:t>
            </a:fld>
            <a:endParaRPr lang="en-GB" dirty="0"/>
          </a:p>
        </p:txBody>
      </p:sp>
      <p:sp>
        <p:nvSpPr>
          <p:cNvPr id="4" name="Slide Image Placeholder 3"/>
          <p:cNvSpPr>
            <a:spLocks noGrp="1" noRot="1" noChangeAspect="1"/>
          </p:cNvSpPr>
          <p:nvPr>
            <p:ph type="sldImg" idx="2"/>
          </p:nvPr>
        </p:nvSpPr>
        <p:spPr>
          <a:xfrm>
            <a:off x="719138" y="1243013"/>
            <a:ext cx="5362575" cy="3351212"/>
          </a:xfrm>
          <a:prstGeom prst="rect">
            <a:avLst/>
          </a:prstGeom>
          <a:noFill/>
          <a:ln w="12700">
            <a:solidFill>
              <a:prstClr val="black"/>
            </a:solidFill>
          </a:ln>
        </p:spPr>
        <p:txBody>
          <a:bodyPr vert="horz" lIns="91486" tIns="45743" rIns="91486" bIns="45743" rtlCol="0" anchor="ctr"/>
          <a:lstStyle/>
          <a:p>
            <a:endParaRPr lang="en-GB" dirty="0"/>
          </a:p>
        </p:txBody>
      </p:sp>
      <p:sp>
        <p:nvSpPr>
          <p:cNvPr id="5" name="Notes Placeholder 4"/>
          <p:cNvSpPr>
            <a:spLocks noGrp="1"/>
          </p:cNvSpPr>
          <p:nvPr>
            <p:ph type="body" sz="quarter" idx="3"/>
          </p:nvPr>
        </p:nvSpPr>
        <p:spPr>
          <a:xfrm>
            <a:off x="679768" y="4779844"/>
            <a:ext cx="5441315" cy="3910925"/>
          </a:xfrm>
          <a:prstGeom prst="rect">
            <a:avLst/>
          </a:prstGeom>
        </p:spPr>
        <p:txBody>
          <a:bodyPr vert="horz" lIns="91486" tIns="45743" rIns="91486" bIns="457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5782"/>
            <a:ext cx="2947776" cy="497206"/>
          </a:xfrm>
          <a:prstGeom prst="rect">
            <a:avLst/>
          </a:prstGeom>
        </p:spPr>
        <p:txBody>
          <a:bodyPr vert="horz" lIns="91486" tIns="45743" rIns="91486" bIns="4574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1486" y="9435782"/>
            <a:ext cx="2947776" cy="497206"/>
          </a:xfrm>
          <a:prstGeom prst="rect">
            <a:avLst/>
          </a:prstGeom>
        </p:spPr>
        <p:txBody>
          <a:bodyPr vert="horz" lIns="91486" tIns="45743" rIns="91486" bIns="45743" rtlCol="0" anchor="b"/>
          <a:lstStyle>
            <a:lvl1pPr algn="r">
              <a:defRPr sz="1200"/>
            </a:lvl1pPr>
          </a:lstStyle>
          <a:p>
            <a:fld id="{024E53C6-4912-4F86-B6BE-77F4F364D580}" type="slidenum">
              <a:rPr lang="en-GB" smtClean="0"/>
              <a:t>‹#›</a:t>
            </a:fld>
            <a:endParaRPr lang="en-GB" dirty="0"/>
          </a:p>
        </p:txBody>
      </p:sp>
    </p:spTree>
    <p:extLst>
      <p:ext uri="{BB962C8B-B14F-4D97-AF65-F5344CB8AC3E}">
        <p14:creationId xmlns:p14="http://schemas.microsoft.com/office/powerpoint/2010/main" val="2051585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75355"/>
            <a:ext cx="7772400" cy="715361"/>
          </a:xfrm>
        </p:spPr>
        <p:txBody>
          <a:bodyPr>
            <a:normAutofit/>
          </a:bodyPr>
          <a:lstStyle>
            <a:lvl1pPr>
              <a:defRPr sz="3600"/>
            </a:lvl1pPr>
          </a:lstStyle>
          <a:p>
            <a:r>
              <a:rPr lang="en-GB" dirty="0"/>
              <a:t>CLICK TO EDIT MASTER TITLE STYLE</a:t>
            </a:r>
            <a:endParaRPr lang="en-US" dirty="0"/>
          </a:p>
        </p:txBody>
      </p:sp>
      <p:sp>
        <p:nvSpPr>
          <p:cNvPr id="3" name="Subtitle 2"/>
          <p:cNvSpPr>
            <a:spLocks noGrp="1"/>
          </p:cNvSpPr>
          <p:nvPr>
            <p:ph type="subTitle" idx="1"/>
          </p:nvPr>
        </p:nvSpPr>
        <p:spPr>
          <a:xfrm>
            <a:off x="685800" y="2508250"/>
            <a:ext cx="6400800" cy="637559"/>
          </a:xfrm>
        </p:spPr>
        <p:txBody>
          <a:bodyPr>
            <a:normAutofit/>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BC9303-DEFD-034B-8BB7-06FA9E255667}" type="slidenum">
              <a:rPr lang="en-US" smtClean="0"/>
              <a:t>‹#›</a:t>
            </a:fld>
            <a:endParaRPr lang="en-US" dirty="0"/>
          </a:p>
        </p:txBody>
      </p:sp>
      <p:pic>
        <p:nvPicPr>
          <p:cNvPr id="7" name="Picture 6" descr="PINK_ORANG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4604" y="4991394"/>
            <a:ext cx="829396" cy="723606"/>
          </a:xfrm>
          <a:prstGeom prst="rect">
            <a:avLst/>
          </a:prstGeom>
        </p:spPr>
      </p:pic>
    </p:spTree>
    <p:extLst>
      <p:ext uri="{BB962C8B-B14F-4D97-AF65-F5344CB8AC3E}">
        <p14:creationId xmlns:p14="http://schemas.microsoft.com/office/powerpoint/2010/main" val="2947758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BC9303-DEFD-034B-8BB7-06FA9E255667}" type="slidenum">
              <a:rPr lang="en-US" smtClean="0"/>
              <a:t>‹#›</a:t>
            </a:fld>
            <a:endParaRPr lang="en-US" dirty="0"/>
          </a:p>
        </p:txBody>
      </p:sp>
    </p:spTree>
    <p:extLst>
      <p:ext uri="{BB962C8B-B14F-4D97-AF65-F5344CB8AC3E}">
        <p14:creationId xmlns:p14="http://schemas.microsoft.com/office/powerpoint/2010/main" val="180499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BC9303-DEFD-034B-8BB7-06FA9E255667}" type="slidenum">
              <a:rPr lang="en-US" smtClean="0"/>
              <a:t>‹#›</a:t>
            </a:fld>
            <a:endParaRPr lang="en-US" dirty="0"/>
          </a:p>
        </p:txBody>
      </p:sp>
    </p:spTree>
    <p:extLst>
      <p:ext uri="{BB962C8B-B14F-4D97-AF65-F5344CB8AC3E}">
        <p14:creationId xmlns:p14="http://schemas.microsoft.com/office/powerpoint/2010/main" val="331494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85089"/>
            <a:ext cx="8229600" cy="952500"/>
          </a:xfrm>
        </p:spPr>
        <p:txBody>
          <a:bodyPr>
            <a:normAutofit/>
          </a:bodyPr>
          <a:lstStyle>
            <a:lvl1pPr algn="l">
              <a:defRPr sz="3600"/>
            </a:lvl1pPr>
          </a:lstStyle>
          <a:p>
            <a:r>
              <a:rPr lang="en-GB" dirty="0"/>
              <a:t>TITLE</a:t>
            </a:r>
            <a:endParaRPr lang="en-US" dirty="0"/>
          </a:p>
        </p:txBody>
      </p:sp>
      <p:sp>
        <p:nvSpPr>
          <p:cNvPr id="3" name="Content Placeholder 2"/>
          <p:cNvSpPr>
            <a:spLocks noGrp="1"/>
          </p:cNvSpPr>
          <p:nvPr>
            <p:ph idx="1"/>
          </p:nvPr>
        </p:nvSpPr>
        <p:spPr/>
        <p:txBody>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BC9303-DEFD-034B-8BB7-06FA9E255667}" type="slidenum">
              <a:rPr lang="en-US" smtClean="0"/>
              <a:t>‹#›</a:t>
            </a:fld>
            <a:endParaRPr lang="en-US" dirty="0"/>
          </a:p>
        </p:txBody>
      </p:sp>
      <p:pic>
        <p:nvPicPr>
          <p:cNvPr id="7" name="Picture 6" descr="PINK_ORANG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4604" y="4991394"/>
            <a:ext cx="829396" cy="723606"/>
          </a:xfrm>
          <a:prstGeom prst="rect">
            <a:avLst/>
          </a:prstGeom>
        </p:spPr>
      </p:pic>
    </p:spTree>
    <p:extLst>
      <p:ext uri="{BB962C8B-B14F-4D97-AF65-F5344CB8AC3E}">
        <p14:creationId xmlns:p14="http://schemas.microsoft.com/office/powerpoint/2010/main" val="36201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BC9303-DEFD-034B-8BB7-06FA9E255667}" type="slidenum">
              <a:rPr lang="en-US" smtClean="0"/>
              <a:t>‹#›</a:t>
            </a:fld>
            <a:endParaRPr lang="en-US" dirty="0"/>
          </a:p>
        </p:txBody>
      </p:sp>
      <p:pic>
        <p:nvPicPr>
          <p:cNvPr id="7" name="Picture 6" descr="PINK_ORANG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4604" y="4991394"/>
            <a:ext cx="829396" cy="723606"/>
          </a:xfrm>
          <a:prstGeom prst="rect">
            <a:avLst/>
          </a:prstGeom>
        </p:spPr>
      </p:pic>
    </p:spTree>
    <p:extLst>
      <p:ext uri="{BB962C8B-B14F-4D97-AF65-F5344CB8AC3E}">
        <p14:creationId xmlns:p14="http://schemas.microsoft.com/office/powerpoint/2010/main" val="427101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BC9303-DEFD-034B-8BB7-06FA9E255667}" type="slidenum">
              <a:rPr lang="en-US" smtClean="0"/>
              <a:t>‹#›</a:t>
            </a:fld>
            <a:endParaRPr lang="en-US" dirty="0"/>
          </a:p>
        </p:txBody>
      </p:sp>
      <p:pic>
        <p:nvPicPr>
          <p:cNvPr id="8" name="Picture 7" descr="PINK_ORANG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4604" y="4991394"/>
            <a:ext cx="829396" cy="723606"/>
          </a:xfrm>
          <a:prstGeom prst="rect">
            <a:avLst/>
          </a:prstGeom>
        </p:spPr>
      </p:pic>
    </p:spTree>
    <p:extLst>
      <p:ext uri="{BB962C8B-B14F-4D97-AF65-F5344CB8AC3E}">
        <p14:creationId xmlns:p14="http://schemas.microsoft.com/office/powerpoint/2010/main" val="264608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EBC9303-DEFD-034B-8BB7-06FA9E255667}" type="slidenum">
              <a:rPr lang="en-US" smtClean="0"/>
              <a:t>‹#›</a:t>
            </a:fld>
            <a:endParaRPr lang="en-US" dirty="0"/>
          </a:p>
        </p:txBody>
      </p:sp>
    </p:spTree>
    <p:extLst>
      <p:ext uri="{BB962C8B-B14F-4D97-AF65-F5344CB8AC3E}">
        <p14:creationId xmlns:p14="http://schemas.microsoft.com/office/powerpoint/2010/main" val="369282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EBC9303-DEFD-034B-8BB7-06FA9E255667}" type="slidenum">
              <a:rPr lang="en-US" smtClean="0"/>
              <a:t>‹#›</a:t>
            </a:fld>
            <a:endParaRPr lang="en-US" dirty="0"/>
          </a:p>
        </p:txBody>
      </p:sp>
    </p:spTree>
    <p:extLst>
      <p:ext uri="{BB962C8B-B14F-4D97-AF65-F5344CB8AC3E}">
        <p14:creationId xmlns:p14="http://schemas.microsoft.com/office/powerpoint/2010/main" val="625916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EBC9303-DEFD-034B-8BB7-06FA9E255667}" type="slidenum">
              <a:rPr lang="en-US" smtClean="0"/>
              <a:t>‹#›</a:t>
            </a:fld>
            <a:endParaRPr lang="en-US" dirty="0"/>
          </a:p>
        </p:txBody>
      </p:sp>
    </p:spTree>
    <p:extLst>
      <p:ext uri="{BB962C8B-B14F-4D97-AF65-F5344CB8AC3E}">
        <p14:creationId xmlns:p14="http://schemas.microsoft.com/office/powerpoint/2010/main" val="2564185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BC9303-DEFD-034B-8BB7-06FA9E255667}" type="slidenum">
              <a:rPr lang="en-US" smtClean="0"/>
              <a:t>‹#›</a:t>
            </a:fld>
            <a:endParaRPr lang="en-US" dirty="0"/>
          </a:p>
        </p:txBody>
      </p:sp>
    </p:spTree>
    <p:extLst>
      <p:ext uri="{BB962C8B-B14F-4D97-AF65-F5344CB8AC3E}">
        <p14:creationId xmlns:p14="http://schemas.microsoft.com/office/powerpoint/2010/main" val="3427454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A4986A3-CEE4-FE47-8FDB-A3D66A7329F4}" type="datetimeFigureOut">
              <a:rPr lang="en-US" smtClean="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BC9303-DEFD-034B-8BB7-06FA9E255667}" type="slidenum">
              <a:rPr lang="en-US" smtClean="0"/>
              <a:t>‹#›</a:t>
            </a:fld>
            <a:endParaRPr lang="en-US" dirty="0"/>
          </a:p>
        </p:txBody>
      </p:sp>
    </p:spTree>
    <p:extLst>
      <p:ext uri="{BB962C8B-B14F-4D97-AF65-F5344CB8AC3E}">
        <p14:creationId xmlns:p14="http://schemas.microsoft.com/office/powerpoint/2010/main" val="2764367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GB" dirty="0"/>
              <a:t>CLICK TO EDIT MASTER STYLE</a:t>
            </a:r>
            <a:endParaRPr lang="en-US" dirty="0"/>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BA4986A3-CEE4-FE47-8FDB-A3D66A7329F4}" type="datetimeFigureOut">
              <a:rPr lang="en-US" smtClean="0"/>
              <a:t>5/22/2024</a:t>
            </a:fld>
            <a:endParaRPr lang="en-US" dirty="0"/>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4EBC9303-DEFD-034B-8BB7-06FA9E255667}" type="slidenum">
              <a:rPr lang="en-US" smtClean="0"/>
              <a:t>‹#›</a:t>
            </a:fld>
            <a:endParaRPr lang="en-US" dirty="0"/>
          </a:p>
        </p:txBody>
      </p:sp>
      <p:pic>
        <p:nvPicPr>
          <p:cNvPr id="7" name="Picture 6" descr="PINK_ORANGE.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14604" y="4991394"/>
            <a:ext cx="829396" cy="723606"/>
          </a:xfrm>
          <a:prstGeom prst="rect">
            <a:avLst/>
          </a:prstGeom>
        </p:spPr>
      </p:pic>
    </p:spTree>
    <p:extLst>
      <p:ext uri="{BB962C8B-B14F-4D97-AF65-F5344CB8AC3E}">
        <p14:creationId xmlns:p14="http://schemas.microsoft.com/office/powerpoint/2010/main" val="2648915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kern="1200">
          <a:solidFill>
            <a:srgbClr val="EC008B"/>
          </a:solidFill>
          <a:latin typeface="+mn-lt"/>
          <a:ea typeface="+mj-ea"/>
          <a:cs typeface="+mj-cs"/>
        </a:defRPr>
      </a:lvl1pPr>
    </p:titleStyle>
    <p:bodyStyle>
      <a:lvl1pPr marL="342900" indent="-342900" algn="l" defTabSz="457200" rtl="0" eaLnBrk="1" latinLnBrk="0" hangingPunct="1">
        <a:spcBef>
          <a:spcPct val="20000"/>
        </a:spcBef>
        <a:buFont typeface="Arial"/>
        <a:buChar char="•"/>
        <a:defRPr sz="3400" kern="1200">
          <a:solidFill>
            <a:schemeClr val="tx1"/>
          </a:solidFill>
          <a:latin typeface="Calibri Light" panose="020F0302020204030204" pitchFamily="34" charset="0"/>
          <a:ea typeface="+mn-ea"/>
          <a:cs typeface="Calibri Light" panose="020F0302020204030204" pitchFamily="34" charset="0"/>
        </a:defRPr>
      </a:lvl1pPr>
      <a:lvl2pPr marL="742950" indent="-285750" algn="l" defTabSz="457200" rtl="0" eaLnBrk="1" latinLnBrk="0" hangingPunct="1">
        <a:spcBef>
          <a:spcPct val="20000"/>
        </a:spcBef>
        <a:buFont typeface="Arial"/>
        <a:buChar char="–"/>
        <a:defRPr sz="3200" kern="1200">
          <a:solidFill>
            <a:schemeClr val="tx1"/>
          </a:solidFill>
          <a:latin typeface="Calibri Light" panose="020F0302020204030204" pitchFamily="34" charset="0"/>
          <a:ea typeface="+mn-ea"/>
          <a:cs typeface="Calibri Light" panose="020F0302020204030204" pitchFamily="34" charset="0"/>
        </a:defRPr>
      </a:lvl2pPr>
      <a:lvl3pPr marL="1143000" indent="-228600" algn="l" defTabSz="457200" rtl="0" eaLnBrk="1" latinLnBrk="0" hangingPunct="1">
        <a:spcBef>
          <a:spcPct val="20000"/>
        </a:spcBef>
        <a:buFont typeface="Arial"/>
        <a:buChar char="•"/>
        <a:defRPr sz="2800" kern="1200">
          <a:solidFill>
            <a:schemeClr val="tx1"/>
          </a:solidFill>
          <a:latin typeface="Calibri Light" panose="020F0302020204030204" pitchFamily="34" charset="0"/>
          <a:ea typeface="+mn-ea"/>
          <a:cs typeface="Calibri Light" panose="020F030202020403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Calibri Light" panose="020F0302020204030204" pitchFamily="34" charset="0"/>
          <a:ea typeface="+mn-ea"/>
          <a:cs typeface="Calibri Light" panose="020F030202020403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1046460/adm-k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dvice@cpag.org.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1932"/>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83C8519-6768-C9E7-86BD-0459AA3E6AF9}"/>
              </a:ext>
            </a:extLst>
          </p:cNvPr>
          <p:cNvSpPr txBox="1"/>
          <p:nvPr/>
        </p:nvSpPr>
        <p:spPr>
          <a:xfrm>
            <a:off x="1297728" y="1851050"/>
            <a:ext cx="5726881" cy="461665"/>
          </a:xfrm>
          <a:prstGeom prst="rect">
            <a:avLst/>
          </a:prstGeom>
          <a:noFill/>
        </p:spPr>
        <p:txBody>
          <a:bodyPr wrap="square" rtlCol="0">
            <a:spAutoFit/>
          </a:bodyPr>
          <a:lstStyle/>
          <a:p>
            <a:r>
              <a:rPr lang="en-GB" sz="2400" i="1" dirty="0">
                <a:solidFill>
                  <a:schemeClr val="bg1"/>
                </a:solidFill>
                <a:latin typeface="Calibri Light" panose="020F0302020204030204" pitchFamily="34" charset="0"/>
                <a:cs typeface="Calibri Light" panose="020F0302020204030204" pitchFamily="34" charset="0"/>
              </a:rPr>
              <a:t>Challenging Sanctions</a:t>
            </a:r>
            <a:endParaRPr lang="en-GB" sz="3200" b="1" dirty="0">
              <a:solidFill>
                <a:schemeClr val="bg1"/>
              </a:solidFill>
              <a:latin typeface="Calibri Light" panose="020F0302020204030204" pitchFamily="34" charset="0"/>
              <a:cs typeface="Calibri Light" panose="020F0302020204030204" pitchFamily="34" charset="0"/>
            </a:endParaRPr>
          </a:p>
        </p:txBody>
      </p:sp>
      <p:sp>
        <p:nvSpPr>
          <p:cNvPr id="3" name="TextBox 2">
            <a:extLst>
              <a:ext uri="{FF2B5EF4-FFF2-40B4-BE49-F238E27FC236}">
                <a16:creationId xmlns:a16="http://schemas.microsoft.com/office/drawing/2014/main" id="{F9F417EA-8566-046E-1E2A-6BF07FA044FF}"/>
              </a:ext>
            </a:extLst>
          </p:cNvPr>
          <p:cNvSpPr txBox="1"/>
          <p:nvPr/>
        </p:nvSpPr>
        <p:spPr>
          <a:xfrm>
            <a:off x="1217829" y="4293095"/>
            <a:ext cx="5726881" cy="707886"/>
          </a:xfrm>
          <a:prstGeom prst="rect">
            <a:avLst/>
          </a:prstGeom>
          <a:noFill/>
        </p:spPr>
        <p:txBody>
          <a:bodyPr wrap="square" rtlCol="0">
            <a:spAutoFit/>
          </a:bodyPr>
          <a:lstStyle/>
          <a:p>
            <a:r>
              <a:rPr lang="en-GB" sz="2000" b="1" dirty="0">
                <a:solidFill>
                  <a:schemeClr val="bg1"/>
                </a:solidFill>
                <a:latin typeface="Calibri Light" panose="020F0302020204030204" pitchFamily="34" charset="0"/>
                <a:cs typeface="Calibri Light" panose="020F0302020204030204" pitchFamily="34" charset="0"/>
              </a:rPr>
              <a:t>Martin Williams</a:t>
            </a:r>
          </a:p>
          <a:p>
            <a:r>
              <a:rPr lang="en-GB" sz="2000" dirty="0">
                <a:solidFill>
                  <a:schemeClr val="bg1"/>
                </a:solidFill>
                <a:latin typeface="Calibri Light" panose="020F0302020204030204" pitchFamily="34" charset="0"/>
                <a:cs typeface="Calibri Light" panose="020F0302020204030204" pitchFamily="34" charset="0"/>
              </a:rPr>
              <a:t>Welfare Rights Adviser, CPAG </a:t>
            </a:r>
          </a:p>
        </p:txBody>
      </p:sp>
    </p:spTree>
    <p:extLst>
      <p:ext uri="{BB962C8B-B14F-4D97-AF65-F5344CB8AC3E}">
        <p14:creationId xmlns:p14="http://schemas.microsoft.com/office/powerpoint/2010/main" val="1088352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B55F-AAA7-CEE5-4110-73EE26C3AA3A}"/>
              </a:ext>
            </a:extLst>
          </p:cNvPr>
          <p:cNvSpPr>
            <a:spLocks noGrp="1"/>
          </p:cNvSpPr>
          <p:nvPr>
            <p:ph type="title"/>
          </p:nvPr>
        </p:nvSpPr>
        <p:spPr/>
        <p:txBody>
          <a:bodyPr/>
          <a:lstStyle/>
          <a:p>
            <a:r>
              <a:rPr lang="en-GB" dirty="0"/>
              <a:t>Can claimant be required to attend?</a:t>
            </a:r>
          </a:p>
        </p:txBody>
      </p:sp>
      <p:sp>
        <p:nvSpPr>
          <p:cNvPr id="3" name="Content Placeholder 2">
            <a:extLst>
              <a:ext uri="{FF2B5EF4-FFF2-40B4-BE49-F238E27FC236}">
                <a16:creationId xmlns:a16="http://schemas.microsoft.com/office/drawing/2014/main" id="{372AF983-023A-853C-DA7B-9B15D7885554}"/>
              </a:ext>
            </a:extLst>
          </p:cNvPr>
          <p:cNvSpPr>
            <a:spLocks noGrp="1"/>
          </p:cNvSpPr>
          <p:nvPr>
            <p:ph idx="1"/>
          </p:nvPr>
        </p:nvSpPr>
        <p:spPr/>
        <p:txBody>
          <a:bodyPr>
            <a:normAutofit fontScale="62500" lnSpcReduction="20000"/>
          </a:bodyPr>
          <a:lstStyle/>
          <a:p>
            <a:r>
              <a:rPr lang="en-GB" dirty="0"/>
              <a:t>Regs 98 - victims of DV. No work related requirements in 13 week period etc.</a:t>
            </a:r>
          </a:p>
          <a:p>
            <a:r>
              <a:rPr lang="en-GB" dirty="0"/>
              <a:t>Reg 99- disapplies work search requirements for a long list of circumstances and modifies what work availability means for some- does not directly address interviews. But can a person for whom </a:t>
            </a:r>
            <a:r>
              <a:rPr lang="en-GB" i="1" u="sng" dirty="0"/>
              <a:t>no work search can be imposed</a:t>
            </a:r>
            <a:r>
              <a:rPr lang="en-GB" dirty="0"/>
              <a:t> be called to interview </a:t>
            </a:r>
            <a:r>
              <a:rPr lang="en-GB" i="1" u="sng" dirty="0"/>
              <a:t>the purpose of which is to….. check work search</a:t>
            </a:r>
            <a:r>
              <a:rPr lang="en-GB" dirty="0"/>
              <a:t>?</a:t>
            </a:r>
          </a:p>
          <a:p>
            <a:r>
              <a:rPr lang="en-GB" dirty="0"/>
              <a:t>Not clear whether an FTT could use reg 99 to say no requirement to attend.</a:t>
            </a:r>
          </a:p>
          <a:p>
            <a:pPr marL="0" indent="0">
              <a:buNone/>
            </a:pPr>
            <a:r>
              <a:rPr lang="en-GB" dirty="0"/>
              <a:t>-----</a:t>
            </a:r>
          </a:p>
          <a:p>
            <a:r>
              <a:rPr lang="en-GB" dirty="0"/>
              <a:t>Separately: always worth checking claimant hours of work. Did claimant meet “conditionality earnings threshold”?</a:t>
            </a:r>
          </a:p>
        </p:txBody>
      </p:sp>
    </p:spTree>
    <p:extLst>
      <p:ext uri="{BB962C8B-B14F-4D97-AF65-F5344CB8AC3E}">
        <p14:creationId xmlns:p14="http://schemas.microsoft.com/office/powerpoint/2010/main" val="430180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BC476-AE31-A6A7-25C2-EB306B3E6F55}"/>
              </a:ext>
            </a:extLst>
          </p:cNvPr>
          <p:cNvSpPr>
            <a:spLocks noGrp="1"/>
          </p:cNvSpPr>
          <p:nvPr>
            <p:ph type="title"/>
          </p:nvPr>
        </p:nvSpPr>
        <p:spPr/>
        <p:txBody>
          <a:bodyPr>
            <a:normAutofit fontScale="90000"/>
          </a:bodyPr>
          <a:lstStyle/>
          <a:p>
            <a:r>
              <a:rPr lang="en-GB" dirty="0"/>
              <a:t>Words imposing requirements (legal duties) should be clear and unambiguous</a:t>
            </a:r>
          </a:p>
        </p:txBody>
      </p:sp>
      <p:sp>
        <p:nvSpPr>
          <p:cNvPr id="3" name="Content Placeholder 2">
            <a:extLst>
              <a:ext uri="{FF2B5EF4-FFF2-40B4-BE49-F238E27FC236}">
                <a16:creationId xmlns:a16="http://schemas.microsoft.com/office/drawing/2014/main" id="{387DEC06-8DE2-6E21-9A59-7F11F50F9CFE}"/>
              </a:ext>
            </a:extLst>
          </p:cNvPr>
          <p:cNvSpPr>
            <a:spLocks noGrp="1"/>
          </p:cNvSpPr>
          <p:nvPr>
            <p:ph idx="1"/>
          </p:nvPr>
        </p:nvSpPr>
        <p:spPr/>
        <p:txBody>
          <a:bodyPr>
            <a:normAutofit fontScale="55000" lnSpcReduction="20000"/>
          </a:bodyPr>
          <a:lstStyle/>
          <a:p>
            <a:r>
              <a:rPr lang="en-GB" dirty="0"/>
              <a:t>Analogy to cases like:</a:t>
            </a:r>
          </a:p>
          <a:p>
            <a:pPr lvl="1"/>
            <a:r>
              <a:rPr lang="en-US" b="0" i="1" dirty="0">
                <a:solidFill>
                  <a:srgbClr val="303335"/>
                </a:solidFill>
                <a:effectLst/>
                <a:latin typeface="Fndry Sterling W01 Bk It"/>
              </a:rPr>
              <a:t>Hooper v SSWP</a:t>
            </a:r>
            <a:r>
              <a:rPr lang="en-US" b="0" i="0" dirty="0">
                <a:solidFill>
                  <a:srgbClr val="303335"/>
                </a:solidFill>
                <a:effectLst/>
                <a:latin typeface="Fndry Sterling W01 Bk It"/>
              </a:rPr>
              <a:t> [2007] EWCA Civ 495 – O/P case on imposition of duty to disclose- letter used words you “should” tell DWP. CA ruled: </a:t>
            </a:r>
          </a:p>
          <a:p>
            <a:pPr marL="1314450" lvl="3" indent="0" algn="just">
              <a:buNone/>
            </a:pPr>
            <a:r>
              <a:rPr lang="en-US" b="0" i="0" dirty="0">
                <a:solidFill>
                  <a:srgbClr val="666666"/>
                </a:solidFill>
                <a:effectLst/>
                <a:latin typeface="Fndry Sterling W01 Bk It"/>
              </a:rPr>
              <a:t>'... if the Secretary of State wishes to impose a requirement on claimants within the meaning of regulation 32(1), it is incumbent on him to make it absolutely clear that this is what he is doing. There should be no room for doubt in the mind of a sensible layperson as to whether the Secretary of State is imposing a mandatory requirement or not.’</a:t>
            </a:r>
          </a:p>
          <a:p>
            <a:pPr marL="800100" lvl="1" algn="just"/>
            <a:r>
              <a:rPr lang="en-US" b="0" i="1" dirty="0">
                <a:solidFill>
                  <a:srgbClr val="666666"/>
                </a:solidFill>
                <a:effectLst/>
                <a:latin typeface="Fndry Sterling W01 Bk It"/>
              </a:rPr>
              <a:t>IR v SSWP (PIP)</a:t>
            </a:r>
            <a:r>
              <a:rPr lang="en-US" b="0" i="0" dirty="0">
                <a:solidFill>
                  <a:srgbClr val="666666"/>
                </a:solidFill>
                <a:effectLst/>
                <a:latin typeface="Fndry Sterling W01 Bk It"/>
              </a:rPr>
              <a:t> [2019] UKUT 374 (AAC) – whether ATOS letter inviting claimant to medical examination sufficiently clear to impose a duty: letter said “may” have claim refused if fail to attend without good reason and also used words you “should attend”</a:t>
            </a:r>
          </a:p>
          <a:p>
            <a:pPr marL="1371600" lvl="3" indent="0" algn="just">
              <a:buNone/>
            </a:pPr>
            <a:r>
              <a:rPr lang="en-US" dirty="0"/>
              <a:t>As was noted in </a:t>
            </a:r>
            <a:r>
              <a:rPr lang="en-US" i="1" dirty="0"/>
              <a:t>OM v SSWP (PIP)</a:t>
            </a:r>
            <a:r>
              <a:rPr lang="en-US" dirty="0"/>
              <a:t>, official letters that seek to impose legal requirements should have “the necessary degree of insistence or compulsion”, as </a:t>
            </a:r>
            <a:r>
              <a:rPr lang="en-US" dirty="0" err="1"/>
              <a:t>Mr</a:t>
            </a:r>
            <a:r>
              <a:rPr lang="en-US" dirty="0"/>
              <a:t> Commissioner Mesher (as he then was) put it in </a:t>
            </a:r>
            <a:r>
              <a:rPr lang="en-US" i="1" dirty="0" err="1"/>
              <a:t>Remilien</a:t>
            </a:r>
            <a:r>
              <a:rPr lang="en-US" i="1" dirty="0"/>
              <a:t> v Secretary of State for Social Security</a:t>
            </a:r>
            <a:r>
              <a:rPr lang="en-US" dirty="0"/>
              <a:t> [1998] 1 All ER 129, reported as R(IS) 13/98.</a:t>
            </a:r>
          </a:p>
          <a:p>
            <a:pPr marL="1371600" lvl="3" indent="0" algn="just">
              <a:buNone/>
            </a:pPr>
            <a:r>
              <a:rPr lang="en-US" dirty="0"/>
              <a:t>[…]</a:t>
            </a:r>
          </a:p>
          <a:p>
            <a:pPr marL="1371600" lvl="3" indent="0" algn="just">
              <a:buNone/>
            </a:pPr>
            <a:r>
              <a:rPr lang="en-US" dirty="0"/>
              <a:t>It needed to be clear and unambiguous about the mandatory nature of the requirement, e.g.: “You must attend this appointment. If you fail to attend without good reason the decision maker at the Department for Work and Pensions will disallow your claim.” </a:t>
            </a:r>
            <a:endParaRPr lang="en-US" b="0" i="0" dirty="0">
              <a:solidFill>
                <a:srgbClr val="666666"/>
              </a:solidFill>
              <a:effectLst/>
              <a:latin typeface="Fndry Sterling W01 Bk It"/>
            </a:endParaRPr>
          </a:p>
          <a:p>
            <a:pPr marL="1314450" lvl="3" indent="0" algn="just">
              <a:buNone/>
            </a:pPr>
            <a:endParaRPr lang="en-GB" dirty="0"/>
          </a:p>
        </p:txBody>
      </p:sp>
    </p:spTree>
    <p:extLst>
      <p:ext uri="{BB962C8B-B14F-4D97-AF65-F5344CB8AC3E}">
        <p14:creationId xmlns:p14="http://schemas.microsoft.com/office/powerpoint/2010/main" val="835703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0E5B7-C6AE-6B96-22B9-5564F32AE3E0}"/>
              </a:ext>
            </a:extLst>
          </p:cNvPr>
          <p:cNvSpPr>
            <a:spLocks noGrp="1"/>
          </p:cNvSpPr>
          <p:nvPr>
            <p:ph type="title"/>
          </p:nvPr>
        </p:nvSpPr>
        <p:spPr>
          <a:xfrm>
            <a:off x="457200" y="285089"/>
            <a:ext cx="7772400" cy="545421"/>
          </a:xfrm>
        </p:spPr>
        <p:txBody>
          <a:bodyPr>
            <a:normAutofit fontScale="90000"/>
          </a:bodyPr>
          <a:lstStyle/>
          <a:p>
            <a:r>
              <a:rPr lang="en-GB" dirty="0"/>
              <a:t>Evidence requirement imposed</a:t>
            </a:r>
          </a:p>
        </p:txBody>
      </p:sp>
      <p:sp>
        <p:nvSpPr>
          <p:cNvPr id="3" name="Content Placeholder 2">
            <a:extLst>
              <a:ext uri="{FF2B5EF4-FFF2-40B4-BE49-F238E27FC236}">
                <a16:creationId xmlns:a16="http://schemas.microsoft.com/office/drawing/2014/main" id="{59C7EEBD-329F-C449-4F84-A753E7DDA1F4}"/>
              </a:ext>
            </a:extLst>
          </p:cNvPr>
          <p:cNvSpPr>
            <a:spLocks noGrp="1"/>
          </p:cNvSpPr>
          <p:nvPr>
            <p:ph idx="1"/>
          </p:nvPr>
        </p:nvSpPr>
        <p:spPr>
          <a:xfrm>
            <a:off x="457200" y="1048624"/>
            <a:ext cx="8229600" cy="4364159"/>
          </a:xfrm>
        </p:spPr>
        <p:txBody>
          <a:bodyPr>
            <a:normAutofit fontScale="85000" lnSpcReduction="10000"/>
          </a:bodyPr>
          <a:lstStyle/>
          <a:p>
            <a:pPr marL="0" indent="0" algn="l">
              <a:buNone/>
            </a:pPr>
            <a:r>
              <a:rPr lang="en-US" sz="1900" b="0" i="0" u="none" strike="noStrike" baseline="0" dirty="0">
                <a:latin typeface="ArialMT"/>
              </a:rPr>
              <a:t>[19] …the SSWP must be able to evidence that a requirement was in fact imposed. The more informal the means of communication to a claimant, the more efficient the SSWP’s recording systems will need to be in recording what has happened. It is expected that the SSWP will produce to the tribunal copies of the claimant commitment and any appointment letters, records of telephone or electronic communications, and internal electronic records, evidencing the imposition of any work-related requirement and consequences of noncompliance to the claimant…</a:t>
            </a:r>
            <a:r>
              <a:rPr lang="en-US" sz="1900" b="1" i="0" u="none" strike="noStrike" baseline="0" dirty="0">
                <a:latin typeface="Arial-BoldMT"/>
              </a:rPr>
              <a:t>If the SSWP produces only records showing a date of a requirement to attend an appointment, and no documents showing the wording actually used, this may be insufficient to show that a claimant has been required to attend and participate rather than merely requested.</a:t>
            </a:r>
          </a:p>
          <a:p>
            <a:pPr marL="0" indent="0" algn="just">
              <a:buNone/>
            </a:pPr>
            <a:r>
              <a:rPr lang="en-US" sz="1900" b="0" i="0" u="none" strike="noStrike" baseline="0" dirty="0">
                <a:latin typeface="ArialMT"/>
              </a:rPr>
              <a:t>[20]… </a:t>
            </a:r>
            <a:r>
              <a:rPr lang="en-US" sz="1900" b="1" i="0" u="none" strike="noStrike" baseline="0" dirty="0">
                <a:latin typeface="Arial-BoldMT"/>
              </a:rPr>
              <a:t>The critical issue is whether the claimant has been notified of the substance of the work-related requirement and consequences of non-compliance. If the claimant disputes adequate notification, unless the SSWP is able to evidence proper notification, the SSWP will not discharge the burden on her to show that the requirement was actually imposed </a:t>
            </a:r>
            <a:r>
              <a:rPr lang="en-US" sz="1900" b="0" i="0" u="none" strike="noStrike" baseline="0" dirty="0">
                <a:latin typeface="ArialMT"/>
              </a:rPr>
              <a:t>(</a:t>
            </a:r>
            <a:r>
              <a:rPr lang="en-US" sz="1900" b="0" i="1" u="none" strike="noStrike" baseline="0" dirty="0">
                <a:latin typeface="Arial-ItalicMT"/>
              </a:rPr>
              <a:t>RR v SSWP (UC) </a:t>
            </a:r>
            <a:r>
              <a:rPr lang="en-US" sz="1900" b="0" i="0" u="none" strike="noStrike" baseline="0" dirty="0">
                <a:latin typeface="ArialMT"/>
              </a:rPr>
              <a:t>[2017] UKUT 459 paragraph 45). </a:t>
            </a:r>
            <a:r>
              <a:rPr lang="en-US" sz="1900" b="0" i="1" u="sng" strike="noStrike" baseline="0" dirty="0">
                <a:latin typeface="ArialMT"/>
              </a:rPr>
              <a:t>If that burden is not discharged, an appeal against application of a sanction will succeed without the tribunal having to consider good reason.</a:t>
            </a:r>
          </a:p>
          <a:p>
            <a:pPr marL="0" indent="0">
              <a:buNone/>
            </a:pPr>
            <a:r>
              <a:rPr lang="en-GB" sz="2100" b="0" i="1" u="none" strike="noStrike" baseline="0" dirty="0">
                <a:latin typeface="Arial-ItalicMT"/>
              </a:rPr>
              <a:t>JB v SSWP </a:t>
            </a:r>
            <a:r>
              <a:rPr lang="en-GB" sz="2100" b="0" i="0" u="none" strike="noStrike" baseline="0" dirty="0">
                <a:latin typeface="ArialMT"/>
              </a:rPr>
              <a:t>[2018] UKUT 360 (AAC)</a:t>
            </a:r>
          </a:p>
          <a:p>
            <a:pPr marL="0" indent="0" algn="l">
              <a:buNone/>
            </a:pPr>
            <a:endParaRPr lang="en-GB" dirty="0"/>
          </a:p>
        </p:txBody>
      </p:sp>
    </p:spTree>
    <p:extLst>
      <p:ext uri="{BB962C8B-B14F-4D97-AF65-F5344CB8AC3E}">
        <p14:creationId xmlns:p14="http://schemas.microsoft.com/office/powerpoint/2010/main" val="382650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4B56-3315-E7E0-5BDE-67F4FD26486E}"/>
              </a:ext>
            </a:extLst>
          </p:cNvPr>
          <p:cNvSpPr>
            <a:spLocks noGrp="1"/>
          </p:cNvSpPr>
          <p:nvPr>
            <p:ph type="title"/>
          </p:nvPr>
        </p:nvSpPr>
        <p:spPr/>
        <p:txBody>
          <a:bodyPr/>
          <a:lstStyle/>
          <a:p>
            <a:r>
              <a:rPr lang="en-GB" i="1" dirty="0"/>
              <a:t>KG v SSWP (UC) </a:t>
            </a:r>
            <a:r>
              <a:rPr lang="en-GB" dirty="0"/>
              <a:t>[2020] UKUT 307 (AAC)</a:t>
            </a:r>
            <a:endParaRPr lang="en-GB" i="1" dirty="0"/>
          </a:p>
        </p:txBody>
      </p:sp>
      <p:sp>
        <p:nvSpPr>
          <p:cNvPr id="3" name="Content Placeholder 2">
            <a:extLst>
              <a:ext uri="{FF2B5EF4-FFF2-40B4-BE49-F238E27FC236}">
                <a16:creationId xmlns:a16="http://schemas.microsoft.com/office/drawing/2014/main" id="{34FE8C44-E7B5-306C-CDBC-3169E051A09F}"/>
              </a:ext>
            </a:extLst>
          </p:cNvPr>
          <p:cNvSpPr>
            <a:spLocks noGrp="1"/>
          </p:cNvSpPr>
          <p:nvPr>
            <p:ph idx="1"/>
          </p:nvPr>
        </p:nvSpPr>
        <p:spPr/>
        <p:txBody>
          <a:bodyPr>
            <a:normAutofit fontScale="62500" lnSpcReduction="20000"/>
          </a:bodyPr>
          <a:lstStyle/>
          <a:p>
            <a:r>
              <a:rPr lang="en-GB" dirty="0"/>
              <a:t>Example of case where requirement to attend telephone interview held not to have been properly imposed.</a:t>
            </a:r>
          </a:p>
          <a:p>
            <a:r>
              <a:rPr lang="en-GB" dirty="0"/>
              <a:t>SSWP at the UT conceded:</a:t>
            </a:r>
          </a:p>
          <a:p>
            <a:pPr lvl="1"/>
            <a:r>
              <a:rPr lang="en-GB" dirty="0"/>
              <a:t>“</a:t>
            </a:r>
            <a:r>
              <a:rPr lang="en-US" dirty="0"/>
              <a:t>on the facts, the Appellant in this case was aware of a general obligation to take part in interviews with his work coach when requested to do so. However, [SSWP] concedes that there is ambiguity as to whether the Appellant had been notified by the </a:t>
            </a:r>
            <a:r>
              <a:rPr lang="en-US" dirty="0" err="1"/>
              <a:t>Jobcentre</a:t>
            </a:r>
            <a:r>
              <a:rPr lang="en-US" dirty="0"/>
              <a:t> of the actual substance of the requirement to take part in the telephone interview and the consequences of non-compliance with such an interview.”</a:t>
            </a:r>
          </a:p>
          <a:p>
            <a:pPr lvl="1"/>
            <a:r>
              <a:rPr lang="en-US" dirty="0"/>
              <a:t>“Accordingly, it is my submission that [the Appellant] was not properly notified of the requirement to take part in an appointment on the above date with his work coach.”</a:t>
            </a:r>
            <a:endParaRPr lang="en-GB" dirty="0"/>
          </a:p>
        </p:txBody>
      </p:sp>
    </p:spTree>
    <p:extLst>
      <p:ext uri="{BB962C8B-B14F-4D97-AF65-F5344CB8AC3E}">
        <p14:creationId xmlns:p14="http://schemas.microsoft.com/office/powerpoint/2010/main" val="650603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30779-73F0-F9E3-DA5F-4086B575E000}"/>
              </a:ext>
            </a:extLst>
          </p:cNvPr>
          <p:cNvSpPr>
            <a:spLocks noGrp="1"/>
          </p:cNvSpPr>
          <p:nvPr>
            <p:ph type="title"/>
          </p:nvPr>
        </p:nvSpPr>
        <p:spPr/>
        <p:txBody>
          <a:bodyPr/>
          <a:lstStyle/>
          <a:p>
            <a:r>
              <a:rPr lang="en-GB" dirty="0"/>
              <a:t>Did claimant in fact participate?</a:t>
            </a:r>
          </a:p>
        </p:txBody>
      </p:sp>
      <p:sp>
        <p:nvSpPr>
          <p:cNvPr id="3" name="Content Placeholder 2">
            <a:extLst>
              <a:ext uri="{FF2B5EF4-FFF2-40B4-BE49-F238E27FC236}">
                <a16:creationId xmlns:a16="http://schemas.microsoft.com/office/drawing/2014/main" id="{D6E14508-78AD-0A63-C15F-D25E3462156E}"/>
              </a:ext>
            </a:extLst>
          </p:cNvPr>
          <p:cNvSpPr>
            <a:spLocks noGrp="1"/>
          </p:cNvSpPr>
          <p:nvPr>
            <p:ph idx="1"/>
          </p:nvPr>
        </p:nvSpPr>
        <p:spPr/>
        <p:txBody>
          <a:bodyPr/>
          <a:lstStyle/>
          <a:p>
            <a:r>
              <a:rPr lang="en-GB" dirty="0"/>
              <a:t>Also worth checking whether client in fact did attend on the date.</a:t>
            </a:r>
          </a:p>
          <a:p>
            <a:r>
              <a:rPr lang="en-GB" dirty="0"/>
              <a:t>Cases exist certainly of 3</a:t>
            </a:r>
            <a:r>
              <a:rPr lang="en-GB" baseline="30000" dirty="0"/>
              <a:t>rd</a:t>
            </a:r>
            <a:r>
              <a:rPr lang="en-GB" dirty="0"/>
              <a:t> party providers of work programme not logging actual attendance.</a:t>
            </a:r>
          </a:p>
        </p:txBody>
      </p:sp>
    </p:spTree>
    <p:extLst>
      <p:ext uri="{BB962C8B-B14F-4D97-AF65-F5344CB8AC3E}">
        <p14:creationId xmlns:p14="http://schemas.microsoft.com/office/powerpoint/2010/main" val="2431321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ED1CC-1B8A-F0AB-FEE2-C003C40F7939}"/>
              </a:ext>
            </a:extLst>
          </p:cNvPr>
          <p:cNvSpPr>
            <a:spLocks noGrp="1"/>
          </p:cNvSpPr>
          <p:nvPr>
            <p:ph type="title"/>
          </p:nvPr>
        </p:nvSpPr>
        <p:spPr/>
        <p:txBody>
          <a:bodyPr/>
          <a:lstStyle/>
          <a:p>
            <a:r>
              <a:rPr lang="en-GB" dirty="0"/>
              <a:t>Did claimant have good reason?</a:t>
            </a:r>
          </a:p>
        </p:txBody>
      </p:sp>
      <p:sp>
        <p:nvSpPr>
          <p:cNvPr id="3" name="Content Placeholder 2">
            <a:extLst>
              <a:ext uri="{FF2B5EF4-FFF2-40B4-BE49-F238E27FC236}">
                <a16:creationId xmlns:a16="http://schemas.microsoft.com/office/drawing/2014/main" id="{2C7B880E-7A0D-2D6F-34B7-7A6B47749B96}"/>
              </a:ext>
            </a:extLst>
          </p:cNvPr>
          <p:cNvSpPr>
            <a:spLocks noGrp="1"/>
          </p:cNvSpPr>
          <p:nvPr>
            <p:ph idx="1"/>
          </p:nvPr>
        </p:nvSpPr>
        <p:spPr/>
        <p:txBody>
          <a:bodyPr>
            <a:normAutofit fontScale="55000" lnSpcReduction="20000"/>
          </a:bodyPr>
          <a:lstStyle/>
          <a:p>
            <a:r>
              <a:rPr lang="en-GB" dirty="0"/>
              <a:t>We only get to this stage if (1) claimant was required to attend and (2) did not.</a:t>
            </a:r>
          </a:p>
          <a:p>
            <a:r>
              <a:rPr lang="en-GB" dirty="0"/>
              <a:t>Note claimant is not restricted to reasons initially given (or if initially gave no reasons).</a:t>
            </a:r>
          </a:p>
          <a:p>
            <a:r>
              <a:rPr lang="en-GB" dirty="0"/>
              <a:t>What counts as a good reason?</a:t>
            </a:r>
          </a:p>
          <a:p>
            <a:pPr lvl="1"/>
            <a:r>
              <a:rPr lang="en-GB" dirty="0"/>
              <a:t>Not defined further in legislation.</a:t>
            </a:r>
          </a:p>
          <a:p>
            <a:pPr lvl="1"/>
            <a:r>
              <a:rPr lang="en-GB" dirty="0"/>
              <a:t>See </a:t>
            </a:r>
            <a:r>
              <a:rPr lang="en-GB" i="1" dirty="0"/>
              <a:t>Advice for Decision Making </a:t>
            </a:r>
            <a:r>
              <a:rPr lang="en-GB" dirty="0"/>
              <a:t>Chapter K2 </a:t>
            </a:r>
            <a:r>
              <a:rPr lang="en-GB" dirty="0">
                <a:hlinkClick r:id="rId2"/>
              </a:rPr>
              <a:t>https://assets.publishing.service.gov.uk/government/uploads/system/uploads/attachment_data/file/1046460/adm-k2.pdf</a:t>
            </a:r>
            <a:r>
              <a:rPr lang="en-GB" dirty="0"/>
              <a:t> </a:t>
            </a:r>
          </a:p>
          <a:p>
            <a:pPr lvl="1"/>
            <a:r>
              <a:rPr lang="en-GB" dirty="0"/>
              <a:t>Important to read through the factors said to be relevant there and specific examples given – try to show they apply if that is the case.</a:t>
            </a:r>
          </a:p>
          <a:p>
            <a:pPr lvl="1"/>
            <a:r>
              <a:rPr lang="en-GB" dirty="0"/>
              <a:t>If examples given are unhelpful and relevant to client case consider if they are really lawful way of considering good reason- </a:t>
            </a:r>
            <a:r>
              <a:rPr lang="en-GB" dirty="0" err="1"/>
              <a:t>eg</a:t>
            </a:r>
            <a:r>
              <a:rPr lang="en-GB" dirty="0"/>
              <a:t> relevance of failure to give advance notice would not attend?</a:t>
            </a:r>
          </a:p>
          <a:p>
            <a:pPr lvl="1"/>
            <a:r>
              <a:rPr lang="en-GB" dirty="0"/>
              <a:t>Other factors not set out will also be relevant (guidance is non exhaustive).</a:t>
            </a:r>
          </a:p>
          <a:p>
            <a:pPr lvl="1"/>
            <a:endParaRPr lang="en-GB" dirty="0"/>
          </a:p>
          <a:p>
            <a:pPr lvl="1"/>
            <a:endParaRPr lang="en-GB" dirty="0"/>
          </a:p>
        </p:txBody>
      </p:sp>
    </p:spTree>
    <p:extLst>
      <p:ext uri="{BB962C8B-B14F-4D97-AF65-F5344CB8AC3E}">
        <p14:creationId xmlns:p14="http://schemas.microsoft.com/office/powerpoint/2010/main" val="2695864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6201-26F4-51E8-782E-137F2BE3E527}"/>
              </a:ext>
            </a:extLst>
          </p:cNvPr>
          <p:cNvSpPr>
            <a:spLocks noGrp="1"/>
          </p:cNvSpPr>
          <p:nvPr>
            <p:ph type="title"/>
          </p:nvPr>
        </p:nvSpPr>
        <p:spPr/>
        <p:txBody>
          <a:bodyPr/>
          <a:lstStyle/>
          <a:p>
            <a:r>
              <a:rPr lang="en-GB" dirty="0"/>
              <a:t>Some final thoughts</a:t>
            </a:r>
          </a:p>
        </p:txBody>
      </p:sp>
      <p:sp>
        <p:nvSpPr>
          <p:cNvPr id="3" name="Content Placeholder 2">
            <a:extLst>
              <a:ext uri="{FF2B5EF4-FFF2-40B4-BE49-F238E27FC236}">
                <a16:creationId xmlns:a16="http://schemas.microsoft.com/office/drawing/2014/main" id="{E19A218B-608D-BF95-7A72-A56B8AD4716E}"/>
              </a:ext>
            </a:extLst>
          </p:cNvPr>
          <p:cNvSpPr>
            <a:spLocks noGrp="1"/>
          </p:cNvSpPr>
          <p:nvPr>
            <p:ph idx="1"/>
          </p:nvPr>
        </p:nvSpPr>
        <p:spPr/>
        <p:txBody>
          <a:bodyPr>
            <a:normAutofit fontScale="85000" lnSpcReduction="10000"/>
          </a:bodyPr>
          <a:lstStyle/>
          <a:p>
            <a:r>
              <a:rPr lang="en-GB" dirty="0"/>
              <a:t>No time limit for revision and can then appeal! </a:t>
            </a:r>
          </a:p>
          <a:p>
            <a:r>
              <a:rPr lang="en-GB" dirty="0"/>
              <a:t>Challenges even of very old sanctions can get a claimant £100s in arrears owed.</a:t>
            </a:r>
          </a:p>
          <a:p>
            <a:r>
              <a:rPr lang="en-GB" dirty="0"/>
              <a:t>There is a lot to challenge- not just good reason.</a:t>
            </a:r>
          </a:p>
          <a:p>
            <a:r>
              <a:rPr lang="en-GB" dirty="0"/>
              <a:t>Consider asking all UC claimants “have you ever been sanctioned?” …. If yes “I’ve emailed you some text to cut and paste into your journal”… “come back straight away if they refuse to revise”.</a:t>
            </a:r>
          </a:p>
          <a:p>
            <a:pPr marL="0" indent="0">
              <a:buNone/>
            </a:pPr>
            <a:endParaRPr lang="en-GB" dirty="0"/>
          </a:p>
        </p:txBody>
      </p:sp>
    </p:spTree>
    <p:extLst>
      <p:ext uri="{BB962C8B-B14F-4D97-AF65-F5344CB8AC3E}">
        <p14:creationId xmlns:p14="http://schemas.microsoft.com/office/powerpoint/2010/main" val="1222878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B3A3F-3D6D-CBCD-D6CD-3C2B36C44FF1}"/>
              </a:ext>
            </a:extLst>
          </p:cNvPr>
          <p:cNvSpPr>
            <a:spLocks noGrp="1"/>
          </p:cNvSpPr>
          <p:nvPr>
            <p:ph type="title"/>
          </p:nvPr>
        </p:nvSpPr>
        <p:spPr/>
        <p:txBody>
          <a:bodyPr/>
          <a:lstStyle/>
          <a:p>
            <a:r>
              <a:rPr lang="en-GB" dirty="0"/>
              <a:t>Focus on the 93.4%</a:t>
            </a:r>
          </a:p>
        </p:txBody>
      </p:sp>
      <p:sp>
        <p:nvSpPr>
          <p:cNvPr id="3" name="Content Placeholder 2">
            <a:extLst>
              <a:ext uri="{FF2B5EF4-FFF2-40B4-BE49-F238E27FC236}">
                <a16:creationId xmlns:a16="http://schemas.microsoft.com/office/drawing/2014/main" id="{C0B9CF1C-9F39-F2E2-EFE0-B19D77804091}"/>
              </a:ext>
            </a:extLst>
          </p:cNvPr>
          <p:cNvSpPr>
            <a:spLocks noGrp="1"/>
          </p:cNvSpPr>
          <p:nvPr>
            <p:ph idx="1"/>
          </p:nvPr>
        </p:nvSpPr>
        <p:spPr/>
        <p:txBody>
          <a:bodyPr>
            <a:normAutofit fontScale="62500" lnSpcReduction="20000"/>
          </a:bodyPr>
          <a:lstStyle/>
          <a:p>
            <a:r>
              <a:rPr lang="en-GB" dirty="0"/>
              <a:t>What we will discuss:</a:t>
            </a:r>
          </a:p>
          <a:p>
            <a:pPr lvl="1"/>
            <a:r>
              <a:rPr lang="en-GB" dirty="0"/>
              <a:t>Because almost all sanctions are due to failure to attend an interview this talk looks only at those.</a:t>
            </a:r>
          </a:p>
          <a:p>
            <a:r>
              <a:rPr lang="en-GB" dirty="0"/>
              <a:t>What we won’t:</a:t>
            </a:r>
          </a:p>
          <a:p>
            <a:pPr lvl="1"/>
            <a:r>
              <a:rPr lang="en-GB" dirty="0"/>
              <a:t>If you are advising someone who has been sanctioned in the other 6% of cases… </a:t>
            </a:r>
            <a:r>
              <a:rPr lang="en-GB" dirty="0">
                <a:hlinkClick r:id="rId2"/>
              </a:rPr>
              <a:t>advice@cpag.org.uk</a:t>
            </a:r>
            <a:r>
              <a:rPr lang="en-GB" dirty="0"/>
              <a:t> or PLP welfare benefits hub.</a:t>
            </a:r>
          </a:p>
          <a:p>
            <a:pPr lvl="1"/>
            <a:r>
              <a:rPr lang="en-GB" dirty="0"/>
              <a:t>Sadly this means we will not discuss sanctions for things like losing job due to misconduct- it seems few people are caught for having hit their boss (just 1.3% of total for this or leaving work voluntarily etc)…. </a:t>
            </a:r>
          </a:p>
          <a:p>
            <a:pPr lvl="1"/>
            <a:r>
              <a:rPr lang="en-GB" dirty="0"/>
              <a:t>Similarly, we will not discuss refusing to take a vacancy available due to strikes (although see reg. 113(1)(a) UC Regs if this arises).</a:t>
            </a:r>
          </a:p>
        </p:txBody>
      </p:sp>
    </p:spTree>
    <p:extLst>
      <p:ext uri="{BB962C8B-B14F-4D97-AF65-F5344CB8AC3E}">
        <p14:creationId xmlns:p14="http://schemas.microsoft.com/office/powerpoint/2010/main" val="4115356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B27CB-66AD-ED28-2849-57013A10DFE0}"/>
              </a:ext>
            </a:extLst>
          </p:cNvPr>
          <p:cNvSpPr>
            <a:spLocks noGrp="1"/>
          </p:cNvSpPr>
          <p:nvPr>
            <p:ph type="title"/>
          </p:nvPr>
        </p:nvSpPr>
        <p:spPr/>
        <p:txBody>
          <a:bodyPr/>
          <a:lstStyle/>
          <a:p>
            <a:r>
              <a:rPr lang="en-GB" dirty="0"/>
              <a:t>Challenging Sanctions</a:t>
            </a:r>
          </a:p>
        </p:txBody>
      </p:sp>
      <p:sp>
        <p:nvSpPr>
          <p:cNvPr id="3" name="Content Placeholder 2">
            <a:extLst>
              <a:ext uri="{FF2B5EF4-FFF2-40B4-BE49-F238E27FC236}">
                <a16:creationId xmlns:a16="http://schemas.microsoft.com/office/drawing/2014/main" id="{C0E0C985-899B-EA3D-75C3-97AFFE7661E1}"/>
              </a:ext>
            </a:extLst>
          </p:cNvPr>
          <p:cNvSpPr>
            <a:spLocks noGrp="1"/>
          </p:cNvSpPr>
          <p:nvPr>
            <p:ph idx="1"/>
          </p:nvPr>
        </p:nvSpPr>
        <p:spPr/>
        <p:txBody>
          <a:bodyPr>
            <a:normAutofit fontScale="62500" lnSpcReduction="20000"/>
          </a:bodyPr>
          <a:lstStyle/>
          <a:p>
            <a:r>
              <a:rPr lang="en-GB" dirty="0"/>
              <a:t>There is </a:t>
            </a:r>
            <a:r>
              <a:rPr lang="en-GB" u="sng" dirty="0"/>
              <a:t>no time limit</a:t>
            </a:r>
            <a:r>
              <a:rPr lang="en-GB" dirty="0"/>
              <a:t> on seeking revision (mandatory reconsideration) of a sanction decision – reg 14(1)(c) UC etc. (D&amp;A) Regs 2013.</a:t>
            </a:r>
          </a:p>
          <a:p>
            <a:r>
              <a:rPr lang="en-GB" dirty="0"/>
              <a:t>A right of appeal will arise against the sanction decision if revision application is refused.</a:t>
            </a:r>
          </a:p>
          <a:p>
            <a:r>
              <a:rPr lang="en-GB" dirty="0"/>
              <a:t>Given sanctioned claimants do not seek advice at time of sanction then advisers may spot cases where someone sanctioned some time in the past- always worth challenging all previous sanctions. Simply request on journal and give grounds as “The requirement was not lawfully imposed and/or claimant had good reason for failure to attend”.</a:t>
            </a:r>
          </a:p>
          <a:p>
            <a:r>
              <a:rPr lang="en-GB" dirty="0"/>
              <a:t>It is for DWP to show that initial conditions for sanction met (</a:t>
            </a:r>
            <a:r>
              <a:rPr lang="en-GB" dirty="0" err="1"/>
              <a:t>ie</a:t>
            </a:r>
            <a:r>
              <a:rPr lang="en-GB" dirty="0"/>
              <a:t> claimant failed to attend having been required to do so). Only then must claimant show good reason.</a:t>
            </a:r>
          </a:p>
        </p:txBody>
      </p:sp>
    </p:spTree>
    <p:extLst>
      <p:ext uri="{BB962C8B-B14F-4D97-AF65-F5344CB8AC3E}">
        <p14:creationId xmlns:p14="http://schemas.microsoft.com/office/powerpoint/2010/main" val="262049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40D9-CF59-622D-AB9B-70ECC54EBEE5}"/>
              </a:ext>
            </a:extLst>
          </p:cNvPr>
          <p:cNvSpPr>
            <a:spLocks noGrp="1"/>
          </p:cNvSpPr>
          <p:nvPr>
            <p:ph type="title"/>
          </p:nvPr>
        </p:nvSpPr>
        <p:spPr/>
        <p:txBody>
          <a:bodyPr>
            <a:normAutofit fontScale="90000"/>
          </a:bodyPr>
          <a:lstStyle/>
          <a:p>
            <a:r>
              <a:rPr lang="en-GB" dirty="0"/>
              <a:t>Test for imposing a sanction for failing to take part in interview</a:t>
            </a:r>
          </a:p>
        </p:txBody>
      </p:sp>
      <p:sp>
        <p:nvSpPr>
          <p:cNvPr id="3" name="Content Placeholder 2">
            <a:extLst>
              <a:ext uri="{FF2B5EF4-FFF2-40B4-BE49-F238E27FC236}">
                <a16:creationId xmlns:a16="http://schemas.microsoft.com/office/drawing/2014/main" id="{39A04598-9210-8D05-499C-7713EE936874}"/>
              </a:ext>
            </a:extLst>
          </p:cNvPr>
          <p:cNvSpPr>
            <a:spLocks noGrp="1"/>
          </p:cNvSpPr>
          <p:nvPr>
            <p:ph idx="1"/>
          </p:nvPr>
        </p:nvSpPr>
        <p:spPr/>
        <p:txBody>
          <a:bodyPr>
            <a:normAutofit fontScale="47500" lnSpcReduction="20000"/>
          </a:bodyPr>
          <a:lstStyle/>
          <a:p>
            <a:pPr marL="0" indent="0" algn="l">
              <a:buNone/>
            </a:pPr>
            <a:r>
              <a:rPr lang="en-US" b="1" i="0" dirty="0">
                <a:solidFill>
                  <a:srgbClr val="000000"/>
                </a:solidFill>
                <a:effectLst/>
                <a:latin typeface="arial" panose="020B0604020202020204" pitchFamily="34" charset="0"/>
              </a:rPr>
              <a:t>Other sanctions</a:t>
            </a:r>
          </a:p>
          <a:p>
            <a:pPr marL="0" indent="0" algn="l">
              <a:buNone/>
            </a:pPr>
            <a:r>
              <a:rPr lang="en-US" b="0" i="0" dirty="0">
                <a:solidFill>
                  <a:srgbClr val="000000"/>
                </a:solidFill>
                <a:effectLst/>
                <a:latin typeface="arial" panose="020B0604020202020204" pitchFamily="34" charset="0"/>
              </a:rPr>
              <a:t>27.- (1)The amount of an award of universal credit is to be reduced in accordance with this section in the event of a failure by a claimant which is sanctionable under this section.</a:t>
            </a:r>
          </a:p>
          <a:p>
            <a:pPr marL="0" indent="0" algn="l">
              <a:buNone/>
            </a:pPr>
            <a:r>
              <a:rPr lang="en-US" b="0" i="0" dirty="0">
                <a:solidFill>
                  <a:srgbClr val="000000"/>
                </a:solidFill>
                <a:effectLst/>
                <a:latin typeface="arial" panose="020B0604020202020204" pitchFamily="34" charset="0"/>
              </a:rPr>
              <a:t>(2)It is a failure sanctionable under this section if a claimant—</a:t>
            </a:r>
          </a:p>
          <a:p>
            <a:pPr marL="400050" lvl="1" indent="0">
              <a:buNone/>
            </a:pPr>
            <a:r>
              <a:rPr lang="en-US" b="0" i="0" dirty="0">
                <a:solidFill>
                  <a:srgbClr val="000000"/>
                </a:solidFill>
                <a:effectLst/>
                <a:latin typeface="arial" panose="020B0604020202020204" pitchFamily="34" charset="0"/>
              </a:rPr>
              <a:t>(a)fails for no good reason to comply with a </a:t>
            </a:r>
            <a:r>
              <a:rPr lang="en-US" b="0" i="1" u="sng" dirty="0">
                <a:solidFill>
                  <a:srgbClr val="000000"/>
                </a:solidFill>
                <a:effectLst/>
                <a:latin typeface="arial" panose="020B0604020202020204" pitchFamily="34" charset="0"/>
              </a:rPr>
              <a:t>work-related requirement</a:t>
            </a:r>
            <a:r>
              <a:rPr lang="en-US" b="0" i="0" dirty="0">
                <a:solidFill>
                  <a:srgbClr val="000000"/>
                </a:solidFill>
                <a:effectLst/>
                <a:latin typeface="arial" panose="020B0604020202020204" pitchFamily="34" charset="0"/>
              </a:rPr>
              <a:t>;</a:t>
            </a:r>
          </a:p>
          <a:p>
            <a:pPr marL="400050" lvl="1" indent="0">
              <a:buNone/>
            </a:pPr>
            <a:r>
              <a:rPr lang="en-US" b="0" i="0" dirty="0">
                <a:solidFill>
                  <a:srgbClr val="000000"/>
                </a:solidFill>
                <a:effectLst/>
                <a:latin typeface="arial" panose="020B0604020202020204" pitchFamily="34" charset="0"/>
              </a:rPr>
              <a:t>(b)fails for no good reason to comply with a </a:t>
            </a:r>
            <a:r>
              <a:rPr lang="en-US" b="0" i="1" u="sng" dirty="0">
                <a:solidFill>
                  <a:srgbClr val="000000"/>
                </a:solidFill>
                <a:effectLst/>
                <a:latin typeface="arial" panose="020B0604020202020204" pitchFamily="34" charset="0"/>
              </a:rPr>
              <a:t>requirement under section 23</a:t>
            </a:r>
            <a:r>
              <a:rPr lang="en-US" b="0" i="0" dirty="0">
                <a:solidFill>
                  <a:srgbClr val="000000"/>
                </a:solidFill>
                <a:effectLst/>
                <a:latin typeface="arial" panose="020B0604020202020204" pitchFamily="34" charset="0"/>
              </a:rPr>
              <a:t>.</a:t>
            </a:r>
          </a:p>
          <a:p>
            <a:pPr marL="0" indent="0">
              <a:buNone/>
            </a:pPr>
            <a:endParaRPr lang="en-US" u="sng" dirty="0">
              <a:solidFill>
                <a:srgbClr val="000000"/>
              </a:solidFill>
              <a:latin typeface="arial" panose="020B0604020202020204" pitchFamily="34" charset="0"/>
            </a:endParaRPr>
          </a:p>
          <a:p>
            <a:pPr marL="0" indent="0">
              <a:buNone/>
            </a:pPr>
            <a:r>
              <a:rPr lang="en-US" b="1" u="sng" dirty="0">
                <a:solidFill>
                  <a:srgbClr val="000000"/>
                </a:solidFill>
                <a:latin typeface="arial" panose="020B0604020202020204" pitchFamily="34" charset="0"/>
              </a:rPr>
              <a:t>Notes</a:t>
            </a:r>
          </a:p>
          <a:p>
            <a:pPr marL="514350" indent="-514350">
              <a:buFont typeface="+mj-lt"/>
              <a:buAutoNum type="arabicPeriod"/>
            </a:pPr>
            <a:r>
              <a:rPr lang="en-US" b="0" i="0" dirty="0">
                <a:solidFill>
                  <a:srgbClr val="000000"/>
                </a:solidFill>
                <a:effectLst/>
                <a:latin typeface="arial" panose="020B0604020202020204" pitchFamily="34" charset="0"/>
              </a:rPr>
              <a:t>Both (2)(a) and (b) can lead to claimant being requir</a:t>
            </a:r>
            <a:r>
              <a:rPr lang="en-US" dirty="0">
                <a:solidFill>
                  <a:srgbClr val="000000"/>
                </a:solidFill>
                <a:latin typeface="arial" panose="020B0604020202020204" pitchFamily="34" charset="0"/>
              </a:rPr>
              <a:t>ed to attend an interview (next slides)</a:t>
            </a:r>
          </a:p>
          <a:p>
            <a:pPr marL="514350" indent="-514350">
              <a:buFont typeface="+mj-lt"/>
              <a:buAutoNum type="arabicPeriod"/>
            </a:pPr>
            <a:r>
              <a:rPr lang="en-US" u="sng" dirty="0">
                <a:solidFill>
                  <a:srgbClr val="000000"/>
                </a:solidFill>
                <a:latin typeface="arial" panose="020B0604020202020204" pitchFamily="34" charset="0"/>
              </a:rPr>
              <a:t>Failure</a:t>
            </a:r>
            <a:r>
              <a:rPr lang="en-US" dirty="0">
                <a:solidFill>
                  <a:srgbClr val="000000"/>
                </a:solidFill>
                <a:latin typeface="arial" panose="020B0604020202020204" pitchFamily="34" charset="0"/>
              </a:rPr>
              <a:t> to meet a “requirement” = breach of a legally imposed duty. Requirement must therefore have been imposed legally.</a:t>
            </a:r>
          </a:p>
          <a:p>
            <a:pPr marL="514350" indent="-514350">
              <a:buFont typeface="+mj-lt"/>
              <a:buAutoNum type="arabicPeriod"/>
            </a:pPr>
            <a:r>
              <a:rPr lang="en-US" dirty="0">
                <a:solidFill>
                  <a:srgbClr val="000000"/>
                </a:solidFill>
                <a:latin typeface="arial" panose="020B0604020202020204" pitchFamily="34" charset="0"/>
              </a:rPr>
              <a:t>Good reason </a:t>
            </a:r>
            <a:r>
              <a:rPr lang="en-US" dirty="0" err="1">
                <a:solidFill>
                  <a:srgbClr val="000000"/>
                </a:solidFill>
                <a:latin typeface="arial" panose="020B0604020202020204" pitchFamily="34" charset="0"/>
              </a:rPr>
              <a:t>defence</a:t>
            </a:r>
            <a:r>
              <a:rPr lang="en-US" dirty="0">
                <a:solidFill>
                  <a:srgbClr val="000000"/>
                </a:solidFill>
                <a:latin typeface="arial" panose="020B0604020202020204" pitchFamily="34" charset="0"/>
              </a:rPr>
              <a:t> if requirement was imposed and failure to comply.</a:t>
            </a:r>
          </a:p>
          <a:p>
            <a:pPr marL="514350" indent="-514350">
              <a:buFont typeface="+mj-lt"/>
              <a:buAutoNum type="arabicPeriod"/>
            </a:pPr>
            <a:endParaRPr lang="en-US" b="0" i="0" dirty="0">
              <a:solidFill>
                <a:srgbClr val="000000"/>
              </a:solidFill>
              <a:effectLst/>
              <a:latin typeface="arial" panose="020B0604020202020204" pitchFamily="34" charset="0"/>
            </a:endParaRPr>
          </a:p>
          <a:p>
            <a:pPr marL="0" indent="0">
              <a:buNone/>
            </a:pPr>
            <a:endParaRPr lang="en-US" b="0" i="0" dirty="0">
              <a:solidFill>
                <a:srgbClr val="000000"/>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497699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5EE40-7A62-B22C-C9A4-978C9BEE427E}"/>
              </a:ext>
            </a:extLst>
          </p:cNvPr>
          <p:cNvSpPr>
            <a:spLocks noGrp="1"/>
          </p:cNvSpPr>
          <p:nvPr>
            <p:ph type="title"/>
          </p:nvPr>
        </p:nvSpPr>
        <p:spPr/>
        <p:txBody>
          <a:bodyPr/>
          <a:lstStyle/>
          <a:p>
            <a:r>
              <a:rPr lang="en-GB" dirty="0"/>
              <a:t>The two different interviews</a:t>
            </a:r>
          </a:p>
        </p:txBody>
      </p:sp>
      <p:sp>
        <p:nvSpPr>
          <p:cNvPr id="3" name="Content Placeholder 2">
            <a:extLst>
              <a:ext uri="{FF2B5EF4-FFF2-40B4-BE49-F238E27FC236}">
                <a16:creationId xmlns:a16="http://schemas.microsoft.com/office/drawing/2014/main" id="{5B3B7C5E-E985-E322-08A5-B7391D6749E9}"/>
              </a:ext>
            </a:extLst>
          </p:cNvPr>
          <p:cNvSpPr>
            <a:spLocks noGrp="1"/>
          </p:cNvSpPr>
          <p:nvPr>
            <p:ph idx="1"/>
          </p:nvPr>
        </p:nvSpPr>
        <p:spPr/>
        <p:txBody>
          <a:bodyPr>
            <a:normAutofit fontScale="62500" lnSpcReduction="20000"/>
          </a:bodyPr>
          <a:lstStyle/>
          <a:p>
            <a:pPr marL="0" indent="0">
              <a:buNone/>
            </a:pPr>
            <a:r>
              <a:rPr lang="en-US" dirty="0"/>
              <a:t>10. There are therefore at least two different forms of interview to which a claimant may be called under the 2012 Act. One is an interview under Section 23 of the 2012 Act. There are three purposes of such an interview; imposing a work-related requirement, verifying compliance, and assisting the claimant to comply with a work related requirement </a:t>
            </a:r>
            <a:r>
              <a:rPr lang="en-US" i="1" u="sng" dirty="0"/>
              <a:t>[CPAG note: “connected requirements interview”]</a:t>
            </a:r>
            <a:r>
              <a:rPr lang="en-US" dirty="0"/>
              <a:t>. The other is a work-focused interview under Section 15, for purposes in Regulation 93 of the UC Regulations set out in the previous paragraph </a:t>
            </a:r>
            <a:r>
              <a:rPr lang="en-US" i="1" dirty="0"/>
              <a:t>[</a:t>
            </a:r>
            <a:r>
              <a:rPr lang="en-US" i="1" u="sng" dirty="0"/>
              <a:t>CPAG note: “WFI interview”]</a:t>
            </a:r>
            <a:r>
              <a:rPr lang="en-US" dirty="0"/>
              <a:t>. The difference appears to be that Section 15 is more focused on actual work or getting into it, whereas Section 23 is more setting UC work-related requirements, and monitoring or assisting compliance. </a:t>
            </a:r>
          </a:p>
          <a:p>
            <a:pPr marL="0" indent="0">
              <a:buNone/>
            </a:pPr>
            <a:endParaRPr lang="en-US" dirty="0"/>
          </a:p>
          <a:p>
            <a:pPr marL="0" indent="0">
              <a:buNone/>
            </a:pPr>
            <a:r>
              <a:rPr lang="en-GB" i="1" dirty="0"/>
              <a:t>JB v SSWP </a:t>
            </a:r>
            <a:r>
              <a:rPr lang="en-GB" dirty="0"/>
              <a:t>[2018] UKUT 360 (AAC)</a:t>
            </a:r>
          </a:p>
        </p:txBody>
      </p:sp>
    </p:spTree>
    <p:extLst>
      <p:ext uri="{BB962C8B-B14F-4D97-AF65-F5344CB8AC3E}">
        <p14:creationId xmlns:p14="http://schemas.microsoft.com/office/powerpoint/2010/main" val="194228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30E5-147D-10BD-D0AB-8A362D672E0B}"/>
              </a:ext>
            </a:extLst>
          </p:cNvPr>
          <p:cNvSpPr>
            <a:spLocks noGrp="1"/>
          </p:cNvSpPr>
          <p:nvPr>
            <p:ph type="title"/>
          </p:nvPr>
        </p:nvSpPr>
        <p:spPr>
          <a:xfrm>
            <a:off x="457200" y="285089"/>
            <a:ext cx="7822734" cy="495087"/>
          </a:xfrm>
        </p:spPr>
        <p:txBody>
          <a:bodyPr>
            <a:normAutofit fontScale="90000"/>
          </a:bodyPr>
          <a:lstStyle/>
          <a:p>
            <a:r>
              <a:rPr lang="en-GB" dirty="0"/>
              <a:t>Work related requirements (s.27(2)(a) cases)</a:t>
            </a:r>
          </a:p>
        </p:txBody>
      </p:sp>
      <p:sp>
        <p:nvSpPr>
          <p:cNvPr id="3" name="Content Placeholder 2">
            <a:extLst>
              <a:ext uri="{FF2B5EF4-FFF2-40B4-BE49-F238E27FC236}">
                <a16:creationId xmlns:a16="http://schemas.microsoft.com/office/drawing/2014/main" id="{311147C5-646E-DA23-4C2A-F2A4B1944951}"/>
              </a:ext>
            </a:extLst>
          </p:cNvPr>
          <p:cNvSpPr>
            <a:spLocks noGrp="1"/>
          </p:cNvSpPr>
          <p:nvPr>
            <p:ph idx="1"/>
          </p:nvPr>
        </p:nvSpPr>
        <p:spPr>
          <a:xfrm>
            <a:off x="457200" y="780175"/>
            <a:ext cx="8229600" cy="4798503"/>
          </a:xfrm>
        </p:spPr>
        <p:txBody>
          <a:bodyPr>
            <a:noAutofit/>
          </a:bodyPr>
          <a:lstStyle/>
          <a:p>
            <a:r>
              <a:rPr lang="en-GB" sz="1100" dirty="0"/>
              <a:t>WRA 2012:</a:t>
            </a:r>
          </a:p>
          <a:p>
            <a:pPr marL="800100" lvl="2" indent="0">
              <a:buNone/>
            </a:pPr>
            <a:r>
              <a:rPr lang="en-US" sz="1100" b="0" i="0" dirty="0">
                <a:solidFill>
                  <a:srgbClr val="000000"/>
                </a:solidFill>
                <a:effectLst/>
                <a:latin typeface="arial" panose="020B0604020202020204" pitchFamily="34" charset="0"/>
              </a:rPr>
              <a:t>13 […]</a:t>
            </a:r>
          </a:p>
          <a:p>
            <a:pPr marL="800100" lvl="2" indent="0">
              <a:buNone/>
            </a:pPr>
            <a:r>
              <a:rPr lang="en-US" sz="1100" b="0" i="0" dirty="0">
                <a:solidFill>
                  <a:srgbClr val="000000"/>
                </a:solidFill>
                <a:effectLst/>
                <a:latin typeface="arial" panose="020B0604020202020204" pitchFamily="34" charset="0"/>
              </a:rPr>
              <a:t>(2)In this Part “work-related requirement” means—</a:t>
            </a:r>
          </a:p>
          <a:p>
            <a:pPr lvl="3"/>
            <a:r>
              <a:rPr lang="en-US" sz="1100" b="0" i="0" dirty="0">
                <a:solidFill>
                  <a:srgbClr val="000000"/>
                </a:solidFill>
                <a:effectLst/>
                <a:latin typeface="arial" panose="020B0604020202020204" pitchFamily="34" charset="0"/>
              </a:rPr>
              <a:t>(a)</a:t>
            </a:r>
            <a:r>
              <a:rPr lang="en-US" sz="1100" b="0" i="1" u="sng" dirty="0">
                <a:solidFill>
                  <a:srgbClr val="000000"/>
                </a:solidFill>
                <a:effectLst/>
                <a:latin typeface="arial" panose="020B0604020202020204" pitchFamily="34" charset="0"/>
              </a:rPr>
              <a:t>a work-focused interview requirement</a:t>
            </a:r>
            <a:r>
              <a:rPr lang="en-US" sz="1100" b="0" i="0" dirty="0">
                <a:solidFill>
                  <a:srgbClr val="000000"/>
                </a:solidFill>
                <a:effectLst/>
                <a:latin typeface="arial" panose="020B0604020202020204" pitchFamily="34" charset="0"/>
              </a:rPr>
              <a:t> (see section 15);</a:t>
            </a:r>
          </a:p>
          <a:p>
            <a:pPr lvl="3"/>
            <a:r>
              <a:rPr lang="en-US" sz="1100" b="0" i="0" dirty="0">
                <a:solidFill>
                  <a:srgbClr val="000000"/>
                </a:solidFill>
                <a:effectLst/>
                <a:latin typeface="arial" panose="020B0604020202020204" pitchFamily="34" charset="0"/>
              </a:rPr>
              <a:t>(b)a work preparation requirement (see section 16);</a:t>
            </a:r>
          </a:p>
          <a:p>
            <a:pPr lvl="3"/>
            <a:r>
              <a:rPr lang="en-US" sz="1100" b="0" i="0" dirty="0">
                <a:solidFill>
                  <a:srgbClr val="000000"/>
                </a:solidFill>
                <a:effectLst/>
                <a:latin typeface="arial" panose="020B0604020202020204" pitchFamily="34" charset="0"/>
              </a:rPr>
              <a:t>(c)a work search requirement (see section 17);</a:t>
            </a:r>
          </a:p>
          <a:p>
            <a:pPr lvl="3"/>
            <a:r>
              <a:rPr lang="en-US" sz="1100" b="0" i="0" dirty="0">
                <a:solidFill>
                  <a:srgbClr val="000000"/>
                </a:solidFill>
                <a:effectLst/>
                <a:latin typeface="arial" panose="020B0604020202020204" pitchFamily="34" charset="0"/>
              </a:rPr>
              <a:t>(d)a work availability requirement (see section 18).</a:t>
            </a:r>
          </a:p>
          <a:p>
            <a:pPr marL="800100" lvl="2" indent="0">
              <a:buNone/>
            </a:pPr>
            <a:endParaRPr lang="en-US" sz="1100" b="1" i="0" dirty="0">
              <a:solidFill>
                <a:srgbClr val="000000"/>
              </a:solidFill>
              <a:effectLst/>
              <a:latin typeface="arial" panose="020B0604020202020204" pitchFamily="34" charset="0"/>
            </a:endParaRPr>
          </a:p>
          <a:p>
            <a:pPr marL="800100" lvl="2" indent="0">
              <a:buNone/>
            </a:pPr>
            <a:r>
              <a:rPr lang="en-US" sz="1100" b="1" i="0" dirty="0">
                <a:solidFill>
                  <a:srgbClr val="000000"/>
                </a:solidFill>
                <a:effectLst/>
                <a:latin typeface="arial" panose="020B0604020202020204" pitchFamily="34" charset="0"/>
              </a:rPr>
              <a:t>Work-focused interview requirement</a:t>
            </a:r>
          </a:p>
          <a:p>
            <a:pPr marL="800100" lvl="2" indent="0">
              <a:buNone/>
            </a:pPr>
            <a:r>
              <a:rPr lang="en-US" sz="1100" b="0" i="0" dirty="0">
                <a:solidFill>
                  <a:srgbClr val="000000"/>
                </a:solidFill>
                <a:effectLst/>
                <a:latin typeface="arial" panose="020B0604020202020204" pitchFamily="34" charset="0"/>
              </a:rPr>
              <a:t>15.-(1)In this Part a “work-focused interview requirement” is a requirement that a claimant participate in one or more work-focused interviews as specified by the Secretary of State.</a:t>
            </a:r>
          </a:p>
          <a:p>
            <a:pPr marL="800100" lvl="2" indent="0">
              <a:buNone/>
            </a:pPr>
            <a:r>
              <a:rPr lang="en-US" sz="1100" b="0" i="0" dirty="0">
                <a:solidFill>
                  <a:srgbClr val="000000"/>
                </a:solidFill>
                <a:effectLst/>
                <a:latin typeface="arial" panose="020B0604020202020204" pitchFamily="34" charset="0"/>
              </a:rPr>
              <a:t>(2)A work-focused interview is an interview for prescribed purposes relating to work or work preparation.</a:t>
            </a:r>
          </a:p>
          <a:p>
            <a:pPr marL="800100" lvl="2" indent="0">
              <a:buNone/>
            </a:pPr>
            <a:r>
              <a:rPr lang="en-US" sz="1100" b="0" i="0" dirty="0">
                <a:solidFill>
                  <a:srgbClr val="000000"/>
                </a:solidFill>
                <a:effectLst/>
                <a:latin typeface="arial" panose="020B0604020202020204" pitchFamily="34" charset="0"/>
              </a:rPr>
              <a:t>[…]</a:t>
            </a:r>
          </a:p>
          <a:p>
            <a:pPr marL="800100" lvl="2" indent="0">
              <a:buNone/>
            </a:pPr>
            <a:r>
              <a:rPr lang="en-US" sz="1100" b="0" i="0" dirty="0">
                <a:solidFill>
                  <a:srgbClr val="000000"/>
                </a:solidFill>
                <a:effectLst/>
                <a:latin typeface="arial" panose="020B0604020202020204" pitchFamily="34" charset="0"/>
              </a:rPr>
              <a:t>(4)The Secretary of State may specify how, when and where a work-focused interview is to take place.</a:t>
            </a:r>
          </a:p>
          <a:p>
            <a:endParaRPr lang="en-US" sz="1100" dirty="0">
              <a:solidFill>
                <a:srgbClr val="000000"/>
              </a:solidFill>
              <a:latin typeface="arial" panose="020B0604020202020204" pitchFamily="34" charset="0"/>
            </a:endParaRPr>
          </a:p>
          <a:p>
            <a:r>
              <a:rPr lang="en-US" sz="1100" dirty="0">
                <a:solidFill>
                  <a:srgbClr val="000000"/>
                </a:solidFill>
                <a:latin typeface="arial" panose="020B0604020202020204" pitchFamily="34" charset="0"/>
              </a:rPr>
              <a:t>Reg 93 UC Regs sets out the prescribed purposes of a WFI including that it can be to for:</a:t>
            </a:r>
          </a:p>
          <a:p>
            <a:pPr marL="800100" lvl="2" indent="0">
              <a:buNone/>
            </a:pPr>
            <a:endParaRPr lang="en-US" sz="1100" b="0" i="0" dirty="0">
              <a:solidFill>
                <a:srgbClr val="494949"/>
              </a:solidFill>
              <a:effectLst/>
              <a:latin typeface="arial" panose="020B0604020202020204" pitchFamily="34" charset="0"/>
            </a:endParaRPr>
          </a:p>
          <a:p>
            <a:pPr marL="800100" lvl="2" indent="0">
              <a:buNone/>
            </a:pPr>
            <a:r>
              <a:rPr lang="en-US" sz="1100" b="0" i="0" dirty="0">
                <a:solidFill>
                  <a:srgbClr val="494949"/>
                </a:solidFill>
                <a:effectLst/>
                <a:latin typeface="arial" panose="020B0604020202020204" pitchFamily="34" charset="0"/>
              </a:rPr>
              <a:t>(b)assisting or encouraging the claimant to remain in or obtain paid work;</a:t>
            </a:r>
          </a:p>
          <a:p>
            <a:pPr marL="800100" lvl="2" indent="0">
              <a:buNone/>
            </a:pPr>
            <a:r>
              <a:rPr lang="en-US" sz="1100" b="0" i="0" dirty="0">
                <a:solidFill>
                  <a:srgbClr val="494949"/>
                </a:solidFill>
                <a:effectLst/>
                <a:latin typeface="arial" panose="020B0604020202020204" pitchFamily="34" charset="0"/>
              </a:rPr>
              <a:t>(c)identifying activities that the claimant may undertake that will make remaining in or obtaining paid work more likely;</a:t>
            </a:r>
          </a:p>
          <a:p>
            <a:pPr marL="800100" lvl="2" indent="0">
              <a:buNone/>
            </a:pPr>
            <a:r>
              <a:rPr lang="en-US" sz="1100" b="0" i="0" dirty="0">
                <a:solidFill>
                  <a:srgbClr val="494949"/>
                </a:solidFill>
                <a:effectLst/>
                <a:latin typeface="arial" panose="020B0604020202020204" pitchFamily="34" charset="0"/>
              </a:rPr>
              <a:t>(e)identifying current or future work opportunities for the claimant that are relevant to the claimant's needs and abilities;</a:t>
            </a:r>
          </a:p>
          <a:p>
            <a:pPr marL="800100" lvl="2" indent="0">
              <a:buNone/>
            </a:pPr>
            <a:r>
              <a:rPr lang="en-US" sz="1100" b="0" i="0" dirty="0">
                <a:solidFill>
                  <a:srgbClr val="494949"/>
                </a:solidFill>
                <a:effectLst/>
                <a:latin typeface="arial" panose="020B0604020202020204" pitchFamily="34" charset="0"/>
              </a:rPr>
              <a:t>(f)ascertaining whether a claimant is in gainful self-employment or meets the conditions in regulation 63 (start-up period).</a:t>
            </a:r>
          </a:p>
          <a:p>
            <a:pPr marL="0" indent="0">
              <a:buNone/>
            </a:pPr>
            <a:endParaRPr lang="en-US" sz="1100" b="0" i="0" dirty="0">
              <a:solidFill>
                <a:srgbClr val="000000"/>
              </a:solidFill>
              <a:effectLst/>
              <a:latin typeface="arial" panose="020B0604020202020204" pitchFamily="34" charset="0"/>
            </a:endParaRPr>
          </a:p>
          <a:p>
            <a:endParaRPr lang="en-US" sz="1100" b="0" i="0" dirty="0">
              <a:solidFill>
                <a:srgbClr val="000000"/>
              </a:solidFill>
              <a:effectLst/>
              <a:latin typeface="arial" panose="020B0604020202020204" pitchFamily="34" charset="0"/>
            </a:endParaRPr>
          </a:p>
          <a:p>
            <a:endParaRPr lang="en-GB" sz="1100" dirty="0"/>
          </a:p>
        </p:txBody>
      </p:sp>
    </p:spTree>
    <p:extLst>
      <p:ext uri="{BB962C8B-B14F-4D97-AF65-F5344CB8AC3E}">
        <p14:creationId xmlns:p14="http://schemas.microsoft.com/office/powerpoint/2010/main" val="225377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EF261-765B-8313-B0DB-D251EB412FD7}"/>
              </a:ext>
            </a:extLst>
          </p:cNvPr>
          <p:cNvSpPr>
            <a:spLocks noGrp="1"/>
          </p:cNvSpPr>
          <p:nvPr>
            <p:ph type="title"/>
          </p:nvPr>
        </p:nvSpPr>
        <p:spPr/>
        <p:txBody>
          <a:bodyPr>
            <a:normAutofit fontScale="90000"/>
          </a:bodyPr>
          <a:lstStyle/>
          <a:p>
            <a:r>
              <a:rPr lang="en-GB" dirty="0"/>
              <a:t>Section 23 requirements </a:t>
            </a:r>
            <a:br>
              <a:rPr lang="en-GB" dirty="0"/>
            </a:br>
            <a:r>
              <a:rPr lang="en-GB" dirty="0"/>
              <a:t>(relevant to s.27(2)(b) sanctions)</a:t>
            </a:r>
          </a:p>
        </p:txBody>
      </p:sp>
      <p:sp>
        <p:nvSpPr>
          <p:cNvPr id="3" name="Content Placeholder 2">
            <a:extLst>
              <a:ext uri="{FF2B5EF4-FFF2-40B4-BE49-F238E27FC236}">
                <a16:creationId xmlns:a16="http://schemas.microsoft.com/office/drawing/2014/main" id="{6CF874C9-0ABB-962C-652E-614435690C94}"/>
              </a:ext>
            </a:extLst>
          </p:cNvPr>
          <p:cNvSpPr>
            <a:spLocks noGrp="1"/>
          </p:cNvSpPr>
          <p:nvPr>
            <p:ph idx="1"/>
          </p:nvPr>
        </p:nvSpPr>
        <p:spPr/>
        <p:txBody>
          <a:bodyPr>
            <a:normAutofit fontScale="40000" lnSpcReduction="20000"/>
          </a:bodyPr>
          <a:lstStyle/>
          <a:p>
            <a:pPr marL="0" indent="0" algn="l">
              <a:buNone/>
            </a:pPr>
            <a:r>
              <a:rPr lang="en-US" b="1" i="0" dirty="0">
                <a:solidFill>
                  <a:srgbClr val="000000"/>
                </a:solidFill>
                <a:effectLst/>
                <a:latin typeface="arial" panose="020B0604020202020204" pitchFamily="34" charset="0"/>
              </a:rPr>
              <a:t>Connected requirements</a:t>
            </a:r>
          </a:p>
          <a:p>
            <a:pPr marL="0" indent="0" algn="l">
              <a:buNone/>
            </a:pPr>
            <a:r>
              <a:rPr lang="en-US" b="0" i="0" dirty="0">
                <a:solidFill>
                  <a:srgbClr val="000000"/>
                </a:solidFill>
                <a:effectLst/>
                <a:latin typeface="arial" panose="020B0604020202020204" pitchFamily="34" charset="0"/>
              </a:rPr>
              <a:t>23.-(1)The Secretary of State </a:t>
            </a:r>
            <a:r>
              <a:rPr lang="en-US" b="0" i="1" u="sng" dirty="0">
                <a:solidFill>
                  <a:srgbClr val="000000"/>
                </a:solidFill>
                <a:effectLst/>
                <a:latin typeface="arial" panose="020B0604020202020204" pitchFamily="34" charset="0"/>
              </a:rPr>
              <a:t>may require a claimant to participate in an interview for any purpose relating to—</a:t>
            </a:r>
          </a:p>
          <a:p>
            <a:pPr marL="400050" lvl="1" indent="0">
              <a:buNone/>
            </a:pPr>
            <a:r>
              <a:rPr lang="en-US" b="0" i="1" u="sng" dirty="0">
                <a:solidFill>
                  <a:srgbClr val="000000"/>
                </a:solidFill>
                <a:effectLst/>
                <a:latin typeface="arial" panose="020B0604020202020204" pitchFamily="34" charset="0"/>
              </a:rPr>
              <a:t>(a)the imposition of a work-related requirement on the claimant;</a:t>
            </a:r>
          </a:p>
          <a:p>
            <a:pPr marL="400050" lvl="1" indent="0">
              <a:buNone/>
            </a:pPr>
            <a:r>
              <a:rPr lang="en-US" b="0" i="1" u="sng" dirty="0">
                <a:solidFill>
                  <a:srgbClr val="000000"/>
                </a:solidFill>
                <a:effectLst/>
                <a:latin typeface="arial" panose="020B0604020202020204" pitchFamily="34" charset="0"/>
              </a:rPr>
              <a:t>(b)verifying the claimant's compliance with a work-related requirement;</a:t>
            </a:r>
          </a:p>
          <a:p>
            <a:pPr marL="400050" lvl="1" indent="0">
              <a:buNone/>
            </a:pPr>
            <a:r>
              <a:rPr lang="en-US" b="0" i="1" u="sng" dirty="0">
                <a:solidFill>
                  <a:srgbClr val="000000"/>
                </a:solidFill>
                <a:effectLst/>
                <a:latin typeface="arial" panose="020B0604020202020204" pitchFamily="34" charset="0"/>
              </a:rPr>
              <a:t>(c)assisting the claimant to comply with a work-related requirement.</a:t>
            </a:r>
          </a:p>
          <a:p>
            <a:pPr marL="0" indent="0" algn="l">
              <a:buNone/>
            </a:pPr>
            <a:r>
              <a:rPr lang="en-US" b="0" i="1" u="sng" dirty="0">
                <a:solidFill>
                  <a:srgbClr val="000000"/>
                </a:solidFill>
                <a:effectLst/>
                <a:latin typeface="arial" panose="020B0604020202020204" pitchFamily="34" charset="0"/>
              </a:rPr>
              <a:t>(2)The Secretary of State may specify how, when and where such an interview is to take place.</a:t>
            </a:r>
          </a:p>
          <a:p>
            <a:pPr marL="0" indent="0" algn="l">
              <a:buNone/>
            </a:pPr>
            <a:r>
              <a:rPr lang="en-US" b="0" i="0" dirty="0">
                <a:solidFill>
                  <a:srgbClr val="000000"/>
                </a:solidFill>
                <a:effectLst/>
                <a:latin typeface="arial" panose="020B0604020202020204" pitchFamily="34" charset="0"/>
              </a:rPr>
              <a:t>(3)The Secretary of State may, for the purpose of verifying the claimant's compliance with a work-related requirement, require a claimant to—</a:t>
            </a:r>
          </a:p>
          <a:p>
            <a:pPr marL="400050" lvl="1" indent="0">
              <a:buNone/>
            </a:pPr>
            <a:r>
              <a:rPr lang="en-US" b="0" i="0" dirty="0">
                <a:solidFill>
                  <a:srgbClr val="000000"/>
                </a:solidFill>
                <a:effectLst/>
                <a:latin typeface="arial" panose="020B0604020202020204" pitchFamily="34" charset="0"/>
              </a:rPr>
              <a:t>(a)provide to the Secretary of State information and evidence specified by the Secretary of State in a manner so specified;</a:t>
            </a:r>
          </a:p>
          <a:p>
            <a:pPr marL="400050" lvl="1" indent="0">
              <a:buNone/>
            </a:pPr>
            <a:r>
              <a:rPr lang="en-US" b="0" i="0" dirty="0">
                <a:solidFill>
                  <a:srgbClr val="000000"/>
                </a:solidFill>
                <a:effectLst/>
                <a:latin typeface="arial" panose="020B0604020202020204" pitchFamily="34" charset="0"/>
              </a:rPr>
              <a:t>(b)confirm compliance in a manner so specified.</a:t>
            </a:r>
          </a:p>
          <a:p>
            <a:pPr marL="0" indent="0" algn="l">
              <a:buNone/>
            </a:pPr>
            <a:r>
              <a:rPr lang="en-US" b="0" i="0" dirty="0">
                <a:solidFill>
                  <a:srgbClr val="000000"/>
                </a:solidFill>
                <a:effectLst/>
                <a:latin typeface="arial" panose="020B0604020202020204" pitchFamily="34" charset="0"/>
              </a:rPr>
              <a:t>(4)The Secretary of State may require a claimant to report to the Secretary of State any specified changes in their circumstances which are relevant to—</a:t>
            </a:r>
          </a:p>
          <a:p>
            <a:pPr marL="400050" lvl="1" indent="0">
              <a:buNone/>
            </a:pPr>
            <a:r>
              <a:rPr lang="en-US" b="0" i="0" dirty="0">
                <a:solidFill>
                  <a:srgbClr val="000000"/>
                </a:solidFill>
                <a:effectLst/>
                <a:latin typeface="arial" panose="020B0604020202020204" pitchFamily="34" charset="0"/>
              </a:rPr>
              <a:t>(a)the imposition of work-related requirements on the claimant;</a:t>
            </a:r>
          </a:p>
          <a:p>
            <a:pPr marL="400050" lvl="1" indent="0">
              <a:buNone/>
            </a:pPr>
            <a:r>
              <a:rPr lang="en-US" b="0" i="0" dirty="0">
                <a:solidFill>
                  <a:srgbClr val="000000"/>
                </a:solidFill>
                <a:effectLst/>
                <a:latin typeface="arial" panose="020B0604020202020204" pitchFamily="34" charset="0"/>
              </a:rPr>
              <a:t>(b)the claimant's compliance with a work-related requirement.</a:t>
            </a:r>
          </a:p>
          <a:p>
            <a:pPr marL="0" indent="0">
              <a:buNone/>
            </a:pPr>
            <a:endParaRPr lang="en-GB" dirty="0"/>
          </a:p>
        </p:txBody>
      </p:sp>
    </p:spTree>
    <p:extLst>
      <p:ext uri="{BB962C8B-B14F-4D97-AF65-F5344CB8AC3E}">
        <p14:creationId xmlns:p14="http://schemas.microsoft.com/office/powerpoint/2010/main" val="46543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110B3-AD3D-57CD-06D6-25E12E52C732}"/>
              </a:ext>
            </a:extLst>
          </p:cNvPr>
          <p:cNvSpPr>
            <a:spLocks noGrp="1"/>
          </p:cNvSpPr>
          <p:nvPr>
            <p:ph type="title"/>
          </p:nvPr>
        </p:nvSpPr>
        <p:spPr/>
        <p:txBody>
          <a:bodyPr/>
          <a:lstStyle/>
          <a:p>
            <a:r>
              <a:rPr lang="en-GB" dirty="0"/>
              <a:t>Requirements- must be imposed</a:t>
            </a:r>
          </a:p>
        </p:txBody>
      </p:sp>
      <p:sp>
        <p:nvSpPr>
          <p:cNvPr id="3" name="Content Placeholder 2">
            <a:extLst>
              <a:ext uri="{FF2B5EF4-FFF2-40B4-BE49-F238E27FC236}">
                <a16:creationId xmlns:a16="http://schemas.microsoft.com/office/drawing/2014/main" id="{040A09CB-6E87-97D7-ED90-A26AD97FF709}"/>
              </a:ext>
            </a:extLst>
          </p:cNvPr>
          <p:cNvSpPr>
            <a:spLocks noGrp="1"/>
          </p:cNvSpPr>
          <p:nvPr>
            <p:ph idx="1"/>
          </p:nvPr>
        </p:nvSpPr>
        <p:spPr/>
        <p:txBody>
          <a:bodyPr>
            <a:normAutofit fontScale="62500" lnSpcReduction="20000"/>
          </a:bodyPr>
          <a:lstStyle/>
          <a:p>
            <a:r>
              <a:rPr lang="en-US" sz="3100" dirty="0">
                <a:solidFill>
                  <a:srgbClr val="000000"/>
                </a:solidFill>
              </a:rPr>
              <a:t>s.24(1)(a) allows regulations to say when requirements may and may not be imposed: regs 98 and 99 do this (although it is still possible to have a connected requirements interview when reg. 99 otherwise applies). </a:t>
            </a:r>
          </a:p>
          <a:p>
            <a:pPr lvl="1"/>
            <a:r>
              <a:rPr lang="en-US" sz="2900" i="1" dirty="0">
                <a:solidFill>
                  <a:srgbClr val="000000"/>
                </a:solidFill>
              </a:rPr>
              <a:t>Always worth checking should it have been imposed</a:t>
            </a:r>
          </a:p>
          <a:p>
            <a:pPr lvl="1"/>
            <a:r>
              <a:rPr lang="en-US" sz="2900" i="1" dirty="0">
                <a:solidFill>
                  <a:srgbClr val="000000"/>
                </a:solidFill>
              </a:rPr>
              <a:t>FTT can potentially decide it should not have been imposed if unlawful to do so.</a:t>
            </a:r>
            <a:endParaRPr lang="en-US" sz="2900" dirty="0">
              <a:solidFill>
                <a:srgbClr val="000000"/>
              </a:solidFill>
            </a:endParaRPr>
          </a:p>
          <a:p>
            <a:pPr marL="0" indent="0">
              <a:buNone/>
            </a:pPr>
            <a:r>
              <a:rPr lang="en-GB" sz="3100" dirty="0"/>
              <a:t>s.24(4) explains how requirements are to be imposed:</a:t>
            </a:r>
          </a:p>
          <a:p>
            <a:pPr marL="857250" lvl="1" indent="-457200"/>
            <a:r>
              <a:rPr lang="en-US" sz="3100" i="0" dirty="0">
                <a:solidFill>
                  <a:srgbClr val="000000"/>
                </a:solidFill>
                <a:effectLst/>
              </a:rPr>
              <a:t>“Notification of a requirement imposed under this Part (or any change to or revocation of such a requirement) is, if not included in the claimant commitment, to be in such manner as the Secretary of State may determine.”</a:t>
            </a:r>
          </a:p>
          <a:p>
            <a:pPr marL="857250" lvl="1" indent="-457200"/>
            <a:r>
              <a:rPr lang="en-US" sz="3100" i="1" dirty="0">
                <a:solidFill>
                  <a:srgbClr val="000000"/>
                </a:solidFill>
              </a:rPr>
              <a:t>In practice the requirement is a combination of wording on commitment and the specific notification of the time.</a:t>
            </a:r>
            <a:endParaRPr lang="en-US" sz="3100" i="1" dirty="0">
              <a:solidFill>
                <a:srgbClr val="000000"/>
              </a:solidFill>
              <a:effectLst/>
            </a:endParaRPr>
          </a:p>
          <a:p>
            <a:pPr marL="0" indent="0">
              <a:buNone/>
            </a:pPr>
            <a:endParaRPr lang="en-GB" dirty="0"/>
          </a:p>
        </p:txBody>
      </p:sp>
    </p:spTree>
    <p:extLst>
      <p:ext uri="{BB962C8B-B14F-4D97-AF65-F5344CB8AC3E}">
        <p14:creationId xmlns:p14="http://schemas.microsoft.com/office/powerpoint/2010/main" val="817278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DB4B-107F-34D6-17F6-C2397D70CDE1}"/>
              </a:ext>
            </a:extLst>
          </p:cNvPr>
          <p:cNvSpPr>
            <a:spLocks noGrp="1"/>
          </p:cNvSpPr>
          <p:nvPr>
            <p:ph type="title"/>
          </p:nvPr>
        </p:nvSpPr>
        <p:spPr/>
        <p:txBody>
          <a:bodyPr>
            <a:normAutofit fontScale="90000"/>
          </a:bodyPr>
          <a:lstStyle/>
          <a:p>
            <a:r>
              <a:rPr lang="en-GB" dirty="0"/>
              <a:t>Checklist on whether requirement imposed</a:t>
            </a:r>
          </a:p>
        </p:txBody>
      </p:sp>
      <p:sp>
        <p:nvSpPr>
          <p:cNvPr id="3" name="Content Placeholder 2">
            <a:extLst>
              <a:ext uri="{FF2B5EF4-FFF2-40B4-BE49-F238E27FC236}">
                <a16:creationId xmlns:a16="http://schemas.microsoft.com/office/drawing/2014/main" id="{EF12EDD6-80E7-B57F-A3C1-460DB5B637D6}"/>
              </a:ext>
            </a:extLst>
          </p:cNvPr>
          <p:cNvSpPr>
            <a:spLocks noGrp="1"/>
          </p:cNvSpPr>
          <p:nvPr>
            <p:ph idx="1"/>
          </p:nvPr>
        </p:nvSpPr>
        <p:spPr/>
        <p:txBody>
          <a:bodyPr/>
          <a:lstStyle/>
          <a:p>
            <a:r>
              <a:rPr lang="en-GB" dirty="0"/>
              <a:t>Can claimant be required to attend?</a:t>
            </a:r>
          </a:p>
          <a:p>
            <a:r>
              <a:rPr lang="en-GB" dirty="0"/>
              <a:t>Do documents claimant was given, together, impose a clear and unambiguous requirement?</a:t>
            </a:r>
          </a:p>
          <a:p>
            <a:r>
              <a:rPr lang="en-GB" dirty="0"/>
              <a:t>Has claimant been told of appointment?</a:t>
            </a:r>
          </a:p>
        </p:txBody>
      </p:sp>
    </p:spTree>
    <p:extLst>
      <p:ext uri="{BB962C8B-B14F-4D97-AF65-F5344CB8AC3E}">
        <p14:creationId xmlns:p14="http://schemas.microsoft.com/office/powerpoint/2010/main" val="2265856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1134321E5312448B783019BAD37EDE1" ma:contentTypeVersion="5" ma:contentTypeDescription="Create a new document." ma:contentTypeScope="" ma:versionID="d432444e9ab3861339f7feb2d30da3b3">
  <xsd:schema xmlns:xsd="http://www.w3.org/2001/XMLSchema" xmlns:xs="http://www.w3.org/2001/XMLSchema" xmlns:p="http://schemas.microsoft.com/office/2006/metadata/properties" xmlns:ns3="f69d915a-3c1c-43f8-892d-ea57b9f9e3bd" xmlns:ns4="1dda3fb8-2aa8-4dd4-a1df-586842886bee" targetNamespace="http://schemas.microsoft.com/office/2006/metadata/properties" ma:root="true" ma:fieldsID="ac912b5a96d09d85fce41af3576f667a" ns3:_="" ns4:_="">
    <xsd:import namespace="f69d915a-3c1c-43f8-892d-ea57b9f9e3bd"/>
    <xsd:import namespace="1dda3fb8-2aa8-4dd4-a1df-586842886be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9d915a-3c1c-43f8-892d-ea57b9f9e3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da3fb8-2aa8-4dd4-a1df-586842886b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1096A1-5C16-4C0E-A229-E40ECF2C2982}">
  <ds:schemaRefs>
    <ds:schemaRef ds:uri="1dda3fb8-2aa8-4dd4-a1df-586842886bee"/>
    <ds:schemaRef ds:uri="http://purl.org/dc/dcmitype/"/>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f69d915a-3c1c-43f8-892d-ea57b9f9e3bd"/>
    <ds:schemaRef ds:uri="http://www.w3.org/XML/1998/namespace"/>
    <ds:schemaRef ds:uri="http://purl.org/dc/terms/"/>
  </ds:schemaRefs>
</ds:datastoreItem>
</file>

<file path=customXml/itemProps2.xml><?xml version="1.0" encoding="utf-8"?>
<ds:datastoreItem xmlns:ds="http://schemas.openxmlformats.org/officeDocument/2006/customXml" ds:itemID="{B6D23B8B-6395-4F11-998F-FE8AC76A0B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9d915a-3c1c-43f8-892d-ea57b9f9e3bd"/>
    <ds:schemaRef ds:uri="1dda3fb8-2aa8-4dd4-a1df-586842886b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5B76B8-22BA-4261-ADEB-6767BEA1F3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37092</TotalTime>
  <Words>2339</Words>
  <Application>Microsoft Office PowerPoint</Application>
  <PresentationFormat>On-screen Show (16:10)</PresentationFormat>
  <Paragraphs>117</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Arial</vt:lpstr>
      <vt:lpstr>Arial-BoldMT</vt:lpstr>
      <vt:lpstr>Arial-ItalicMT</vt:lpstr>
      <vt:lpstr>ArialMT</vt:lpstr>
      <vt:lpstr>Calibri</vt:lpstr>
      <vt:lpstr>Calibri Light</vt:lpstr>
      <vt:lpstr>Fndry Sterling W01 Bk It</vt:lpstr>
      <vt:lpstr>Office Theme</vt:lpstr>
      <vt:lpstr>PowerPoint Presentation</vt:lpstr>
      <vt:lpstr>Focus on the 93.4%</vt:lpstr>
      <vt:lpstr>Challenging Sanctions</vt:lpstr>
      <vt:lpstr>Test for imposing a sanction for failing to take part in interview</vt:lpstr>
      <vt:lpstr>The two different interviews</vt:lpstr>
      <vt:lpstr>Work related requirements (s.27(2)(a) cases)</vt:lpstr>
      <vt:lpstr>Section 23 requirements  (relevant to s.27(2)(b) sanctions)</vt:lpstr>
      <vt:lpstr>Requirements- must be imposed</vt:lpstr>
      <vt:lpstr>Checklist on whether requirement imposed</vt:lpstr>
      <vt:lpstr>Can claimant be required to attend?</vt:lpstr>
      <vt:lpstr>Words imposing requirements (legal duties) should be clear and unambiguous</vt:lpstr>
      <vt:lpstr>Evidence requirement imposed</vt:lpstr>
      <vt:lpstr>KG v SSWP (UC) [2020] UKUT 307 (AAC)</vt:lpstr>
      <vt:lpstr>Did claimant in fact participate?</vt:lpstr>
      <vt:lpstr>Did claimant have good reason?</vt:lpstr>
      <vt:lpstr>Some 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Martin Williams</cp:lastModifiedBy>
  <cp:revision>381</cp:revision>
  <cp:lastPrinted>2022-09-14T20:50:27Z</cp:lastPrinted>
  <dcterms:created xsi:type="dcterms:W3CDTF">2015-05-28T09:43:02Z</dcterms:created>
  <dcterms:modified xsi:type="dcterms:W3CDTF">2024-05-22T09:33:27Z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0x01010071134321E5312448B783019BAD37EDE1</vt:lpwstr>
  </property>
</Properties>
</file>