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6" r:id="rId7"/>
    <p:sldId id="257" r:id="rId8"/>
    <p:sldId id="265" r:id="rId9"/>
    <p:sldId id="259" r:id="rId10"/>
    <p:sldId id="260" r:id="rId11"/>
    <p:sldId id="261" r:id="rId12"/>
    <p:sldId id="262" r:id="rId13"/>
    <p:sldId id="264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623" autoAdjust="0"/>
  </p:normalViewPr>
  <p:slideViewPr>
    <p:cSldViewPr snapToGrid="0">
      <p:cViewPr varScale="1">
        <p:scale>
          <a:sx n="80" d="100"/>
          <a:sy n="80" d="100"/>
        </p:scale>
        <p:origin x="17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6970A-7831-4CEC-9237-B85694DCF0FA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0256-4929-464B-AF5B-45F6924F5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3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myself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2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2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7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5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1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7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7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0256-4929-464B-AF5B-45F6924F55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2E52-1931-12BB-33A7-833BBD1E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44749-07E3-781C-AE2B-8A81A320E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E68FB-ED32-FDB1-D399-AC46EEDB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24E1C-5C54-D32C-968C-46722359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2BBB-5DF8-ABF5-A55F-AEB6A4F1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0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0EC8-E9E6-A37A-62FB-D5112E33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B80F1-960C-263B-5DE2-4486AC641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A6A48-13A0-DB11-8F76-2D0EC4E6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0BDF-E4BF-507F-868C-8547D08E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CCEC-D297-7AF9-317A-B9EB0ADE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9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23C78-A07D-BE83-3C61-5BBED55D5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1BE2A-6F6D-6FBB-7289-9936F0359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8F6A-EC08-468D-CFCE-3357FFD6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5774-A1AF-ECF3-5542-39AB0AC3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F8F3-2872-8CA7-B109-5C5ED67F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3935-F71F-7E09-E185-35297344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8828-E344-7C2E-BCE3-AD32E651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EAE25-ACFA-FD3B-AFB4-1085D32B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DF110-6D56-A9BC-3965-28194D8B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61DBC-A5D2-29CD-B5D1-58A6FC7C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8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EB7F-B3E8-A6B0-F426-6CCBAEF2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2387C-9B51-827F-E00F-EC8DA5E5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5E526-C740-ECC6-5CBA-3A8D112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938A3-7918-0747-9A85-600A57DA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C1133-A26E-18E3-98EE-59B59D1A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7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C4E3-D86D-7B11-BFBB-1F88946E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09D5-C86C-F46A-1119-E032374D7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EECE4-075F-4B17-8896-F452737BB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74E35-3D68-20FD-089E-D0FAE402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0A0B-C72B-D643-55AE-3F358850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D952A-441F-91FF-0407-DFE03777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0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57F3-2BFE-CCF5-8156-9E672782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C6526-15BD-5DD9-421E-CCFF56052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10034-DAAB-BCB4-B864-8CED7F13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9E897-139D-4F86-B392-DDC5903B9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3CC0D-AA19-60AD-2E59-94E9C0FF7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9EA16-5E33-CA1C-BBD1-D0B9033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24327-EC0F-8D0D-B882-FC479E07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58781-F7B5-0241-EE89-19AC1F9B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0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FEB7-4B23-6969-EFB7-7D16F44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310E-D03E-5DE2-834D-DC20D48B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25544-837A-90B4-154C-2B0671EB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E5ECF-D06D-D4EE-82DF-69AAE441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1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6B6A2-83EE-B9A4-54F1-0157F2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7098F-86CC-EE22-5A0B-CFCFF7D4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307E3-28D4-5119-9C9B-BFA0410E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E45-F5E2-CA40-E8F4-BCBBE4BF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89C5-0CA6-EE27-1090-9F87C027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166CE-AEA5-2CA5-9939-952AACC8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33092-5C05-7994-5F03-A0411A60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4FE45-1FA5-CA0F-6E2F-D86A2628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5C756-C003-1E92-6478-4B741CD7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506A-0438-528C-73B4-F79B1D37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F6B0C-5994-EE28-1975-A0047A4CF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279D4-7D66-16F4-ED42-F21779B25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B7046-8D75-3F82-A7A8-DFB0E712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787B7-5D88-2640-FDC1-62AA285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1D680-F473-D74E-0388-35B87605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1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3B07A-6F3D-A7DF-5771-6B052E70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D406B-B6E6-DF17-BEBE-81FCA79A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7132-9AF7-51B4-55EE-35F95D242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3816-E0F0-4D33-9EF2-A81BECCBB5C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4549-8780-1627-3CDB-5F690AF00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D0A04-468A-05B9-6212-EBAD4DBCB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E2D3-DC0C-4CA5-A850-B11D4957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0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inkprotect.cudasvc.com/url?a=https%3a%2f%2fdpglaw.co.uk%2fwp-content%2fuploads%2f2023%2f07%2fLALY_2023-winner.png&amp;c=E,1,mGzFM1BwnDf7H5RkqiFe_gmyNSdm3CfAq5dXsvSGTOsN34FX6i0A-3FlvddhPF8KsrdRWI5qnYhPvs8bLjqzlBxI1BInOPJC_Q_cjsRmNVs,&amp;typo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36EA-74DD-60C5-A84C-5F5CDBFA6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558" y="2138100"/>
            <a:ext cx="8829557" cy="2291819"/>
          </a:xfrm>
        </p:spPr>
        <p:txBody>
          <a:bodyPr>
            <a:normAutofit fontScale="90000"/>
          </a:bodyPr>
          <a:lstStyle/>
          <a:p>
            <a:r>
              <a:rPr lang="en-GB" sz="5000" dirty="0"/>
              <a:t>What the f*** does that mean? </a:t>
            </a:r>
            <a:br>
              <a:rPr lang="en-GB" sz="5000" dirty="0"/>
            </a:br>
            <a:r>
              <a:rPr lang="en-GB" sz="5000" dirty="0"/>
              <a:t>An overview of Judicial Review </a:t>
            </a:r>
            <a:b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3F857-CB0A-C23F-9A73-CEA63E50B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Unkha Banda </a:t>
            </a:r>
          </a:p>
          <a:p>
            <a:r>
              <a:rPr lang="en-GB" dirty="0"/>
              <a:t>Solicitor, Deighton Pierce Glynn</a:t>
            </a:r>
          </a:p>
          <a:p>
            <a:r>
              <a:rPr lang="en-GB" sz="2000" dirty="0"/>
              <a:t>19 April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7F3E34-9443-D711-8A8A-3394037B9F7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5590200"/>
            <a:ext cx="4067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B1DF5-D7B8-B0C6-7F78-215BD28BC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319" y="70954"/>
            <a:ext cx="212159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3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0C7D-854A-471F-0A83-CD68B843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22" y="132864"/>
            <a:ext cx="10515600" cy="2852737"/>
          </a:xfrm>
        </p:spPr>
        <p:txBody>
          <a:bodyPr/>
          <a:lstStyle/>
          <a:p>
            <a:r>
              <a:rPr lang="en-GB" b="1" dirty="0"/>
              <a:t>Any questions?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3F351-363F-3C50-080A-693B202A9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6936" y="3429000"/>
            <a:ext cx="10515600" cy="150018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14E89-A19C-952D-6C5F-164C67CF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759" y="0"/>
            <a:ext cx="212159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8B7C-4E6F-038F-2F1E-97EDF932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Outline 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3FCE-5749-3A92-B2A3-60B945C4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/>
              <a:t>What is judicial review </a:t>
            </a:r>
          </a:p>
          <a:p>
            <a:pPr algn="just"/>
            <a:r>
              <a:rPr lang="en-GB" sz="3200" dirty="0"/>
              <a:t>Who can bring a JR </a:t>
            </a:r>
          </a:p>
          <a:p>
            <a:pPr algn="just"/>
            <a:r>
              <a:rPr lang="en-GB" sz="3200" dirty="0"/>
              <a:t>What can you challenge </a:t>
            </a:r>
          </a:p>
          <a:p>
            <a:pPr algn="just"/>
            <a:r>
              <a:rPr lang="en-GB" sz="3200" dirty="0"/>
              <a:t>Stages of a JR</a:t>
            </a:r>
          </a:p>
          <a:p>
            <a:pPr algn="just"/>
            <a:r>
              <a:rPr lang="en-GB" sz="3200" dirty="0"/>
              <a:t>Remedies </a:t>
            </a:r>
          </a:p>
          <a:p>
            <a:pPr algn="just"/>
            <a:r>
              <a:rPr lang="en-GB" sz="3200" dirty="0"/>
              <a:t>Important things to consider </a:t>
            </a:r>
          </a:p>
          <a:p>
            <a:pPr algn="just"/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E4521-AC4F-0B89-A188-CB9C15B7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31" y="166556"/>
            <a:ext cx="212159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4D77-CA93-CE30-B6D3-900B37A9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do we need judicial review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E160-8665-FDE4-7266-810A51CE3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Balance of powers </a:t>
            </a:r>
          </a:p>
          <a:p>
            <a:pPr lvl="1" algn="just"/>
            <a:r>
              <a:rPr lang="en-US" dirty="0"/>
              <a:t>Government is required to obey the law – which is a serious issue at present.  </a:t>
            </a:r>
          </a:p>
          <a:p>
            <a:pPr lvl="1" algn="just"/>
            <a:r>
              <a:rPr lang="en-US" dirty="0"/>
              <a:t>The courts role is to ensure laws are complied with. JR is an important aspect of ensuring that the Government is not authoritarian and we maintain a balance in the system. </a:t>
            </a:r>
          </a:p>
          <a:p>
            <a:pPr lvl="1" algn="just"/>
            <a:r>
              <a:rPr lang="en-US" dirty="0"/>
              <a:t>Without this, how do you get people to obey a law that government or members of the government disobey. </a:t>
            </a:r>
          </a:p>
          <a:p>
            <a:pPr marL="457200" lvl="1" indent="0" algn="just">
              <a:buNone/>
            </a:pPr>
            <a:endParaRPr lang="en-US" dirty="0"/>
          </a:p>
          <a:p>
            <a:pPr algn="just"/>
            <a:r>
              <a:rPr lang="en-US" dirty="0"/>
              <a:t>JRs help to ensure the law  (as passed by parliament) is obeyed by government. </a:t>
            </a:r>
          </a:p>
          <a:p>
            <a:pPr marL="457200" lvl="1" indent="0" algn="just">
              <a:buNone/>
            </a:pPr>
            <a:endParaRPr lang="en-US" dirty="0"/>
          </a:p>
          <a:p>
            <a:pPr algn="just"/>
            <a:r>
              <a:rPr lang="en-US" dirty="0"/>
              <a:t>There are limitations to what the law can achieve </a:t>
            </a:r>
          </a:p>
          <a:p>
            <a:pPr algn="just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48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144B-CBA0-B6B2-BF69-F3E53C9F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21" y="544661"/>
            <a:ext cx="10515600" cy="1325563"/>
          </a:xfrm>
        </p:spPr>
        <p:txBody>
          <a:bodyPr/>
          <a:lstStyle/>
          <a:p>
            <a:r>
              <a:rPr lang="en-GB" b="1" dirty="0"/>
              <a:t>What is Judicial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B4D4-3ABD-E5A6-2565-6025E6FF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21" y="18996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Judicial review is a type of legal case where a judge (or judges) reviews the lawfulness of a decision or action made by a public authority. </a:t>
            </a:r>
          </a:p>
          <a:p>
            <a:pPr algn="just"/>
            <a:r>
              <a:rPr lang="en-GB" dirty="0"/>
              <a:t>NB: the judge reviews the process of decision-making and whether that was lawful. They </a:t>
            </a:r>
            <a:r>
              <a:rPr lang="en-GB" u="sng" dirty="0"/>
              <a:t>DO NOT </a:t>
            </a:r>
            <a:r>
              <a:rPr lang="en-GB" dirty="0"/>
              <a:t>decide if the original decision was right or wrong. </a:t>
            </a:r>
          </a:p>
          <a:p>
            <a:pPr algn="just"/>
            <a:r>
              <a:rPr lang="en-GB" dirty="0"/>
              <a:t>Public authorities = local councils, government departments and Ministers, police forces, regulators (such as the CQC) and health authorities.</a:t>
            </a:r>
          </a:p>
          <a:p>
            <a:pPr algn="just"/>
            <a:r>
              <a:rPr lang="en-GB" dirty="0"/>
              <a:t>JRs are a last resort – if there are viable alternatives, use those first. </a:t>
            </a:r>
          </a:p>
          <a:p>
            <a:pPr algn="just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FD34-F09E-8B6C-1218-67B4573A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319" y="70954"/>
            <a:ext cx="212159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3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8E4D-0E4E-F202-9EAA-1C1F995D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can bring a JR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69D8B-3D36-44B4-6576-375DA5D0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408" y="0"/>
            <a:ext cx="2121592" cy="152413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CB5C4-0589-81D2-3CB0-0935151C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A judicial review case can be brought by a person (or group of people or organisation) that has been affected by the decision of the public authority. </a:t>
            </a:r>
          </a:p>
          <a:p>
            <a:endParaRPr lang="en-GB" dirty="0"/>
          </a:p>
          <a:p>
            <a:r>
              <a:rPr lang="en-GB" dirty="0"/>
              <a:t>The person needs to have ‘sufficient interest’ </a:t>
            </a:r>
          </a:p>
          <a:p>
            <a:pPr lvl="1"/>
            <a:r>
              <a:rPr lang="en-GB" dirty="0"/>
              <a:t>Tricky for an org to on behalf of service users – Courts prefer when individuals who are directly impacted to bring cases where possible. </a:t>
            </a:r>
          </a:p>
          <a:p>
            <a:pPr lvl="1"/>
            <a:r>
              <a:rPr lang="en-GB" dirty="0"/>
              <a:t>Easier for orgs to join as interested parties or as interveners. </a:t>
            </a:r>
          </a:p>
        </p:txBody>
      </p:sp>
    </p:spTree>
    <p:extLst>
      <p:ext uri="{BB962C8B-B14F-4D97-AF65-F5344CB8AC3E}">
        <p14:creationId xmlns:p14="http://schemas.microsoft.com/office/powerpoint/2010/main" val="274556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2E65-ABEB-1BB6-C953-FDA183A1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633"/>
            <a:ext cx="6018212" cy="1600200"/>
          </a:xfrm>
        </p:spPr>
        <p:txBody>
          <a:bodyPr>
            <a:normAutofit/>
          </a:bodyPr>
          <a:lstStyle/>
          <a:p>
            <a:r>
              <a:rPr lang="en-GB" sz="4200" b="1" dirty="0"/>
              <a:t>What can you challenge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817FC-1F29-9B6D-0B77-59CB924AB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779379"/>
            <a:ext cx="4000660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Decisions, acts and failures to act by public bodies exercising their public functions.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‘exercising public functions’ = carrying out the work they were created for.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about context of privatisation?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Increasingly, public functions are being contracted out to private companies e.g., private companies run detention centres.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a private company is exercising a public function, its behaviour will be governed by public law principles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C770E-6253-47BA-258D-29E4583D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408" y="0"/>
            <a:ext cx="2121592" cy="1524132"/>
          </a:xfrm>
          <a:prstGeom prst="rect">
            <a:avLst/>
          </a:prstGeom>
        </p:spPr>
      </p:pic>
      <p:pic>
        <p:nvPicPr>
          <p:cNvPr id="12" name="Content Placeholder 11" descr="A clock on a wall&#10;&#10;Description automatically generated">
            <a:extLst>
              <a:ext uri="{FF2B5EF4-FFF2-40B4-BE49-F238E27FC236}">
                <a16:creationId xmlns:a16="http://schemas.microsoft.com/office/drawing/2014/main" id="{994618B0-3802-1B2F-E3B8-BB3E4871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55" t="10738" r="48648" b="20229"/>
          <a:stretch/>
        </p:blipFill>
        <p:spPr bwMode="auto">
          <a:xfrm>
            <a:off x="8546933" y="4122963"/>
            <a:ext cx="2542659" cy="2014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8B6B650-FC33-E297-6ED2-EC32BA9706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54" t="7363" r="39840" b="46615"/>
          <a:stretch/>
        </p:blipFill>
        <p:spPr bwMode="auto">
          <a:xfrm>
            <a:off x="5683417" y="1632833"/>
            <a:ext cx="2533650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4D5A8-0176-0909-7EB6-553B14E20D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80" t="14727" r="44328" b="12559"/>
          <a:stretch/>
        </p:blipFill>
        <p:spPr bwMode="auto">
          <a:xfrm>
            <a:off x="5683417" y="3889793"/>
            <a:ext cx="2143125" cy="225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DB053AA6-1110-30F7-453C-0D182F4F34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41" t="7056" r="37680" b="35570"/>
          <a:stretch/>
        </p:blipFill>
        <p:spPr bwMode="auto">
          <a:xfrm>
            <a:off x="8730904" y="2052329"/>
            <a:ext cx="2400300" cy="178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209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AA85-8131-6C83-2F75-B4C299D5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Stages of a JR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7C6E-4895-6110-328F-E1D94D98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8716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GB" sz="2400" dirty="0"/>
              <a:t>Pre-action </a:t>
            </a:r>
          </a:p>
          <a:p>
            <a:pPr lvl="1" algn="just"/>
            <a:r>
              <a:rPr lang="en-GB" sz="2000" dirty="0"/>
              <a:t>Purpose is to try to resolve issues without going to court</a:t>
            </a:r>
          </a:p>
          <a:p>
            <a:pPr lvl="1" algn="just"/>
            <a:r>
              <a:rPr lang="en-GB" sz="2000" dirty="0"/>
              <a:t>Pre-action letter must be sent – can assist in narrowing issues early on </a:t>
            </a:r>
          </a:p>
          <a:p>
            <a:pPr lvl="1" algn="just"/>
            <a:r>
              <a:rPr lang="en-GB" sz="2000" dirty="0"/>
              <a:t>14 days to be allowed for a response – can be reduced if circumstances require this </a:t>
            </a:r>
          </a:p>
          <a:p>
            <a:pPr lvl="1" algn="just"/>
            <a:r>
              <a:rPr lang="en-GB" sz="2000" dirty="0"/>
              <a:t>Failure to comply can result in negative consequences including costs </a:t>
            </a:r>
          </a:p>
          <a:p>
            <a:pPr marL="457200" lvl="1" indent="0" algn="just">
              <a:buNone/>
            </a:pPr>
            <a:endParaRPr lang="en-GB" sz="2000" dirty="0"/>
          </a:p>
          <a:p>
            <a:pPr algn="just"/>
            <a:r>
              <a:rPr lang="en-GB" sz="2400" dirty="0"/>
              <a:t>Issuing </a:t>
            </a:r>
          </a:p>
          <a:p>
            <a:pPr lvl="1" algn="just"/>
            <a:r>
              <a:rPr lang="en-GB" sz="2000" dirty="0"/>
              <a:t>If issues not resolved in pre-action stage, then need to make an application for permission to apply for JR. </a:t>
            </a:r>
          </a:p>
          <a:p>
            <a:pPr lvl="1" algn="just"/>
            <a:r>
              <a:rPr lang="en-GB" sz="2000" dirty="0"/>
              <a:t>You have to ‘issue’ the case in court nearest to you/the Claimant. </a:t>
            </a:r>
          </a:p>
          <a:p>
            <a:pPr lvl="1" algn="just"/>
            <a:r>
              <a:rPr lang="en-GB" sz="2000" dirty="0"/>
              <a:t>Urgent cases </a:t>
            </a:r>
          </a:p>
          <a:p>
            <a:pPr lvl="2" algn="just"/>
            <a:r>
              <a:rPr lang="en-GB" sz="1600" dirty="0"/>
              <a:t>Apply for interim relief (if appropriate)</a:t>
            </a:r>
          </a:p>
          <a:p>
            <a:pPr lvl="2" algn="just"/>
            <a:r>
              <a:rPr lang="en-GB" sz="1600" dirty="0"/>
              <a:t>Avoid making an urgent application if it is not urgent </a:t>
            </a:r>
          </a:p>
          <a:p>
            <a:pPr lvl="1" algn="just"/>
            <a:r>
              <a:rPr lang="en-GB" sz="2000" dirty="0"/>
              <a:t>Defendant has 21 days to file their Acknowledgement of Service and Summary Defence</a:t>
            </a:r>
          </a:p>
          <a:p>
            <a:pPr lvl="1" algn="just"/>
            <a:r>
              <a:rPr lang="en-GB" sz="2000" dirty="0"/>
              <a:t>You get 7 days to file your response</a:t>
            </a:r>
          </a:p>
          <a:p>
            <a:pPr marL="914400" lvl="2" indent="0" algn="just">
              <a:buNone/>
            </a:pPr>
            <a:endParaRPr lang="en-GB" dirty="0"/>
          </a:p>
          <a:p>
            <a:pPr algn="just"/>
            <a:r>
              <a:rPr lang="en-GB" sz="2400" dirty="0"/>
              <a:t>Permission </a:t>
            </a:r>
          </a:p>
          <a:p>
            <a:pPr lvl="1" algn="just"/>
            <a:r>
              <a:rPr lang="en-GB" sz="2000" dirty="0"/>
              <a:t>Judge considers paper and whether to grant permission for the claim to proceed. </a:t>
            </a:r>
          </a:p>
          <a:p>
            <a:pPr lvl="1" algn="just"/>
            <a:r>
              <a:rPr lang="en-GB" sz="2000" dirty="0"/>
              <a:t>Test = is there an arguable case </a:t>
            </a:r>
          </a:p>
          <a:p>
            <a:pPr lvl="1" algn="just"/>
            <a:r>
              <a:rPr lang="en-GB" sz="2000" dirty="0"/>
              <a:t>Various options available to judge – grant, refuse, order an oral hearing or rolled up hearing</a:t>
            </a:r>
          </a:p>
          <a:p>
            <a:pPr marL="457200" lvl="1" indent="0" algn="just">
              <a:buNone/>
            </a:pPr>
            <a:endParaRPr lang="en-GB" sz="2000" dirty="0"/>
          </a:p>
          <a:p>
            <a:pPr algn="just"/>
            <a:r>
              <a:rPr lang="en-GB" sz="2400" dirty="0"/>
              <a:t>Final Hearing </a:t>
            </a:r>
          </a:p>
          <a:p>
            <a:pPr lvl="1" algn="just"/>
            <a:r>
              <a:rPr lang="en-GB" sz="2000" dirty="0"/>
              <a:t>If permission is granted and issues remain, then case goes to a final hearing. </a:t>
            </a:r>
          </a:p>
          <a:p>
            <a:pPr lvl="1" algn="just"/>
            <a:r>
              <a:rPr lang="en-GB" sz="2000" dirty="0"/>
              <a:t>Each parties is allowed time to argue their case. </a:t>
            </a:r>
          </a:p>
          <a:p>
            <a:pPr lvl="1" algn="just"/>
            <a:r>
              <a:rPr lang="en-GB" sz="2000" dirty="0"/>
              <a:t>Judge then makes a final decision</a:t>
            </a:r>
          </a:p>
          <a:p>
            <a:pPr lvl="1" algn="just"/>
            <a:endParaRPr lang="en-GB" sz="2000" dirty="0"/>
          </a:p>
          <a:p>
            <a:pPr algn="just"/>
            <a:endParaRPr lang="en-GB" sz="2400" dirty="0"/>
          </a:p>
          <a:p>
            <a:pPr marL="0" indent="0" algn="just">
              <a:buNone/>
            </a:pPr>
            <a:endParaRPr lang="en-GB" dirty="0"/>
          </a:p>
          <a:p>
            <a:pPr marL="457200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847A2-1627-C034-3986-ABB5E415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759" y="0"/>
            <a:ext cx="2121592" cy="1524132"/>
          </a:xfrm>
          <a:prstGeom prst="rect">
            <a:avLst/>
          </a:prstGeom>
        </p:spPr>
      </p:pic>
      <p:pic>
        <p:nvPicPr>
          <p:cNvPr id="2050" name="Picture 2" descr="Update to Civil Procedure Rules 2022 and 140th Practice Direction | BHW  Solicitors Leicester">
            <a:extLst>
              <a:ext uri="{FF2B5EF4-FFF2-40B4-BE49-F238E27FC236}">
                <a16:creationId xmlns:a16="http://schemas.microsoft.com/office/drawing/2014/main" id="{E9EF8833-5B7F-2C99-9157-110861D6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24" y="2694492"/>
            <a:ext cx="3909260" cy="28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9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2E7B-C2FA-9BAF-A35E-6F87918D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Remedies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F01D-4BCB-D61B-4CD8-C92A5741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NB: Remedies are at courts discretion </a:t>
            </a:r>
          </a:p>
          <a:p>
            <a:r>
              <a:rPr lang="en-GB" u="sng" dirty="0"/>
              <a:t>Quashing order </a:t>
            </a:r>
            <a:r>
              <a:rPr lang="en-GB" dirty="0"/>
              <a:t>– overturning/undoing the decision being challenged so it has no legal effect. </a:t>
            </a:r>
          </a:p>
          <a:p>
            <a:r>
              <a:rPr lang="en-GB" u="sng" dirty="0"/>
              <a:t>Injunction</a:t>
            </a:r>
            <a:r>
              <a:rPr lang="en-GB" dirty="0"/>
              <a:t> – Temporary order requiring a public body to do/not to do something until a final decision is made. </a:t>
            </a:r>
          </a:p>
          <a:p>
            <a:r>
              <a:rPr lang="en-GB" u="sng" dirty="0"/>
              <a:t>Prohibiting order </a:t>
            </a:r>
            <a:r>
              <a:rPr lang="en-GB" dirty="0"/>
              <a:t>– Stops a public body from making an unlawful decision or action that has not yet been taken. </a:t>
            </a:r>
          </a:p>
          <a:p>
            <a:r>
              <a:rPr lang="en-GB" u="sng" dirty="0"/>
              <a:t>Mandatory order </a:t>
            </a:r>
            <a:r>
              <a:rPr lang="en-GB" dirty="0"/>
              <a:t>– Public body forced to take an active step e.g., a new decision within a specific period. </a:t>
            </a:r>
          </a:p>
          <a:p>
            <a:r>
              <a:rPr lang="en-GB" u="sng" dirty="0"/>
              <a:t>Declaration</a:t>
            </a:r>
            <a:r>
              <a:rPr lang="en-GB" dirty="0"/>
              <a:t> – A clear and concise statement of what the law says. </a:t>
            </a:r>
          </a:p>
          <a:p>
            <a:r>
              <a:rPr lang="en-GB" u="sng" dirty="0"/>
              <a:t>Declaration of incompatibility </a:t>
            </a:r>
            <a:r>
              <a:rPr lang="en-GB" dirty="0"/>
              <a:t>– A declaration that an Act of Parliament contravenes the Human Rights Act 1998. </a:t>
            </a:r>
          </a:p>
          <a:p>
            <a:r>
              <a:rPr lang="en-GB" u="sng" dirty="0"/>
              <a:t>Damages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BEE44-358D-64C2-5936-0D7F9A0D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759" y="0"/>
            <a:ext cx="212159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3AB5-3917-7943-58A5-153414C8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Things to consider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B213-6C3E-5B4B-651A-F8C64316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4300" dirty="0"/>
              <a:t>Costs </a:t>
            </a:r>
          </a:p>
          <a:p>
            <a:pPr lvl="1"/>
            <a:r>
              <a:rPr lang="en-GB" sz="3900" dirty="0"/>
              <a:t>JRs are expensive </a:t>
            </a:r>
          </a:p>
          <a:p>
            <a:pPr lvl="1"/>
            <a:r>
              <a:rPr lang="en-GB" sz="3900" dirty="0"/>
              <a:t>Legal aid </a:t>
            </a:r>
          </a:p>
          <a:p>
            <a:pPr lvl="1"/>
            <a:r>
              <a:rPr lang="en-GB" sz="3900" dirty="0"/>
              <a:t>Funding for claimant organisations </a:t>
            </a:r>
          </a:p>
          <a:p>
            <a:pPr lvl="1"/>
            <a:r>
              <a:rPr lang="en-GB" sz="3900" dirty="0"/>
              <a:t>Remember: Loser pays costs </a:t>
            </a:r>
          </a:p>
          <a:p>
            <a:pPr marL="457200" lvl="1" indent="0">
              <a:buNone/>
            </a:pPr>
            <a:endParaRPr lang="en-GB" sz="3900" dirty="0"/>
          </a:p>
          <a:p>
            <a:r>
              <a:rPr lang="en-GB" sz="4300" dirty="0"/>
              <a:t>Complexity </a:t>
            </a:r>
          </a:p>
          <a:p>
            <a:pPr lvl="1"/>
            <a:r>
              <a:rPr lang="en-GB" sz="3900" dirty="0"/>
              <a:t>Well-informed legal advice is essential </a:t>
            </a:r>
          </a:p>
          <a:p>
            <a:pPr marL="457200" lvl="1" indent="0">
              <a:buNone/>
            </a:pPr>
            <a:endParaRPr lang="en-GB" sz="3900" dirty="0"/>
          </a:p>
          <a:p>
            <a:r>
              <a:rPr lang="en-GB" sz="4300" dirty="0"/>
              <a:t>Risk </a:t>
            </a:r>
          </a:p>
          <a:p>
            <a:pPr lvl="1"/>
            <a:r>
              <a:rPr lang="en-GB" sz="3900" dirty="0"/>
              <a:t>Courts has to balance justice for the claimant v decisions that make it hard for public bodies to do their jobs. </a:t>
            </a:r>
          </a:p>
          <a:p>
            <a:pPr lvl="1"/>
            <a:r>
              <a:rPr lang="en-GB" sz="3900" dirty="0"/>
              <a:t>Remedies are at courts discretion </a:t>
            </a:r>
          </a:p>
          <a:p>
            <a:pPr marL="457200" lvl="1" indent="0">
              <a:buNone/>
            </a:pPr>
            <a:r>
              <a:rPr lang="en-GB" sz="3100" dirty="0"/>
              <a:t> 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0E24A-6E7A-5E0D-02E5-7A4B5754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857" y="51318"/>
            <a:ext cx="212159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5" ma:contentTypeDescription="Create a new document." ma:contentTypeScope="" ma:versionID="ceae4099ca2088afb6ad46906bd5fbd0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67f8a78a8ef6a0e85c7b7698aac30954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55a369-30d5-4eb1-ac05-464e613800ee">
      <Terms xmlns="http://schemas.microsoft.com/office/infopath/2007/PartnerControls"/>
    </lcf76f155ced4ddcb4097134ff3c332f>
    <DocumentSetDescription xmlns="http://schemas.microsoft.com/sharepoint/v3" xsi:nil="true"/>
    <TaxCatchAll xmlns="301e856f-4f14-4cb4-bab6-f192e0a474a1" xsi:nil="true"/>
  </documentManagement>
</p:properties>
</file>

<file path=customXml/itemProps1.xml><?xml version="1.0" encoding="utf-8"?>
<ds:datastoreItem xmlns:ds="http://schemas.openxmlformats.org/officeDocument/2006/customXml" ds:itemID="{412D884F-A0A1-49C5-8B95-5DFAFDF434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319A6-35AE-4A15-964C-9BAD63B92491}"/>
</file>

<file path=customXml/itemProps3.xml><?xml version="1.0" encoding="utf-8"?>
<ds:datastoreItem xmlns:ds="http://schemas.openxmlformats.org/officeDocument/2006/customXml" ds:itemID="{B92FAAAD-2319-4DEA-895D-B77160C41C2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2de8c2-bd1c-4e53-9427-4424281e76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820</Words>
  <Application>Microsoft Office PowerPoint</Application>
  <PresentationFormat>Widescreen</PresentationFormat>
  <Paragraphs>101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the f*** does that mean?  An overview of Judicial Review   </vt:lpstr>
      <vt:lpstr>Outline  </vt:lpstr>
      <vt:lpstr>Why do we need judicial review ? </vt:lpstr>
      <vt:lpstr>What is Judicial Review </vt:lpstr>
      <vt:lpstr>Who can bring a JR</vt:lpstr>
      <vt:lpstr>What can you challenge </vt:lpstr>
      <vt:lpstr>Stages of a JR </vt:lpstr>
      <vt:lpstr>Remedies </vt:lpstr>
      <vt:lpstr>Things to consider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Asylum Support in the cost of living crisis – Practical developments</dc:title>
  <dc:creator>Unkha Banda</dc:creator>
  <cp:lastModifiedBy>Unkha Banda</cp:lastModifiedBy>
  <cp:revision>23</cp:revision>
  <cp:lastPrinted>2023-06-20T16:12:09Z</cp:lastPrinted>
  <dcterms:created xsi:type="dcterms:W3CDTF">2023-06-19T13:57:03Z</dcterms:created>
  <dcterms:modified xsi:type="dcterms:W3CDTF">2024-04-18T08:58:49Z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</Properties>
</file>