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57" r:id="rId3"/>
    <p:sldId id="261" r:id="rId4"/>
    <p:sldId id="323" r:id="rId5"/>
    <p:sldId id="336" r:id="rId6"/>
    <p:sldId id="341" r:id="rId7"/>
    <p:sldId id="321" r:id="rId8"/>
    <p:sldId id="275" r:id="rId9"/>
    <p:sldId id="343" r:id="rId10"/>
    <p:sldId id="325" r:id="rId11"/>
    <p:sldId id="282" r:id="rId12"/>
    <p:sldId id="272" r:id="rId13"/>
    <p:sldId id="283" r:id="rId14"/>
    <p:sldId id="285" r:id="rId15"/>
    <p:sldId id="342" r:id="rId16"/>
    <p:sldId id="287" r:id="rId17"/>
    <p:sldId id="291" r:id="rId18"/>
    <p:sldId id="289" r:id="rId19"/>
    <p:sldId id="290" r:id="rId20"/>
    <p:sldId id="322" r:id="rId21"/>
    <p:sldId id="324" r:id="rId22"/>
    <p:sldId id="340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65587" autoAdjust="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2544BC-D02C-4B92-8D52-3756A93C270F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0F93512-9AC5-416E-AC9F-CE94930054EE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Idea</a:t>
          </a:r>
          <a:endParaRPr lang="en-GB" sz="1400" dirty="0"/>
        </a:p>
      </dgm:t>
    </dgm:pt>
    <dgm:pt modelId="{03A10B4F-EF41-4B5F-BC8B-8C07CBD25693}" type="parTrans" cxnId="{65AB2A8F-FD5A-4CAA-9B27-5542E6385555}">
      <dgm:prSet/>
      <dgm:spPr/>
      <dgm:t>
        <a:bodyPr/>
        <a:lstStyle/>
        <a:p>
          <a:endParaRPr lang="en-GB" sz="2000"/>
        </a:p>
      </dgm:t>
    </dgm:pt>
    <dgm:pt modelId="{D11D8FC4-035C-42A0-BEBA-C480982BE363}" type="sibTrans" cxnId="{65AB2A8F-FD5A-4CAA-9B27-5542E6385555}">
      <dgm:prSet/>
      <dgm:spPr>
        <a:solidFill>
          <a:srgbClr val="7030A0"/>
        </a:solidFill>
      </dgm:spPr>
      <dgm:t>
        <a:bodyPr/>
        <a:lstStyle/>
        <a:p>
          <a:endParaRPr lang="en-GB" sz="2000"/>
        </a:p>
      </dgm:t>
    </dgm:pt>
    <dgm:pt modelId="{3EC13790-AF8A-4C12-A3A7-54501E970F13}">
      <dgm:prSet custT="1"/>
      <dgm:spPr>
        <a:solidFill>
          <a:srgbClr val="7030A0"/>
        </a:solidFill>
      </dgm:spPr>
      <dgm:t>
        <a:bodyPr/>
        <a:lstStyle/>
        <a:p>
          <a:r>
            <a: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Funding</a:t>
          </a:r>
          <a:endParaRPr lang="en-US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262A57-1534-4ACC-B92B-3D928EDAB75E}" type="parTrans" cxnId="{D81C04F9-2B84-4B3D-9ED0-668B5F0A1566}">
      <dgm:prSet/>
      <dgm:spPr/>
      <dgm:t>
        <a:bodyPr/>
        <a:lstStyle/>
        <a:p>
          <a:endParaRPr lang="en-GB" sz="2000"/>
        </a:p>
      </dgm:t>
    </dgm:pt>
    <dgm:pt modelId="{97163960-25F0-4F5D-9B56-8F53B5F3D0B3}" type="sibTrans" cxnId="{D81C04F9-2B84-4B3D-9ED0-668B5F0A1566}">
      <dgm:prSet/>
      <dgm:spPr>
        <a:solidFill>
          <a:srgbClr val="7030A0"/>
        </a:solidFill>
      </dgm:spPr>
      <dgm:t>
        <a:bodyPr/>
        <a:lstStyle/>
        <a:p>
          <a:endParaRPr lang="en-GB" sz="2000"/>
        </a:p>
      </dgm:t>
    </dgm:pt>
    <dgm:pt modelId="{A6539EF1-FFE0-4103-8A80-A355EF33A8E3}">
      <dgm:prSet custT="1"/>
      <dgm:spPr>
        <a:solidFill>
          <a:srgbClr val="7030A0"/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Design of methods</a:t>
          </a:r>
        </a:p>
      </dgm:t>
    </dgm:pt>
    <dgm:pt modelId="{EC578162-ED29-48D2-9B1B-3FA3E1DD6B56}" type="parTrans" cxnId="{BE12E222-DFD3-4BD8-9263-B665578A2913}">
      <dgm:prSet/>
      <dgm:spPr/>
      <dgm:t>
        <a:bodyPr/>
        <a:lstStyle/>
        <a:p>
          <a:endParaRPr lang="en-GB" sz="2000"/>
        </a:p>
      </dgm:t>
    </dgm:pt>
    <dgm:pt modelId="{8F9312F3-9987-438C-9623-21C5D0C802B3}" type="sibTrans" cxnId="{BE12E222-DFD3-4BD8-9263-B665578A2913}">
      <dgm:prSet/>
      <dgm:spPr>
        <a:solidFill>
          <a:srgbClr val="7030A0"/>
        </a:solidFill>
      </dgm:spPr>
      <dgm:t>
        <a:bodyPr/>
        <a:lstStyle/>
        <a:p>
          <a:endParaRPr lang="en-GB" sz="2000"/>
        </a:p>
      </dgm:t>
    </dgm:pt>
    <dgm:pt modelId="{EA7C782A-422D-4C5C-BFC1-F9424A97B59F}">
      <dgm:prSet custT="1"/>
      <dgm:spPr>
        <a:solidFill>
          <a:srgbClr val="7030A0"/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Research questions</a:t>
          </a:r>
        </a:p>
      </dgm:t>
    </dgm:pt>
    <dgm:pt modelId="{D51AE284-B9C1-4F6D-AF8F-8FD5DDC390AC}" type="parTrans" cxnId="{D08DC868-DBBA-495E-B3D3-2324BC1ACFA6}">
      <dgm:prSet/>
      <dgm:spPr/>
      <dgm:t>
        <a:bodyPr/>
        <a:lstStyle/>
        <a:p>
          <a:endParaRPr lang="en-GB" sz="2000"/>
        </a:p>
      </dgm:t>
    </dgm:pt>
    <dgm:pt modelId="{81F12675-D6C3-4DBA-95E2-1FA3FED674BF}" type="sibTrans" cxnId="{D08DC868-DBBA-495E-B3D3-2324BC1ACFA6}">
      <dgm:prSet/>
      <dgm:spPr>
        <a:solidFill>
          <a:srgbClr val="7030A0"/>
        </a:solidFill>
      </dgm:spPr>
      <dgm:t>
        <a:bodyPr/>
        <a:lstStyle/>
        <a:p>
          <a:endParaRPr lang="en-GB" sz="2000"/>
        </a:p>
      </dgm:t>
    </dgm:pt>
    <dgm:pt modelId="{A28945A1-D253-4951-AB6F-9DA5DF07E074}">
      <dgm:prSet custT="1"/>
      <dgm:spPr>
        <a:solidFill>
          <a:srgbClr val="7030A0"/>
        </a:solidFill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Fieldwork (interviews)</a:t>
          </a:r>
        </a:p>
      </dgm:t>
    </dgm:pt>
    <dgm:pt modelId="{F062A905-4250-49DE-B1E6-85C962B3B1E1}" type="parTrans" cxnId="{E7B07226-6A30-423E-A592-03EAF6F343B7}">
      <dgm:prSet/>
      <dgm:spPr/>
      <dgm:t>
        <a:bodyPr/>
        <a:lstStyle/>
        <a:p>
          <a:endParaRPr lang="en-GB" sz="2000"/>
        </a:p>
      </dgm:t>
    </dgm:pt>
    <dgm:pt modelId="{F5E56647-87A8-49CC-B8C9-5F1A2CB3A58A}" type="sibTrans" cxnId="{E7B07226-6A30-423E-A592-03EAF6F343B7}">
      <dgm:prSet/>
      <dgm:spPr>
        <a:solidFill>
          <a:srgbClr val="7030A0"/>
        </a:solidFill>
      </dgm:spPr>
      <dgm:t>
        <a:bodyPr/>
        <a:lstStyle/>
        <a:p>
          <a:endParaRPr lang="en-GB" sz="2000"/>
        </a:p>
      </dgm:t>
    </dgm:pt>
    <dgm:pt modelId="{31F21F9B-D709-44EC-8976-0AB074510A47}">
      <dgm:prSet custT="1"/>
      <dgm:spPr>
        <a:solidFill>
          <a:srgbClr val="7030A0"/>
        </a:solidFill>
      </dgm:spPr>
      <dgm:t>
        <a:bodyPr/>
        <a:lstStyle/>
        <a:p>
          <a:r>
            <a: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Analysis</a:t>
          </a:r>
          <a:endParaRPr lang="en-US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E158F4-0514-48AD-A0CB-48DF77780847}" type="parTrans" cxnId="{2D18C8F3-09F6-42EB-87D8-AD4514728740}">
      <dgm:prSet/>
      <dgm:spPr/>
      <dgm:t>
        <a:bodyPr/>
        <a:lstStyle/>
        <a:p>
          <a:endParaRPr lang="en-GB" sz="2000"/>
        </a:p>
      </dgm:t>
    </dgm:pt>
    <dgm:pt modelId="{BC5B3AA7-7CA3-45F0-B6DF-B686BF829A8D}" type="sibTrans" cxnId="{2D18C8F3-09F6-42EB-87D8-AD4514728740}">
      <dgm:prSet/>
      <dgm:spPr>
        <a:solidFill>
          <a:srgbClr val="7030A0"/>
        </a:solidFill>
      </dgm:spPr>
      <dgm:t>
        <a:bodyPr/>
        <a:lstStyle/>
        <a:p>
          <a:endParaRPr lang="en-GB" sz="2000"/>
        </a:p>
      </dgm:t>
    </dgm:pt>
    <dgm:pt modelId="{3F9B4D74-D84B-4C0B-BBAA-458F09A9B6A2}">
      <dgm:prSet custT="1"/>
      <dgm:spPr>
        <a:solidFill>
          <a:srgbClr val="7030A0"/>
        </a:solidFill>
      </dgm:spPr>
      <dgm:t>
        <a:bodyPr/>
        <a:lstStyle/>
        <a:p>
          <a:r>
            <a: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Report</a:t>
          </a:r>
          <a:endParaRPr lang="en-US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64825A-E27A-4D86-9F69-2E0ED3821BF4}" type="parTrans" cxnId="{F4B76985-A486-4D81-A7F6-AFF7D7169828}">
      <dgm:prSet/>
      <dgm:spPr/>
      <dgm:t>
        <a:bodyPr/>
        <a:lstStyle/>
        <a:p>
          <a:endParaRPr lang="en-GB" sz="2000"/>
        </a:p>
      </dgm:t>
    </dgm:pt>
    <dgm:pt modelId="{E53DA550-3C1A-40FA-A4FA-A4701FDEE21D}" type="sibTrans" cxnId="{F4B76985-A486-4D81-A7F6-AFF7D7169828}">
      <dgm:prSet/>
      <dgm:spPr>
        <a:solidFill>
          <a:srgbClr val="7030A0"/>
        </a:solidFill>
      </dgm:spPr>
      <dgm:t>
        <a:bodyPr/>
        <a:lstStyle/>
        <a:p>
          <a:endParaRPr lang="en-GB" sz="2000"/>
        </a:p>
      </dgm:t>
    </dgm:pt>
    <dgm:pt modelId="{D0595DEF-2F9D-46D0-AC0B-B4190090BA02}">
      <dgm:prSet custT="1"/>
      <dgm:spPr>
        <a:solidFill>
          <a:srgbClr val="7030A0"/>
        </a:solidFill>
      </dgm:spPr>
      <dgm:t>
        <a:bodyPr/>
        <a:lstStyle/>
        <a:p>
          <a:r>
            <a: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Sharing findings</a:t>
          </a:r>
          <a:endParaRPr lang="en-US" sz="1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79F911-6552-4884-95EE-F34D8D44B399}" type="parTrans" cxnId="{E823525B-2A32-456C-85B4-2EFC8EDCB8C2}">
      <dgm:prSet/>
      <dgm:spPr/>
      <dgm:t>
        <a:bodyPr/>
        <a:lstStyle/>
        <a:p>
          <a:endParaRPr lang="en-GB" sz="2000"/>
        </a:p>
      </dgm:t>
    </dgm:pt>
    <dgm:pt modelId="{9FD29AD0-EB4D-41AE-9638-FBD2EB787DF1}" type="sibTrans" cxnId="{E823525B-2A32-456C-85B4-2EFC8EDCB8C2}">
      <dgm:prSet/>
      <dgm:spPr>
        <a:solidFill>
          <a:srgbClr val="7030A0"/>
        </a:solidFill>
      </dgm:spPr>
      <dgm:t>
        <a:bodyPr/>
        <a:lstStyle/>
        <a:p>
          <a:endParaRPr lang="en-GB" sz="2000"/>
        </a:p>
      </dgm:t>
    </dgm:pt>
    <dgm:pt modelId="{CE3D289F-1574-4F62-A8A6-F70EA58EE33F}" type="pres">
      <dgm:prSet presAssocID="{832544BC-D02C-4B92-8D52-3756A93C270F}" presName="cycle" presStyleCnt="0">
        <dgm:presLayoutVars>
          <dgm:dir/>
          <dgm:resizeHandles val="exact"/>
        </dgm:presLayoutVars>
      </dgm:prSet>
      <dgm:spPr/>
    </dgm:pt>
    <dgm:pt modelId="{CAF75C4B-C2B5-46F1-A92B-B1D3AA151DAC}" type="pres">
      <dgm:prSet presAssocID="{E0F93512-9AC5-416E-AC9F-CE94930054EE}" presName="node" presStyleLbl="node1" presStyleIdx="0" presStyleCnt="8">
        <dgm:presLayoutVars>
          <dgm:bulletEnabled val="1"/>
        </dgm:presLayoutVars>
      </dgm:prSet>
      <dgm:spPr/>
    </dgm:pt>
    <dgm:pt modelId="{7421C539-78F0-4AAA-9D5D-6716728C15A1}" type="pres">
      <dgm:prSet presAssocID="{E0F93512-9AC5-416E-AC9F-CE94930054EE}" presName="spNode" presStyleCnt="0"/>
      <dgm:spPr/>
    </dgm:pt>
    <dgm:pt modelId="{0EE24B92-D884-4497-A260-E9EB384C024E}" type="pres">
      <dgm:prSet presAssocID="{D11D8FC4-035C-42A0-BEBA-C480982BE363}" presName="sibTrans" presStyleLbl="sibTrans1D1" presStyleIdx="0" presStyleCnt="8"/>
      <dgm:spPr/>
    </dgm:pt>
    <dgm:pt modelId="{1A661318-932F-4F05-BD33-9047A62943FC}" type="pres">
      <dgm:prSet presAssocID="{3EC13790-AF8A-4C12-A3A7-54501E970F13}" presName="node" presStyleLbl="node1" presStyleIdx="1" presStyleCnt="8">
        <dgm:presLayoutVars>
          <dgm:bulletEnabled val="1"/>
        </dgm:presLayoutVars>
      </dgm:prSet>
      <dgm:spPr/>
    </dgm:pt>
    <dgm:pt modelId="{9B9F598B-2DC9-4FC5-B66F-9B1C46DDACE4}" type="pres">
      <dgm:prSet presAssocID="{3EC13790-AF8A-4C12-A3A7-54501E970F13}" presName="spNode" presStyleCnt="0"/>
      <dgm:spPr/>
    </dgm:pt>
    <dgm:pt modelId="{98AECA57-11D8-4A26-9B5C-8A32B3A709FE}" type="pres">
      <dgm:prSet presAssocID="{97163960-25F0-4F5D-9B56-8F53B5F3D0B3}" presName="sibTrans" presStyleLbl="sibTrans1D1" presStyleIdx="1" presStyleCnt="8"/>
      <dgm:spPr/>
    </dgm:pt>
    <dgm:pt modelId="{30BBD0D3-5BBE-4A23-A964-6D53ADB3A818}" type="pres">
      <dgm:prSet presAssocID="{A6539EF1-FFE0-4103-8A80-A355EF33A8E3}" presName="node" presStyleLbl="node1" presStyleIdx="2" presStyleCnt="8">
        <dgm:presLayoutVars>
          <dgm:bulletEnabled val="1"/>
        </dgm:presLayoutVars>
      </dgm:prSet>
      <dgm:spPr/>
    </dgm:pt>
    <dgm:pt modelId="{D7E69C23-7644-4738-8A79-575962E6EEAD}" type="pres">
      <dgm:prSet presAssocID="{A6539EF1-FFE0-4103-8A80-A355EF33A8E3}" presName="spNode" presStyleCnt="0"/>
      <dgm:spPr/>
    </dgm:pt>
    <dgm:pt modelId="{85B36B0B-4403-438B-A1CC-D9126F07A2A4}" type="pres">
      <dgm:prSet presAssocID="{8F9312F3-9987-438C-9623-21C5D0C802B3}" presName="sibTrans" presStyleLbl="sibTrans1D1" presStyleIdx="2" presStyleCnt="8"/>
      <dgm:spPr/>
    </dgm:pt>
    <dgm:pt modelId="{B6C3A2C1-08BC-475C-8F7F-17C604CA0ED2}" type="pres">
      <dgm:prSet presAssocID="{EA7C782A-422D-4C5C-BFC1-F9424A97B59F}" presName="node" presStyleLbl="node1" presStyleIdx="3" presStyleCnt="8">
        <dgm:presLayoutVars>
          <dgm:bulletEnabled val="1"/>
        </dgm:presLayoutVars>
      </dgm:prSet>
      <dgm:spPr/>
    </dgm:pt>
    <dgm:pt modelId="{D31CD4D0-626E-4363-8B55-B0500D54E4FF}" type="pres">
      <dgm:prSet presAssocID="{EA7C782A-422D-4C5C-BFC1-F9424A97B59F}" presName="spNode" presStyleCnt="0"/>
      <dgm:spPr/>
    </dgm:pt>
    <dgm:pt modelId="{7AEBBA40-3B79-434F-A2F7-18AEE7E723D9}" type="pres">
      <dgm:prSet presAssocID="{81F12675-D6C3-4DBA-95E2-1FA3FED674BF}" presName="sibTrans" presStyleLbl="sibTrans1D1" presStyleIdx="3" presStyleCnt="8"/>
      <dgm:spPr/>
    </dgm:pt>
    <dgm:pt modelId="{32019996-490A-44CB-B48C-CF1A7EB5ED4C}" type="pres">
      <dgm:prSet presAssocID="{A28945A1-D253-4951-AB6F-9DA5DF07E074}" presName="node" presStyleLbl="node1" presStyleIdx="4" presStyleCnt="8">
        <dgm:presLayoutVars>
          <dgm:bulletEnabled val="1"/>
        </dgm:presLayoutVars>
      </dgm:prSet>
      <dgm:spPr/>
    </dgm:pt>
    <dgm:pt modelId="{65EF43DC-8860-4E38-9248-79D675F3D077}" type="pres">
      <dgm:prSet presAssocID="{A28945A1-D253-4951-AB6F-9DA5DF07E074}" presName="spNode" presStyleCnt="0"/>
      <dgm:spPr/>
    </dgm:pt>
    <dgm:pt modelId="{EFF23A6E-42DB-45C8-B059-F37074C16D8F}" type="pres">
      <dgm:prSet presAssocID="{F5E56647-87A8-49CC-B8C9-5F1A2CB3A58A}" presName="sibTrans" presStyleLbl="sibTrans1D1" presStyleIdx="4" presStyleCnt="8"/>
      <dgm:spPr/>
    </dgm:pt>
    <dgm:pt modelId="{D09E278D-20D9-45C4-93FE-2AA2EF1D17BF}" type="pres">
      <dgm:prSet presAssocID="{31F21F9B-D709-44EC-8976-0AB074510A47}" presName="node" presStyleLbl="node1" presStyleIdx="5" presStyleCnt="8">
        <dgm:presLayoutVars>
          <dgm:bulletEnabled val="1"/>
        </dgm:presLayoutVars>
      </dgm:prSet>
      <dgm:spPr/>
    </dgm:pt>
    <dgm:pt modelId="{10F276A2-EFC1-4B42-A400-9E877287F78B}" type="pres">
      <dgm:prSet presAssocID="{31F21F9B-D709-44EC-8976-0AB074510A47}" presName="spNode" presStyleCnt="0"/>
      <dgm:spPr/>
    </dgm:pt>
    <dgm:pt modelId="{C514742A-8BD7-42AD-9CE6-B400B2519E3C}" type="pres">
      <dgm:prSet presAssocID="{BC5B3AA7-7CA3-45F0-B6DF-B686BF829A8D}" presName="sibTrans" presStyleLbl="sibTrans1D1" presStyleIdx="5" presStyleCnt="8"/>
      <dgm:spPr/>
    </dgm:pt>
    <dgm:pt modelId="{AC778F70-0583-414E-AE25-F0FCD037F250}" type="pres">
      <dgm:prSet presAssocID="{3F9B4D74-D84B-4C0B-BBAA-458F09A9B6A2}" presName="node" presStyleLbl="node1" presStyleIdx="6" presStyleCnt="8">
        <dgm:presLayoutVars>
          <dgm:bulletEnabled val="1"/>
        </dgm:presLayoutVars>
      </dgm:prSet>
      <dgm:spPr/>
    </dgm:pt>
    <dgm:pt modelId="{0CD6D30D-A4D2-44A3-8EAC-2E768AA2195B}" type="pres">
      <dgm:prSet presAssocID="{3F9B4D74-D84B-4C0B-BBAA-458F09A9B6A2}" presName="spNode" presStyleCnt="0"/>
      <dgm:spPr/>
    </dgm:pt>
    <dgm:pt modelId="{3C16F31D-B224-48EB-976C-397E47773925}" type="pres">
      <dgm:prSet presAssocID="{E53DA550-3C1A-40FA-A4FA-A4701FDEE21D}" presName="sibTrans" presStyleLbl="sibTrans1D1" presStyleIdx="6" presStyleCnt="8"/>
      <dgm:spPr/>
    </dgm:pt>
    <dgm:pt modelId="{FFEBC30A-1934-453B-8EC0-0D1DDA14C35E}" type="pres">
      <dgm:prSet presAssocID="{D0595DEF-2F9D-46D0-AC0B-B4190090BA02}" presName="node" presStyleLbl="node1" presStyleIdx="7" presStyleCnt="8">
        <dgm:presLayoutVars>
          <dgm:bulletEnabled val="1"/>
        </dgm:presLayoutVars>
      </dgm:prSet>
      <dgm:spPr/>
    </dgm:pt>
    <dgm:pt modelId="{2528F78B-D38B-4FE9-8A65-124795435855}" type="pres">
      <dgm:prSet presAssocID="{D0595DEF-2F9D-46D0-AC0B-B4190090BA02}" presName="spNode" presStyleCnt="0"/>
      <dgm:spPr/>
    </dgm:pt>
    <dgm:pt modelId="{4591C003-4462-4F0D-89BE-313F8AFAEB4B}" type="pres">
      <dgm:prSet presAssocID="{9FD29AD0-EB4D-41AE-9638-FBD2EB787DF1}" presName="sibTrans" presStyleLbl="sibTrans1D1" presStyleIdx="7" presStyleCnt="8"/>
      <dgm:spPr/>
    </dgm:pt>
  </dgm:ptLst>
  <dgm:cxnLst>
    <dgm:cxn modelId="{733E0205-4CAA-44CD-84A2-DFEB6C136AFA}" type="presOf" srcId="{E53DA550-3C1A-40FA-A4FA-A4701FDEE21D}" destId="{3C16F31D-B224-48EB-976C-397E47773925}" srcOrd="0" destOrd="0" presId="urn:microsoft.com/office/officeart/2005/8/layout/cycle5"/>
    <dgm:cxn modelId="{48263E14-0565-43FF-AFBD-030BC64957FE}" type="presOf" srcId="{A28945A1-D253-4951-AB6F-9DA5DF07E074}" destId="{32019996-490A-44CB-B48C-CF1A7EB5ED4C}" srcOrd="0" destOrd="0" presId="urn:microsoft.com/office/officeart/2005/8/layout/cycle5"/>
    <dgm:cxn modelId="{A52C5815-923C-4B70-8E4A-7588EBCE2039}" type="presOf" srcId="{832544BC-D02C-4B92-8D52-3756A93C270F}" destId="{CE3D289F-1574-4F62-A8A6-F70EA58EE33F}" srcOrd="0" destOrd="0" presId="urn:microsoft.com/office/officeart/2005/8/layout/cycle5"/>
    <dgm:cxn modelId="{2AE81321-6265-43BF-A017-7A299C36AA83}" type="presOf" srcId="{D11D8FC4-035C-42A0-BEBA-C480982BE363}" destId="{0EE24B92-D884-4497-A260-E9EB384C024E}" srcOrd="0" destOrd="0" presId="urn:microsoft.com/office/officeart/2005/8/layout/cycle5"/>
    <dgm:cxn modelId="{BE12E222-DFD3-4BD8-9263-B665578A2913}" srcId="{832544BC-D02C-4B92-8D52-3756A93C270F}" destId="{A6539EF1-FFE0-4103-8A80-A355EF33A8E3}" srcOrd="2" destOrd="0" parTransId="{EC578162-ED29-48D2-9B1B-3FA3E1DD6B56}" sibTransId="{8F9312F3-9987-438C-9623-21C5D0C802B3}"/>
    <dgm:cxn modelId="{E7B07226-6A30-423E-A592-03EAF6F343B7}" srcId="{832544BC-D02C-4B92-8D52-3756A93C270F}" destId="{A28945A1-D253-4951-AB6F-9DA5DF07E074}" srcOrd="4" destOrd="0" parTransId="{F062A905-4250-49DE-B1E6-85C962B3B1E1}" sibTransId="{F5E56647-87A8-49CC-B8C9-5F1A2CB3A58A}"/>
    <dgm:cxn modelId="{0550C326-682E-4E93-8FC2-CF3654F075F8}" type="presOf" srcId="{8F9312F3-9987-438C-9623-21C5D0C802B3}" destId="{85B36B0B-4403-438B-A1CC-D9126F07A2A4}" srcOrd="0" destOrd="0" presId="urn:microsoft.com/office/officeart/2005/8/layout/cycle5"/>
    <dgm:cxn modelId="{E577FC28-82D8-4BE9-A7C9-A0756F0060E8}" type="presOf" srcId="{E0F93512-9AC5-416E-AC9F-CE94930054EE}" destId="{CAF75C4B-C2B5-46F1-A92B-B1D3AA151DAC}" srcOrd="0" destOrd="0" presId="urn:microsoft.com/office/officeart/2005/8/layout/cycle5"/>
    <dgm:cxn modelId="{FBF02D3E-123C-4420-B2AF-ABCB1355AF35}" type="presOf" srcId="{3F9B4D74-D84B-4C0B-BBAA-458F09A9B6A2}" destId="{AC778F70-0583-414E-AE25-F0FCD037F250}" srcOrd="0" destOrd="0" presId="urn:microsoft.com/office/officeart/2005/8/layout/cycle5"/>
    <dgm:cxn modelId="{E823525B-2A32-456C-85B4-2EFC8EDCB8C2}" srcId="{832544BC-D02C-4B92-8D52-3756A93C270F}" destId="{D0595DEF-2F9D-46D0-AC0B-B4190090BA02}" srcOrd="7" destOrd="0" parTransId="{F179F911-6552-4884-95EE-F34D8D44B399}" sibTransId="{9FD29AD0-EB4D-41AE-9638-FBD2EB787DF1}"/>
    <dgm:cxn modelId="{D08DC868-DBBA-495E-B3D3-2324BC1ACFA6}" srcId="{832544BC-D02C-4B92-8D52-3756A93C270F}" destId="{EA7C782A-422D-4C5C-BFC1-F9424A97B59F}" srcOrd="3" destOrd="0" parTransId="{D51AE284-B9C1-4F6D-AF8F-8FD5DDC390AC}" sibTransId="{81F12675-D6C3-4DBA-95E2-1FA3FED674BF}"/>
    <dgm:cxn modelId="{68E90D72-883C-4C30-8D0C-0F0DDE740891}" type="presOf" srcId="{EA7C782A-422D-4C5C-BFC1-F9424A97B59F}" destId="{B6C3A2C1-08BC-475C-8F7F-17C604CA0ED2}" srcOrd="0" destOrd="0" presId="urn:microsoft.com/office/officeart/2005/8/layout/cycle5"/>
    <dgm:cxn modelId="{901BFE73-64E7-4FF9-8CBC-C45EF016EB7E}" type="presOf" srcId="{A6539EF1-FFE0-4103-8A80-A355EF33A8E3}" destId="{30BBD0D3-5BBE-4A23-A964-6D53ADB3A818}" srcOrd="0" destOrd="0" presId="urn:microsoft.com/office/officeart/2005/8/layout/cycle5"/>
    <dgm:cxn modelId="{F4B76985-A486-4D81-A7F6-AFF7D7169828}" srcId="{832544BC-D02C-4B92-8D52-3756A93C270F}" destId="{3F9B4D74-D84B-4C0B-BBAA-458F09A9B6A2}" srcOrd="6" destOrd="0" parTransId="{0264825A-E27A-4D86-9F69-2E0ED3821BF4}" sibTransId="{E53DA550-3C1A-40FA-A4FA-A4701FDEE21D}"/>
    <dgm:cxn modelId="{65AB2A8F-FD5A-4CAA-9B27-5542E6385555}" srcId="{832544BC-D02C-4B92-8D52-3756A93C270F}" destId="{E0F93512-9AC5-416E-AC9F-CE94930054EE}" srcOrd="0" destOrd="0" parTransId="{03A10B4F-EF41-4B5F-BC8B-8C07CBD25693}" sibTransId="{D11D8FC4-035C-42A0-BEBA-C480982BE363}"/>
    <dgm:cxn modelId="{BA2146A8-D58F-4837-98EB-510CDCCDE473}" type="presOf" srcId="{81F12675-D6C3-4DBA-95E2-1FA3FED674BF}" destId="{7AEBBA40-3B79-434F-A2F7-18AEE7E723D9}" srcOrd="0" destOrd="0" presId="urn:microsoft.com/office/officeart/2005/8/layout/cycle5"/>
    <dgm:cxn modelId="{F95817AA-30E4-454E-8455-C9194C7B4CCF}" type="presOf" srcId="{F5E56647-87A8-49CC-B8C9-5F1A2CB3A58A}" destId="{EFF23A6E-42DB-45C8-B059-F37074C16D8F}" srcOrd="0" destOrd="0" presId="urn:microsoft.com/office/officeart/2005/8/layout/cycle5"/>
    <dgm:cxn modelId="{437191AC-1A39-4060-8743-4ECE3E02E929}" type="presOf" srcId="{31F21F9B-D709-44EC-8976-0AB074510A47}" destId="{D09E278D-20D9-45C4-93FE-2AA2EF1D17BF}" srcOrd="0" destOrd="0" presId="urn:microsoft.com/office/officeart/2005/8/layout/cycle5"/>
    <dgm:cxn modelId="{8E2F77AF-782E-4205-B8FD-DA9D9276792E}" type="presOf" srcId="{BC5B3AA7-7CA3-45F0-B6DF-B686BF829A8D}" destId="{C514742A-8BD7-42AD-9CE6-B400B2519E3C}" srcOrd="0" destOrd="0" presId="urn:microsoft.com/office/officeart/2005/8/layout/cycle5"/>
    <dgm:cxn modelId="{057CD5AF-6D0C-4F2A-957B-052CCE85EF2A}" type="presOf" srcId="{9FD29AD0-EB4D-41AE-9638-FBD2EB787DF1}" destId="{4591C003-4462-4F0D-89BE-313F8AFAEB4B}" srcOrd="0" destOrd="0" presId="urn:microsoft.com/office/officeart/2005/8/layout/cycle5"/>
    <dgm:cxn modelId="{EB991CBC-2403-401C-A6C8-77E245BA7478}" type="presOf" srcId="{D0595DEF-2F9D-46D0-AC0B-B4190090BA02}" destId="{FFEBC30A-1934-453B-8EC0-0D1DDA14C35E}" srcOrd="0" destOrd="0" presId="urn:microsoft.com/office/officeart/2005/8/layout/cycle5"/>
    <dgm:cxn modelId="{7388AFEA-3632-402A-9496-13A46A390256}" type="presOf" srcId="{3EC13790-AF8A-4C12-A3A7-54501E970F13}" destId="{1A661318-932F-4F05-BD33-9047A62943FC}" srcOrd="0" destOrd="0" presId="urn:microsoft.com/office/officeart/2005/8/layout/cycle5"/>
    <dgm:cxn modelId="{87AC4FF2-34CD-45FE-AD22-95EFD6CF63DD}" type="presOf" srcId="{97163960-25F0-4F5D-9B56-8F53B5F3D0B3}" destId="{98AECA57-11D8-4A26-9B5C-8A32B3A709FE}" srcOrd="0" destOrd="0" presId="urn:microsoft.com/office/officeart/2005/8/layout/cycle5"/>
    <dgm:cxn modelId="{2D18C8F3-09F6-42EB-87D8-AD4514728740}" srcId="{832544BC-D02C-4B92-8D52-3756A93C270F}" destId="{31F21F9B-D709-44EC-8976-0AB074510A47}" srcOrd="5" destOrd="0" parTransId="{18E158F4-0514-48AD-A0CB-48DF77780847}" sibTransId="{BC5B3AA7-7CA3-45F0-B6DF-B686BF829A8D}"/>
    <dgm:cxn modelId="{D81C04F9-2B84-4B3D-9ED0-668B5F0A1566}" srcId="{832544BC-D02C-4B92-8D52-3756A93C270F}" destId="{3EC13790-AF8A-4C12-A3A7-54501E970F13}" srcOrd="1" destOrd="0" parTransId="{AC262A57-1534-4ACC-B92B-3D928EDAB75E}" sibTransId="{97163960-25F0-4F5D-9B56-8F53B5F3D0B3}"/>
    <dgm:cxn modelId="{60199426-7310-4E85-81EF-B2DC8231A6BA}" type="presParOf" srcId="{CE3D289F-1574-4F62-A8A6-F70EA58EE33F}" destId="{CAF75C4B-C2B5-46F1-A92B-B1D3AA151DAC}" srcOrd="0" destOrd="0" presId="urn:microsoft.com/office/officeart/2005/8/layout/cycle5"/>
    <dgm:cxn modelId="{2E152E5D-3C3F-4DEE-8192-153799FA37C7}" type="presParOf" srcId="{CE3D289F-1574-4F62-A8A6-F70EA58EE33F}" destId="{7421C539-78F0-4AAA-9D5D-6716728C15A1}" srcOrd="1" destOrd="0" presId="urn:microsoft.com/office/officeart/2005/8/layout/cycle5"/>
    <dgm:cxn modelId="{3DEE726C-FA02-4CB0-8186-6D5848C74B98}" type="presParOf" srcId="{CE3D289F-1574-4F62-A8A6-F70EA58EE33F}" destId="{0EE24B92-D884-4497-A260-E9EB384C024E}" srcOrd="2" destOrd="0" presId="urn:microsoft.com/office/officeart/2005/8/layout/cycle5"/>
    <dgm:cxn modelId="{1D241C83-44D6-4949-AE7C-2765C540A3C5}" type="presParOf" srcId="{CE3D289F-1574-4F62-A8A6-F70EA58EE33F}" destId="{1A661318-932F-4F05-BD33-9047A62943FC}" srcOrd="3" destOrd="0" presId="urn:microsoft.com/office/officeart/2005/8/layout/cycle5"/>
    <dgm:cxn modelId="{A59D4544-35E9-4D88-A371-D42AC6C2F745}" type="presParOf" srcId="{CE3D289F-1574-4F62-A8A6-F70EA58EE33F}" destId="{9B9F598B-2DC9-4FC5-B66F-9B1C46DDACE4}" srcOrd="4" destOrd="0" presId="urn:microsoft.com/office/officeart/2005/8/layout/cycle5"/>
    <dgm:cxn modelId="{EDCDACD0-6162-43A6-B2C3-FB05E08DA053}" type="presParOf" srcId="{CE3D289F-1574-4F62-A8A6-F70EA58EE33F}" destId="{98AECA57-11D8-4A26-9B5C-8A32B3A709FE}" srcOrd="5" destOrd="0" presId="urn:microsoft.com/office/officeart/2005/8/layout/cycle5"/>
    <dgm:cxn modelId="{B8BFF226-02A8-47E1-AFFE-8698C0A4E53F}" type="presParOf" srcId="{CE3D289F-1574-4F62-A8A6-F70EA58EE33F}" destId="{30BBD0D3-5BBE-4A23-A964-6D53ADB3A818}" srcOrd="6" destOrd="0" presId="urn:microsoft.com/office/officeart/2005/8/layout/cycle5"/>
    <dgm:cxn modelId="{0E2CA219-3015-4E72-A942-584B67D020FB}" type="presParOf" srcId="{CE3D289F-1574-4F62-A8A6-F70EA58EE33F}" destId="{D7E69C23-7644-4738-8A79-575962E6EEAD}" srcOrd="7" destOrd="0" presId="urn:microsoft.com/office/officeart/2005/8/layout/cycle5"/>
    <dgm:cxn modelId="{946D61B8-0310-4B54-99C5-FBA5FB0DAC86}" type="presParOf" srcId="{CE3D289F-1574-4F62-A8A6-F70EA58EE33F}" destId="{85B36B0B-4403-438B-A1CC-D9126F07A2A4}" srcOrd="8" destOrd="0" presId="urn:microsoft.com/office/officeart/2005/8/layout/cycle5"/>
    <dgm:cxn modelId="{21514BA7-2BD5-4E15-A802-8DC0C6E8EFB7}" type="presParOf" srcId="{CE3D289F-1574-4F62-A8A6-F70EA58EE33F}" destId="{B6C3A2C1-08BC-475C-8F7F-17C604CA0ED2}" srcOrd="9" destOrd="0" presId="urn:microsoft.com/office/officeart/2005/8/layout/cycle5"/>
    <dgm:cxn modelId="{03840E2D-7E89-46C2-819A-A33A40D3E479}" type="presParOf" srcId="{CE3D289F-1574-4F62-A8A6-F70EA58EE33F}" destId="{D31CD4D0-626E-4363-8B55-B0500D54E4FF}" srcOrd="10" destOrd="0" presId="urn:microsoft.com/office/officeart/2005/8/layout/cycle5"/>
    <dgm:cxn modelId="{E3E4BF98-96D4-40FA-A26E-4D067528E197}" type="presParOf" srcId="{CE3D289F-1574-4F62-A8A6-F70EA58EE33F}" destId="{7AEBBA40-3B79-434F-A2F7-18AEE7E723D9}" srcOrd="11" destOrd="0" presId="urn:microsoft.com/office/officeart/2005/8/layout/cycle5"/>
    <dgm:cxn modelId="{94E22DAA-79CF-4122-9EEC-CBF97891047B}" type="presParOf" srcId="{CE3D289F-1574-4F62-A8A6-F70EA58EE33F}" destId="{32019996-490A-44CB-B48C-CF1A7EB5ED4C}" srcOrd="12" destOrd="0" presId="urn:microsoft.com/office/officeart/2005/8/layout/cycle5"/>
    <dgm:cxn modelId="{686BA3BC-933B-4D88-87DC-F45A155E10CC}" type="presParOf" srcId="{CE3D289F-1574-4F62-A8A6-F70EA58EE33F}" destId="{65EF43DC-8860-4E38-9248-79D675F3D077}" srcOrd="13" destOrd="0" presId="urn:microsoft.com/office/officeart/2005/8/layout/cycle5"/>
    <dgm:cxn modelId="{3A86820C-CDC9-4635-A331-901BB8FE1DE1}" type="presParOf" srcId="{CE3D289F-1574-4F62-A8A6-F70EA58EE33F}" destId="{EFF23A6E-42DB-45C8-B059-F37074C16D8F}" srcOrd="14" destOrd="0" presId="urn:microsoft.com/office/officeart/2005/8/layout/cycle5"/>
    <dgm:cxn modelId="{30D090E5-FD0D-4AFC-9F06-0535A16D04E4}" type="presParOf" srcId="{CE3D289F-1574-4F62-A8A6-F70EA58EE33F}" destId="{D09E278D-20D9-45C4-93FE-2AA2EF1D17BF}" srcOrd="15" destOrd="0" presId="urn:microsoft.com/office/officeart/2005/8/layout/cycle5"/>
    <dgm:cxn modelId="{FEADF4C2-30CA-4B9D-BEB4-8CC012D45733}" type="presParOf" srcId="{CE3D289F-1574-4F62-A8A6-F70EA58EE33F}" destId="{10F276A2-EFC1-4B42-A400-9E877287F78B}" srcOrd="16" destOrd="0" presId="urn:microsoft.com/office/officeart/2005/8/layout/cycle5"/>
    <dgm:cxn modelId="{D9C9D594-7BAF-4254-8C04-24147AC75CD6}" type="presParOf" srcId="{CE3D289F-1574-4F62-A8A6-F70EA58EE33F}" destId="{C514742A-8BD7-42AD-9CE6-B400B2519E3C}" srcOrd="17" destOrd="0" presId="urn:microsoft.com/office/officeart/2005/8/layout/cycle5"/>
    <dgm:cxn modelId="{390459E0-278A-437F-8ACD-3B2CBB8C69BF}" type="presParOf" srcId="{CE3D289F-1574-4F62-A8A6-F70EA58EE33F}" destId="{AC778F70-0583-414E-AE25-F0FCD037F250}" srcOrd="18" destOrd="0" presId="urn:microsoft.com/office/officeart/2005/8/layout/cycle5"/>
    <dgm:cxn modelId="{A3E59A27-656B-4FD3-98A9-5436C3AE4168}" type="presParOf" srcId="{CE3D289F-1574-4F62-A8A6-F70EA58EE33F}" destId="{0CD6D30D-A4D2-44A3-8EAC-2E768AA2195B}" srcOrd="19" destOrd="0" presId="urn:microsoft.com/office/officeart/2005/8/layout/cycle5"/>
    <dgm:cxn modelId="{B672867F-EFFD-4E57-AB05-B3C93D6E0B54}" type="presParOf" srcId="{CE3D289F-1574-4F62-A8A6-F70EA58EE33F}" destId="{3C16F31D-B224-48EB-976C-397E47773925}" srcOrd="20" destOrd="0" presId="urn:microsoft.com/office/officeart/2005/8/layout/cycle5"/>
    <dgm:cxn modelId="{A05E7C4D-DB5D-4E61-A638-C7083692B728}" type="presParOf" srcId="{CE3D289F-1574-4F62-A8A6-F70EA58EE33F}" destId="{FFEBC30A-1934-453B-8EC0-0D1DDA14C35E}" srcOrd="21" destOrd="0" presId="urn:microsoft.com/office/officeart/2005/8/layout/cycle5"/>
    <dgm:cxn modelId="{A83DB9D7-49CC-44AD-AC4D-BD95F2DB5016}" type="presParOf" srcId="{CE3D289F-1574-4F62-A8A6-F70EA58EE33F}" destId="{2528F78B-D38B-4FE9-8A65-124795435855}" srcOrd="22" destOrd="0" presId="urn:microsoft.com/office/officeart/2005/8/layout/cycle5"/>
    <dgm:cxn modelId="{AE8280D0-026A-4FB5-A206-5875CAC16FA1}" type="presParOf" srcId="{CE3D289F-1574-4F62-A8A6-F70EA58EE33F}" destId="{4591C003-4462-4F0D-89BE-313F8AFAEB4B}" srcOrd="23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F75C4B-C2B5-46F1-A92B-B1D3AA151DAC}">
      <dsp:nvSpPr>
        <dsp:cNvPr id="0" name=""/>
        <dsp:cNvSpPr/>
      </dsp:nvSpPr>
      <dsp:spPr>
        <a:xfrm>
          <a:off x="4101572" y="3378"/>
          <a:ext cx="1187598" cy="77193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Idea</a:t>
          </a:r>
          <a:endParaRPr lang="en-GB" sz="1400" kern="1200" dirty="0"/>
        </a:p>
      </dsp:txBody>
      <dsp:txXfrm>
        <a:off x="4139255" y="41061"/>
        <a:ext cx="1112232" cy="696573"/>
      </dsp:txXfrm>
    </dsp:sp>
    <dsp:sp modelId="{0EE24B92-D884-4497-A260-E9EB384C024E}">
      <dsp:nvSpPr>
        <dsp:cNvPr id="0" name=""/>
        <dsp:cNvSpPr/>
      </dsp:nvSpPr>
      <dsp:spPr>
        <a:xfrm>
          <a:off x="2011924" y="389348"/>
          <a:ext cx="5366893" cy="5366893"/>
        </a:xfrm>
        <a:custGeom>
          <a:avLst/>
          <a:gdLst/>
          <a:ahLst/>
          <a:cxnLst/>
          <a:rect l="0" t="0" r="0" b="0"/>
          <a:pathLst>
            <a:path>
              <a:moveTo>
                <a:pt x="3447722" y="111138"/>
              </a:moveTo>
              <a:arcTo wR="2683446" hR="2683446" stAng="17192853" swAng="6825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661318-932F-4F05-BD33-9047A62943FC}">
      <dsp:nvSpPr>
        <dsp:cNvPr id="0" name=""/>
        <dsp:cNvSpPr/>
      </dsp:nvSpPr>
      <dsp:spPr>
        <a:xfrm>
          <a:off x="5999055" y="789341"/>
          <a:ext cx="1187598" cy="77193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Funding</a:t>
          </a:r>
          <a:endParaRPr lang="en-US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36738" y="827024"/>
        <a:ext cx="1112232" cy="696573"/>
      </dsp:txXfrm>
    </dsp:sp>
    <dsp:sp modelId="{98AECA57-11D8-4A26-9B5C-8A32B3A709FE}">
      <dsp:nvSpPr>
        <dsp:cNvPr id="0" name=""/>
        <dsp:cNvSpPr/>
      </dsp:nvSpPr>
      <dsp:spPr>
        <a:xfrm>
          <a:off x="2011924" y="389348"/>
          <a:ext cx="5366893" cy="5366893"/>
        </a:xfrm>
        <a:custGeom>
          <a:avLst/>
          <a:gdLst/>
          <a:ahLst/>
          <a:cxnLst/>
          <a:rect l="0" t="0" r="0" b="0"/>
          <a:pathLst>
            <a:path>
              <a:moveTo>
                <a:pt x="5027610" y="1377389"/>
              </a:moveTo>
              <a:arcTo wR="2683446" hR="2683446" stAng="19852531" swAng="94180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BD0D3-5BBE-4A23-A964-6D53ADB3A818}">
      <dsp:nvSpPr>
        <dsp:cNvPr id="0" name=""/>
        <dsp:cNvSpPr/>
      </dsp:nvSpPr>
      <dsp:spPr>
        <a:xfrm>
          <a:off x="6785018" y="2686825"/>
          <a:ext cx="1187598" cy="77193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Design of methods</a:t>
          </a:r>
        </a:p>
      </dsp:txBody>
      <dsp:txXfrm>
        <a:off x="6822701" y="2724508"/>
        <a:ext cx="1112232" cy="696573"/>
      </dsp:txXfrm>
    </dsp:sp>
    <dsp:sp modelId="{85B36B0B-4403-438B-A1CC-D9126F07A2A4}">
      <dsp:nvSpPr>
        <dsp:cNvPr id="0" name=""/>
        <dsp:cNvSpPr/>
      </dsp:nvSpPr>
      <dsp:spPr>
        <a:xfrm>
          <a:off x="2011924" y="389348"/>
          <a:ext cx="5366893" cy="5366893"/>
        </a:xfrm>
        <a:custGeom>
          <a:avLst/>
          <a:gdLst/>
          <a:ahLst/>
          <a:cxnLst/>
          <a:rect l="0" t="0" r="0" b="0"/>
          <a:pathLst>
            <a:path>
              <a:moveTo>
                <a:pt x="5293538" y="3306592"/>
              </a:moveTo>
              <a:arcTo wR="2683446" hR="2683446" stAng="805663" swAng="94180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3A2C1-08BC-475C-8F7F-17C604CA0ED2}">
      <dsp:nvSpPr>
        <dsp:cNvPr id="0" name=""/>
        <dsp:cNvSpPr/>
      </dsp:nvSpPr>
      <dsp:spPr>
        <a:xfrm>
          <a:off x="5999055" y="4584308"/>
          <a:ext cx="1187598" cy="77193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Research questions</a:t>
          </a:r>
        </a:p>
      </dsp:txBody>
      <dsp:txXfrm>
        <a:off x="6036738" y="4621991"/>
        <a:ext cx="1112232" cy="696573"/>
      </dsp:txXfrm>
    </dsp:sp>
    <dsp:sp modelId="{7AEBBA40-3B79-434F-A2F7-18AEE7E723D9}">
      <dsp:nvSpPr>
        <dsp:cNvPr id="0" name=""/>
        <dsp:cNvSpPr/>
      </dsp:nvSpPr>
      <dsp:spPr>
        <a:xfrm>
          <a:off x="2011924" y="389348"/>
          <a:ext cx="5366893" cy="5366893"/>
        </a:xfrm>
        <a:custGeom>
          <a:avLst/>
          <a:gdLst/>
          <a:ahLst/>
          <a:cxnLst/>
          <a:rect l="0" t="0" r="0" b="0"/>
          <a:pathLst>
            <a:path>
              <a:moveTo>
                <a:pt x="3940051" y="5054486"/>
              </a:moveTo>
              <a:arcTo wR="2683446" hR="2683446" stAng="3724637" swAng="6825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019996-490A-44CB-B48C-CF1A7EB5ED4C}">
      <dsp:nvSpPr>
        <dsp:cNvPr id="0" name=""/>
        <dsp:cNvSpPr/>
      </dsp:nvSpPr>
      <dsp:spPr>
        <a:xfrm>
          <a:off x="4101572" y="5370272"/>
          <a:ext cx="1187598" cy="77193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Fieldwork (interviews)</a:t>
          </a:r>
        </a:p>
      </dsp:txBody>
      <dsp:txXfrm>
        <a:off x="4139255" y="5407955"/>
        <a:ext cx="1112232" cy="696573"/>
      </dsp:txXfrm>
    </dsp:sp>
    <dsp:sp modelId="{EFF23A6E-42DB-45C8-B059-F37074C16D8F}">
      <dsp:nvSpPr>
        <dsp:cNvPr id="0" name=""/>
        <dsp:cNvSpPr/>
      </dsp:nvSpPr>
      <dsp:spPr>
        <a:xfrm>
          <a:off x="2011924" y="389348"/>
          <a:ext cx="5366893" cy="5366893"/>
        </a:xfrm>
        <a:custGeom>
          <a:avLst/>
          <a:gdLst/>
          <a:ahLst/>
          <a:cxnLst/>
          <a:rect l="0" t="0" r="0" b="0"/>
          <a:pathLst>
            <a:path>
              <a:moveTo>
                <a:pt x="1919171" y="5255755"/>
              </a:moveTo>
              <a:arcTo wR="2683446" hR="2683446" stAng="6392853" swAng="6825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9E278D-20D9-45C4-93FE-2AA2EF1D17BF}">
      <dsp:nvSpPr>
        <dsp:cNvPr id="0" name=""/>
        <dsp:cNvSpPr/>
      </dsp:nvSpPr>
      <dsp:spPr>
        <a:xfrm>
          <a:off x="2204088" y="4584308"/>
          <a:ext cx="1187598" cy="77193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Analysis</a:t>
          </a:r>
          <a:endParaRPr lang="en-US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1771" y="4621991"/>
        <a:ext cx="1112232" cy="696573"/>
      </dsp:txXfrm>
    </dsp:sp>
    <dsp:sp modelId="{C514742A-8BD7-42AD-9CE6-B400B2519E3C}">
      <dsp:nvSpPr>
        <dsp:cNvPr id="0" name=""/>
        <dsp:cNvSpPr/>
      </dsp:nvSpPr>
      <dsp:spPr>
        <a:xfrm>
          <a:off x="2011924" y="389348"/>
          <a:ext cx="5366893" cy="5366893"/>
        </a:xfrm>
        <a:custGeom>
          <a:avLst/>
          <a:gdLst/>
          <a:ahLst/>
          <a:cxnLst/>
          <a:rect l="0" t="0" r="0" b="0"/>
          <a:pathLst>
            <a:path>
              <a:moveTo>
                <a:pt x="339283" y="3989504"/>
              </a:moveTo>
              <a:arcTo wR="2683446" hR="2683446" stAng="9052531" swAng="94180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778F70-0583-414E-AE25-F0FCD037F250}">
      <dsp:nvSpPr>
        <dsp:cNvPr id="0" name=""/>
        <dsp:cNvSpPr/>
      </dsp:nvSpPr>
      <dsp:spPr>
        <a:xfrm>
          <a:off x="1418125" y="2686825"/>
          <a:ext cx="1187598" cy="77193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Report</a:t>
          </a:r>
          <a:endParaRPr lang="en-US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55808" y="2724508"/>
        <a:ext cx="1112232" cy="696573"/>
      </dsp:txXfrm>
    </dsp:sp>
    <dsp:sp modelId="{3C16F31D-B224-48EB-976C-397E47773925}">
      <dsp:nvSpPr>
        <dsp:cNvPr id="0" name=""/>
        <dsp:cNvSpPr/>
      </dsp:nvSpPr>
      <dsp:spPr>
        <a:xfrm>
          <a:off x="2011924" y="389348"/>
          <a:ext cx="5366893" cy="5366893"/>
        </a:xfrm>
        <a:custGeom>
          <a:avLst/>
          <a:gdLst/>
          <a:ahLst/>
          <a:cxnLst/>
          <a:rect l="0" t="0" r="0" b="0"/>
          <a:pathLst>
            <a:path>
              <a:moveTo>
                <a:pt x="73355" y="2060300"/>
              </a:moveTo>
              <a:arcTo wR="2683446" hR="2683446" stAng="11605663" swAng="94180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EBC30A-1934-453B-8EC0-0D1DDA14C35E}">
      <dsp:nvSpPr>
        <dsp:cNvPr id="0" name=""/>
        <dsp:cNvSpPr/>
      </dsp:nvSpPr>
      <dsp:spPr>
        <a:xfrm>
          <a:off x="2204088" y="789341"/>
          <a:ext cx="1187598" cy="77193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Sharing findings</a:t>
          </a:r>
          <a:endParaRPr lang="en-US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41771" y="827024"/>
        <a:ext cx="1112232" cy="696573"/>
      </dsp:txXfrm>
    </dsp:sp>
    <dsp:sp modelId="{4591C003-4462-4F0D-89BE-313F8AFAEB4B}">
      <dsp:nvSpPr>
        <dsp:cNvPr id="0" name=""/>
        <dsp:cNvSpPr/>
      </dsp:nvSpPr>
      <dsp:spPr>
        <a:xfrm>
          <a:off x="2011924" y="389348"/>
          <a:ext cx="5366893" cy="5366893"/>
        </a:xfrm>
        <a:custGeom>
          <a:avLst/>
          <a:gdLst/>
          <a:ahLst/>
          <a:cxnLst/>
          <a:rect l="0" t="0" r="0" b="0"/>
          <a:pathLst>
            <a:path>
              <a:moveTo>
                <a:pt x="1426841" y="312406"/>
              </a:moveTo>
              <a:arcTo wR="2683446" hR="2683446" stAng="14524637" swAng="6825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C7E5D-C3FB-4565-9E8E-3DECA8675CE8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0AC8B-53A0-407A-9F88-82FD5CD09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582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E5627-FC71-4BB2-B2A8-FF472884322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303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5627-FC71-4BB2-B2A8-FF4728843229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11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5627-FC71-4BB2-B2A8-FF4728843229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57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5627-FC71-4BB2-B2A8-FF4728843229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90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499C8C-43A3-40F6-A3D8-0C1FEC618B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757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99C8C-43A3-40F6-A3D8-0C1FEC618BEC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03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99C8C-43A3-40F6-A3D8-0C1FEC618BEC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07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99C8C-43A3-40F6-A3D8-0C1FEC618BEC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69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99C8C-43A3-40F6-A3D8-0C1FEC618BEC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7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0AC8B-53A0-407A-9F88-82FD5CD09F4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983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5627-FC71-4BB2-B2A8-FF4728843229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90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5627-FC71-4BB2-B2A8-FF4728843229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76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0AC8B-53A0-407A-9F88-82FD5CD09F4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423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5627-FC71-4BB2-B2A8-FF4728843229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18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5627-FC71-4BB2-B2A8-FF4728843229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34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DBC47-F2D5-3C9B-3F4F-0A918FB91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B47CB0-9456-5B30-59D1-72F1E5FB3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9C0CA4-BCF6-C5C5-4F63-B5ACD0585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00C44-E392-076A-153F-5781DEF455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5627-FC71-4BB2-B2A8-FF4728843229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11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0AC8B-53A0-407A-9F88-82FD5CD09F4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326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5627-FC71-4BB2-B2A8-FF4728843229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54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5627-FC71-4BB2-B2A8-FF4728843229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81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5627-FC71-4BB2-B2A8-FF4728843229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63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E5627-FC71-4BB2-B2A8-FF4728843229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998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711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4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15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95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17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23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04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92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45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96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94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0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0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2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47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46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8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7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2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7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15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04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1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F6AAF-AF9B-42EB-BC6F-E405F23F18E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87C13-7637-47CE-BCD4-D08760E439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2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review-of-drugs-phase-two-report/review-of-drugs-part-two-prevention-treatment-and-recovery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v.uk/government/publications/review-of-drugs-phase-two-report/review-of-drugs-part-two-prevention-treatment-and-recovery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review-of-drugs-phase-two-report/review-of-drugs-part-two-prevention-treatment-and-recover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review-of-drugs-phase-two-report/review-of-drugs-part-two-prevention-treatment-and-recovery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chris.brill@expertlink.org.uk" TargetMode="External"/><Relationship Id="rId5" Type="http://schemas.openxmlformats.org/officeDocument/2006/relationships/hyperlink" Target="mailto:Shannon.Johnstone@expertlink.org.uk" TargetMode="External"/><Relationship Id="rId4" Type="http://schemas.openxmlformats.org/officeDocument/2006/relationships/hyperlink" Target="https://expertlink.org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6101986"/>
            <a:ext cx="12192000" cy="756014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Expert Link – Humanity, Honesty, Hope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" y="158045"/>
            <a:ext cx="1877571" cy="833427"/>
          </a:xfrm>
          <a:prstGeom prst="rect">
            <a:avLst/>
          </a:prstGeom>
          <a:noFill/>
          <a:effectLst/>
        </p:spPr>
      </p:pic>
      <p:sp>
        <p:nvSpPr>
          <p:cNvPr id="2" name="Rectangle 1"/>
          <p:cNvSpPr/>
          <p:nvPr/>
        </p:nvSpPr>
        <p:spPr>
          <a:xfrm>
            <a:off x="5183414" y="1223497"/>
            <a:ext cx="6648450" cy="4646465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Influencing through co-production</a:t>
            </a:r>
          </a:p>
          <a:p>
            <a:pPr marL="0" marR="0" lvl="0" indent="0" algn="ctr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Shannon Johnstone, Policy and Research Manager</a:t>
            </a:r>
          </a:p>
          <a:p>
            <a:pPr marL="0" marR="0" lvl="0" indent="0" algn="ctr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 Brill, Policy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Operations Director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96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lue, floor&#10;&#10;Description automatically generated">
            <a:extLst>
              <a:ext uri="{FF2B5EF4-FFF2-40B4-BE49-F238E27FC236}">
                <a16:creationId xmlns:a16="http://schemas.microsoft.com/office/drawing/2014/main" id="{01663243-78FD-4D3F-95BA-553DBD3F86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57" r="1768" b="-16957"/>
          <a:stretch/>
        </p:blipFill>
        <p:spPr>
          <a:xfrm>
            <a:off x="0" y="0"/>
            <a:ext cx="12192000" cy="825839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2803" y="1337287"/>
            <a:ext cx="11579196" cy="4772241"/>
          </a:xfrm>
          <a:prstGeom prst="rect">
            <a:avLst/>
          </a:prstGeom>
          <a:solidFill>
            <a:schemeClr val="tx1">
              <a:lumMod val="65000"/>
              <a:lumOff val="35000"/>
              <a:alpha val="49000"/>
            </a:scheme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NAP was a regular forum, set-up in April 2021 in response to the COVID-19 pandemic, as a way of ensuring that national Government heard the impact of pandemic from those with direct experience of disadvantage.</a:t>
            </a:r>
          </a:p>
          <a:p>
            <a:pPr marL="571500" indent="-571500">
              <a:lnSpc>
                <a:spcPts val="4500"/>
              </a:lnSpc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Membership was from across England. All members had lived experience of disadvantage and are passionate about giving people a voice in key decisions made about their lives.</a:t>
            </a:r>
            <a:endParaRPr lang="en-GB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" y="158045"/>
            <a:ext cx="1877571" cy="833427"/>
          </a:xfrm>
          <a:prstGeom prst="rect">
            <a:avLst/>
          </a:prstGeom>
          <a:noFill/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F6A3E1C-2947-4519-947D-3C723124CAD9}"/>
              </a:ext>
            </a:extLst>
          </p:cNvPr>
          <p:cNvSpPr txBox="1">
            <a:spLocks/>
          </p:cNvSpPr>
          <p:nvPr/>
        </p:nvSpPr>
        <p:spPr>
          <a:xfrm>
            <a:off x="3556000" y="195602"/>
            <a:ext cx="8635999" cy="732674"/>
          </a:xfrm>
          <a:prstGeom prst="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500"/>
              </a:lnSpc>
            </a:pPr>
            <a:r>
              <a:rPr lang="en-GB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National Advisory Panel (NAP)?</a:t>
            </a:r>
          </a:p>
        </p:txBody>
      </p:sp>
    </p:spTree>
    <p:extLst>
      <p:ext uri="{BB962C8B-B14F-4D97-AF65-F5344CB8AC3E}">
        <p14:creationId xmlns:p14="http://schemas.microsoft.com/office/powerpoint/2010/main" val="1501904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" y="158045"/>
            <a:ext cx="1877571" cy="833427"/>
          </a:xfrm>
          <a:prstGeom prst="rect">
            <a:avLst/>
          </a:prstGeom>
          <a:noFill/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54DE6-9838-46D0-9E60-A0F9B6DDB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472"/>
            <a:ext cx="12192000" cy="59463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B7E600D-F73B-450E-B8A5-0EB4036D68B1}"/>
              </a:ext>
            </a:extLst>
          </p:cNvPr>
          <p:cNvSpPr txBox="1">
            <a:spLocks/>
          </p:cNvSpPr>
          <p:nvPr/>
        </p:nvSpPr>
        <p:spPr>
          <a:xfrm>
            <a:off x="5117432" y="195602"/>
            <a:ext cx="7074567" cy="732674"/>
          </a:xfrm>
          <a:prstGeom prst="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500"/>
              </a:lnSpc>
            </a:pPr>
            <a:r>
              <a:rPr lang="en-GB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were the aims of the NAP?</a:t>
            </a:r>
          </a:p>
        </p:txBody>
      </p:sp>
    </p:spTree>
    <p:extLst>
      <p:ext uri="{BB962C8B-B14F-4D97-AF65-F5344CB8AC3E}">
        <p14:creationId xmlns:p14="http://schemas.microsoft.com/office/powerpoint/2010/main" val="4258960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lue, floor&#10;&#10;Description automatically generated">
            <a:extLst>
              <a:ext uri="{FF2B5EF4-FFF2-40B4-BE49-F238E27FC236}">
                <a16:creationId xmlns:a16="http://schemas.microsoft.com/office/drawing/2014/main" id="{01663243-78FD-4D3F-95BA-553DBD3F86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57" r="1768" b="-16957"/>
          <a:stretch/>
        </p:blipFill>
        <p:spPr>
          <a:xfrm>
            <a:off x="0" y="0"/>
            <a:ext cx="12192000" cy="825839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31420"/>
            <a:ext cx="11579196" cy="4195160"/>
          </a:xfrm>
          <a:prstGeom prst="rect">
            <a:avLst/>
          </a:prstGeom>
          <a:solidFill>
            <a:schemeClr val="tx1">
              <a:lumMod val="65000"/>
              <a:lumOff val="35000"/>
              <a:alpha val="49000"/>
            </a:scheme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reports to MHCLG, blogs and vlogs</a:t>
            </a:r>
          </a:p>
          <a:p>
            <a:pPr marL="571500" indent="-5715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HCLG Committee Inquiry: Impact of COVID-19 (Coronavirus) on homelessness and the private rented sector</a:t>
            </a:r>
          </a:p>
          <a:p>
            <a:pPr marL="571500" indent="-5715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 Commission inquiry into Hate Crime</a:t>
            </a:r>
          </a:p>
          <a:p>
            <a:pPr marL="571500" indent="-5715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review of drugs: part 2 ‒ prevention, treatment and recovery</a:t>
            </a:r>
          </a:p>
          <a:p>
            <a:pPr marL="571500" indent="-5715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Kerslake Commission on Rough Sleeping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" y="158045"/>
            <a:ext cx="1877571" cy="833427"/>
          </a:xfrm>
          <a:prstGeom prst="rect">
            <a:avLst/>
          </a:prstGeom>
          <a:noFill/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F6A3E1C-2947-4519-947D-3C723124CAD9}"/>
              </a:ext>
            </a:extLst>
          </p:cNvPr>
          <p:cNvSpPr txBox="1">
            <a:spLocks/>
          </p:cNvSpPr>
          <p:nvPr/>
        </p:nvSpPr>
        <p:spPr>
          <a:xfrm>
            <a:off x="3846286" y="195602"/>
            <a:ext cx="8345713" cy="732674"/>
          </a:xfrm>
          <a:prstGeom prst="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500"/>
              </a:lnSpc>
            </a:pPr>
            <a:r>
              <a:rPr lang="en-GB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evidence have we given to Government?</a:t>
            </a:r>
          </a:p>
        </p:txBody>
      </p:sp>
    </p:spTree>
    <p:extLst>
      <p:ext uri="{BB962C8B-B14F-4D97-AF65-F5344CB8AC3E}">
        <p14:creationId xmlns:p14="http://schemas.microsoft.com/office/powerpoint/2010/main" val="913149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lue, floor&#10;&#10;Description automatically generated">
            <a:extLst>
              <a:ext uri="{FF2B5EF4-FFF2-40B4-BE49-F238E27FC236}">
                <a16:creationId xmlns:a16="http://schemas.microsoft.com/office/drawing/2014/main" id="{01663243-78FD-4D3F-95BA-553DBD3F86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57" r="1768" b="-16957"/>
          <a:stretch/>
        </p:blipFill>
        <p:spPr>
          <a:xfrm>
            <a:off x="0" y="0"/>
            <a:ext cx="12192000" cy="825839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31420"/>
            <a:ext cx="11579196" cy="4488381"/>
          </a:xfrm>
          <a:prstGeom prst="rect">
            <a:avLst/>
          </a:prstGeom>
          <a:solidFill>
            <a:schemeClr val="tx1">
              <a:lumMod val="65000"/>
              <a:lumOff val="35000"/>
              <a:alpha val="49000"/>
            </a:scheme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Jeremey Swain (Former MHCLG lead on Homelessness and Rough Sleeping)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Dame Carol Black (and team)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Matt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Downie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MBE (Director at CRISIS)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Jon Kuhrt (MHCLG Lead on Faith and Community Groups)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Jon White (MHCLG Lead on Street Counts)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Homeless Link and MIND staff (Strengths Based Practice)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Secretariat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Kerslake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Commission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" y="158045"/>
            <a:ext cx="1877571" cy="833427"/>
          </a:xfrm>
          <a:prstGeom prst="rect">
            <a:avLst/>
          </a:prstGeom>
          <a:noFill/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F6A3E1C-2947-4519-947D-3C723124CAD9}"/>
              </a:ext>
            </a:extLst>
          </p:cNvPr>
          <p:cNvSpPr txBox="1">
            <a:spLocks/>
          </p:cNvSpPr>
          <p:nvPr/>
        </p:nvSpPr>
        <p:spPr>
          <a:xfrm>
            <a:off x="4267200" y="195602"/>
            <a:ext cx="7924799" cy="732674"/>
          </a:xfrm>
          <a:prstGeom prst="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500"/>
              </a:lnSpc>
            </a:pPr>
            <a:r>
              <a:rPr lang="en-GB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has joined our meetings?</a:t>
            </a:r>
          </a:p>
        </p:txBody>
      </p:sp>
    </p:spTree>
    <p:extLst>
      <p:ext uri="{BB962C8B-B14F-4D97-AF65-F5344CB8AC3E}">
        <p14:creationId xmlns:p14="http://schemas.microsoft.com/office/powerpoint/2010/main" val="1583583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 flipH="1">
            <a:off x="176462" y="1068629"/>
            <a:ext cx="11839075" cy="5539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Recommendation 1: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 staff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the reasons those experiencing multiple disadvantages may have substance misuse difficulties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Recommendation 2: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 and support people with lived experience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accessing drug and alcohol services throughout the workforce providing interventions.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Recommendation 3: Reduce reliance on outcomes measures and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staff meet a set of standards which will support recovery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Recommendation 4: Ensure all people experiencing multiple disadvantages receive housing as the basis of their support so they can realistically engage in treatment where they choose.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Recommendation 5: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the choice of support available which meets the needs and aspirations of the individual.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can build on some of the positive work during COVID-19 relating to rapid prescribing, phone call engagements and outreach work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11705" y="195602"/>
            <a:ext cx="10780294" cy="732674"/>
          </a:xfrm>
          <a:prstGeom prst="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Recommendations to Dame Carol Black</a:t>
            </a:r>
          </a:p>
        </p:txBody>
      </p:sp>
    </p:spTree>
    <p:extLst>
      <p:ext uri="{BB962C8B-B14F-4D97-AF65-F5344CB8AC3E}">
        <p14:creationId xmlns:p14="http://schemas.microsoft.com/office/powerpoint/2010/main" val="96261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15915" y="195602"/>
            <a:ext cx="9176083" cy="732674"/>
          </a:xfrm>
          <a:prstGeom prst="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500"/>
              </a:lnSpc>
            </a:pPr>
            <a:r>
              <a:rPr lang="en-GB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Dame Carol Blacks Review – Co-production!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461AAB-15EB-4F83-BF49-9654F0402AD3}"/>
              </a:ext>
            </a:extLst>
          </p:cNvPr>
          <p:cNvSpPr txBox="1">
            <a:spLocks/>
          </p:cNvSpPr>
          <p:nvPr/>
        </p:nvSpPr>
        <p:spPr>
          <a:xfrm>
            <a:off x="930442" y="5761670"/>
            <a:ext cx="10984702" cy="703499"/>
          </a:xfrm>
          <a:prstGeom prst="rect">
            <a:avLst/>
          </a:prstGeom>
          <a:solidFill>
            <a:srgbClr val="7030A0">
              <a:alpha val="49000"/>
            </a:srgb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 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Review of drugs part two: prevention, treatment, and recovery - GOV.UK (www.gov.uk)</a:t>
            </a:r>
            <a:endParaRPr lang="en-GB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10542-14E9-4E38-9842-7B55D30A6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1619250"/>
            <a:ext cx="1023937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73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195602"/>
            <a:ext cx="11887199" cy="732674"/>
          </a:xfrm>
          <a:prstGeom prst="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500"/>
              </a:lnSpc>
            </a:pPr>
            <a:r>
              <a:rPr lang="en-GB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Dame Carol Blacks Review – Staff training and standards!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DB3743-95E8-46C1-AE68-6198543EB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2" y="2076450"/>
            <a:ext cx="10048875" cy="27051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461AAB-15EB-4F83-BF49-9654F0402AD3}"/>
              </a:ext>
            </a:extLst>
          </p:cNvPr>
          <p:cNvSpPr txBox="1">
            <a:spLocks/>
          </p:cNvSpPr>
          <p:nvPr/>
        </p:nvSpPr>
        <p:spPr>
          <a:xfrm>
            <a:off x="930442" y="5761670"/>
            <a:ext cx="10984702" cy="703499"/>
          </a:xfrm>
          <a:prstGeom prst="rect">
            <a:avLst/>
          </a:prstGeom>
          <a:solidFill>
            <a:srgbClr val="7030A0">
              <a:alpha val="49000"/>
            </a:srgb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 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Review of drugs part two: prevention, treatment, and recovery - GOV.UK (www.gov.uk)</a:t>
            </a:r>
            <a:endParaRPr lang="en-GB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041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21895" y="195602"/>
            <a:ext cx="11470103" cy="732674"/>
          </a:xfrm>
          <a:prstGeom prst="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500"/>
              </a:lnSpc>
            </a:pPr>
            <a:r>
              <a:rPr lang="en-GB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Dame Carol Blacks Review – Increase the choice available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461AAB-15EB-4F83-BF49-9654F0402AD3}"/>
              </a:ext>
            </a:extLst>
          </p:cNvPr>
          <p:cNvSpPr txBox="1">
            <a:spLocks/>
          </p:cNvSpPr>
          <p:nvPr/>
        </p:nvSpPr>
        <p:spPr>
          <a:xfrm>
            <a:off x="930442" y="5761670"/>
            <a:ext cx="10984702" cy="703499"/>
          </a:xfrm>
          <a:prstGeom prst="rect">
            <a:avLst/>
          </a:prstGeom>
          <a:solidFill>
            <a:srgbClr val="7030A0">
              <a:alpha val="49000"/>
            </a:srgb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Review of drugs part two: prevention, treatment, and recovery - GOV.UK (www.gov.uk)</a:t>
            </a:r>
            <a:endParaRPr lang="en-GB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E8AD4-71FD-4881-9A19-83719166E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12" y="2390775"/>
            <a:ext cx="103155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5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07297" y="195602"/>
            <a:ext cx="10984702" cy="720939"/>
          </a:xfrm>
          <a:prstGeom prst="rect">
            <a:avLst/>
          </a:prstGeom>
          <a:solidFill>
            <a:srgbClr val="7030A0">
              <a:alpha val="85000"/>
            </a:srgb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500"/>
              </a:lnSpc>
            </a:pPr>
            <a:r>
              <a:rPr lang="en-GB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Dame Carol Blacks Review – Employ people with lived experience!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461AAB-15EB-4F83-BF49-9654F0402AD3}"/>
              </a:ext>
            </a:extLst>
          </p:cNvPr>
          <p:cNvSpPr txBox="1">
            <a:spLocks/>
          </p:cNvSpPr>
          <p:nvPr/>
        </p:nvSpPr>
        <p:spPr>
          <a:xfrm>
            <a:off x="930442" y="5761670"/>
            <a:ext cx="10984702" cy="703499"/>
          </a:xfrm>
          <a:prstGeom prst="rect">
            <a:avLst/>
          </a:prstGeom>
          <a:solidFill>
            <a:srgbClr val="7030A0">
              <a:alpha val="49000"/>
            </a:srgb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 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Review of drugs part two: prevention, treatment, and recovery - GOV.UK (www.gov.uk)</a:t>
            </a:r>
            <a:endParaRPr lang="en-GB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9E33D-EE89-4A22-A01F-0A76723C1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415" y="2476500"/>
            <a:ext cx="102012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88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uilding with a green awning">
            <a:extLst>
              <a:ext uri="{FF2B5EF4-FFF2-40B4-BE49-F238E27FC236}">
                <a16:creationId xmlns:a16="http://schemas.microsoft.com/office/drawing/2014/main" id="{C0B410FE-F812-B635-9D42-DE8D2EE04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2" r="-1" b="186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A91F62-D2B5-30B5-EABB-50985F57464D}"/>
              </a:ext>
            </a:extLst>
          </p:cNvPr>
          <p:cNvSpPr txBox="1"/>
          <p:nvPr/>
        </p:nvSpPr>
        <p:spPr>
          <a:xfrm>
            <a:off x="195310" y="1313895"/>
            <a:ext cx="529996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</a:rPr>
              <a:t>Working with the DWP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CA8AA8-7355-AEAB-D5A5-C3A4F4594D6D}"/>
              </a:ext>
            </a:extLst>
          </p:cNvPr>
          <p:cNvSpPr txBox="1"/>
          <p:nvPr/>
        </p:nvSpPr>
        <p:spPr>
          <a:xfrm>
            <a:off x="6528048" y="1313895"/>
            <a:ext cx="52999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000" b="1" dirty="0">
                <a:solidFill>
                  <a:schemeClr val="bg1"/>
                </a:solidFill>
              </a:rPr>
              <a:t>Meetings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000" b="1" dirty="0">
                <a:solidFill>
                  <a:schemeClr val="bg1"/>
                </a:solidFill>
              </a:rPr>
              <a:t>Videos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000" b="1" dirty="0">
                <a:solidFill>
                  <a:schemeClr val="bg1"/>
                </a:solidFill>
              </a:rPr>
              <a:t>Training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000" b="1" dirty="0">
                <a:solidFill>
                  <a:schemeClr val="bg1"/>
                </a:solidFill>
              </a:rPr>
              <a:t>Peer mentors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000" b="1" dirty="0">
                <a:solidFill>
                  <a:schemeClr val="bg1"/>
                </a:solidFill>
              </a:rPr>
              <a:t>Lloyds NEIF</a:t>
            </a:r>
            <a:endParaRPr lang="en-GB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2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6101986"/>
            <a:ext cx="12192000" cy="756014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Link – Humanity, Honesty, Hope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" y="158045"/>
            <a:ext cx="1877571" cy="8334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10779" y="317249"/>
            <a:ext cx="5286375" cy="5509200"/>
          </a:xfrm>
          <a:prstGeom prst="rect">
            <a:avLst/>
          </a:prstGeom>
          <a:solidFill>
            <a:schemeClr val="tx1">
              <a:lumMod val="65000"/>
              <a:lumOff val="35000"/>
              <a:alpha val="41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Expert Link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 people with lived experience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Bringing together people with lived experience and decision makers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stories</a:t>
            </a:r>
          </a:p>
        </p:txBody>
      </p:sp>
    </p:spTree>
    <p:extLst>
      <p:ext uri="{BB962C8B-B14F-4D97-AF65-F5344CB8AC3E}">
        <p14:creationId xmlns:p14="http://schemas.microsoft.com/office/powerpoint/2010/main" val="1123501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6101986"/>
            <a:ext cx="12192000" cy="756014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Link – Humanity, Honesty, Hope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" y="158045"/>
            <a:ext cx="1877571" cy="833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1606DC-A230-FC42-E90B-03DCAE8D7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99" y="1"/>
            <a:ext cx="12263199" cy="609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32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4C56A6D-94CB-6B76-C340-228A4D696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B9D991F-4AEB-3761-EA9A-690BFAE21767}"/>
              </a:ext>
            </a:extLst>
          </p:cNvPr>
          <p:cNvGraphicFramePr/>
          <p:nvPr/>
        </p:nvGraphicFramePr>
        <p:xfrm>
          <a:off x="3947886" y="501952"/>
          <a:ext cx="9390743" cy="6145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1287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6101986"/>
            <a:ext cx="12192000" cy="756014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Link – Humanity, Honesty, Hope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" y="158045"/>
            <a:ext cx="1877571" cy="8334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1150" y="536658"/>
            <a:ext cx="6480813" cy="4832092"/>
          </a:xfrm>
          <a:prstGeom prst="rect">
            <a:avLst/>
          </a:prstGeom>
          <a:solidFill>
            <a:schemeClr val="tx1">
              <a:lumMod val="65000"/>
              <a:lumOff val="35000"/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find out more… 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www.expertlink.org.uk/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contact </a:t>
            </a:r>
          </a:p>
          <a:p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Shannon Johnstone 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Shannon.Johnstone@expertlink.org.uk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Brill</a:t>
            </a:r>
          </a:p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chris.brill@expertlink.org.uk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1573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6101986"/>
            <a:ext cx="12192000" cy="756014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Link – Humanity, Honesty, Hope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" y="158045"/>
            <a:ext cx="1877571" cy="8334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00800" y="1377245"/>
            <a:ext cx="5286375" cy="3539430"/>
          </a:xfrm>
          <a:prstGeom prst="rect">
            <a:avLst/>
          </a:prstGeom>
          <a:solidFill>
            <a:schemeClr val="tx1">
              <a:lumMod val="65000"/>
              <a:lumOff val="35000"/>
              <a:alpha val="41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We are a peer led organisation championing the voice of people with lived experience of multiple disadvantages, including homelessness, mental health issues, substance misuse, offending and domestic violence and abuse.</a:t>
            </a:r>
          </a:p>
        </p:txBody>
      </p:sp>
    </p:spTree>
    <p:extLst>
      <p:ext uri="{BB962C8B-B14F-4D97-AF65-F5344CB8AC3E}">
        <p14:creationId xmlns:p14="http://schemas.microsoft.com/office/powerpoint/2010/main" val="262695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710956E-881B-1B21-AE9E-ADDB6DFD4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B8C7319-2FB8-DB95-CAC8-7828DA2701B3}"/>
              </a:ext>
            </a:extLst>
          </p:cNvPr>
          <p:cNvSpPr txBox="1">
            <a:spLocks/>
          </p:cNvSpPr>
          <p:nvPr/>
        </p:nvSpPr>
        <p:spPr>
          <a:xfrm>
            <a:off x="0" y="6101986"/>
            <a:ext cx="12192000" cy="756014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Link – Humanity, Honesty, Hope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77DE3-AD49-FB9F-0C9B-E70371430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" y="158045"/>
            <a:ext cx="1877571" cy="8334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21E75A-4EA3-149A-29B1-BAFD6CA61145}"/>
              </a:ext>
            </a:extLst>
          </p:cNvPr>
          <p:cNvSpPr/>
          <p:nvPr/>
        </p:nvSpPr>
        <p:spPr>
          <a:xfrm>
            <a:off x="6415314" y="737182"/>
            <a:ext cx="5286375" cy="4832092"/>
          </a:xfrm>
          <a:prstGeom prst="rect">
            <a:avLst/>
          </a:prstGeom>
          <a:solidFill>
            <a:schemeClr val="tx1">
              <a:lumMod val="65000"/>
              <a:lumOff val="35000"/>
              <a:alpha val="41000"/>
            </a:schemeClr>
          </a:solidFill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Our </a:t>
            </a:r>
            <a:r>
              <a:rPr lang="en-US" sz="2800" b="1" u="sng" dirty="0">
                <a:solidFill>
                  <a:schemeClr val="bg1"/>
                </a:solidFill>
              </a:rPr>
              <a:t>purpose </a:t>
            </a:r>
            <a:r>
              <a:rPr lang="en-US" sz="2800" b="1" dirty="0">
                <a:solidFill>
                  <a:schemeClr val="bg1"/>
                </a:solidFill>
              </a:rPr>
              <a:t>is to inspire, support and champion co-production, with the voices of people with lived experience at our heart.</a:t>
            </a: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We believe in </a:t>
            </a:r>
            <a:r>
              <a:rPr lang="en-US" sz="2800" b="1" u="sng" dirty="0">
                <a:solidFill>
                  <a:schemeClr val="bg1"/>
                </a:solidFill>
              </a:rPr>
              <a:t>humanity</a:t>
            </a:r>
            <a:r>
              <a:rPr lang="en-US" sz="2800" b="1" dirty="0">
                <a:solidFill>
                  <a:schemeClr val="bg1"/>
                </a:solidFill>
              </a:rPr>
              <a:t> and the potential of all people. When we come from a place of </a:t>
            </a:r>
            <a:r>
              <a:rPr lang="en-US" sz="2800" b="1" u="sng" dirty="0">
                <a:solidFill>
                  <a:schemeClr val="bg1"/>
                </a:solidFill>
              </a:rPr>
              <a:t>honesty,</a:t>
            </a:r>
            <a:r>
              <a:rPr lang="en-US" sz="2800" b="1" dirty="0">
                <a:solidFill>
                  <a:schemeClr val="bg1"/>
                </a:solidFill>
              </a:rPr>
              <a:t> we can create the change that we want to see and bring </a:t>
            </a:r>
            <a:r>
              <a:rPr lang="en-US" sz="2800" b="1" u="sng" dirty="0">
                <a:solidFill>
                  <a:schemeClr val="bg1"/>
                </a:solidFill>
              </a:rPr>
              <a:t>hope</a:t>
            </a:r>
            <a:r>
              <a:rPr lang="en-US" sz="2800" b="1" dirty="0">
                <a:solidFill>
                  <a:schemeClr val="bg1"/>
                </a:solidFill>
              </a:rPr>
              <a:t> into our world</a:t>
            </a:r>
          </a:p>
        </p:txBody>
      </p:sp>
    </p:spTree>
    <p:extLst>
      <p:ext uri="{BB962C8B-B14F-4D97-AF65-F5344CB8AC3E}">
        <p14:creationId xmlns:p14="http://schemas.microsoft.com/office/powerpoint/2010/main" val="3114818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A090B8A-2367-C71F-D349-19F5F6D3B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DBBF37FC-666C-D0C3-A984-0D907E4D3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0013" y="938253"/>
            <a:ext cx="7171974" cy="4420926"/>
          </a:xfrm>
          <a:solidFill>
            <a:schemeClr val="tx1">
              <a:lumMod val="65000"/>
              <a:lumOff val="35000"/>
              <a:alpha val="74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Co-production is a strength-based process that equitably involves all stakeholders in the design and delivery of polices and services.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5398A-C63B-B750-0152-497A712A2340}"/>
              </a:ext>
            </a:extLst>
          </p:cNvPr>
          <p:cNvSpPr txBox="1">
            <a:spLocks/>
          </p:cNvSpPr>
          <p:nvPr/>
        </p:nvSpPr>
        <p:spPr>
          <a:xfrm>
            <a:off x="0" y="6101985"/>
            <a:ext cx="12192000" cy="756014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Expert Link – Humanity, Honesty, Hope</a:t>
            </a:r>
          </a:p>
        </p:txBody>
      </p:sp>
    </p:spTree>
    <p:extLst>
      <p:ext uri="{BB962C8B-B14F-4D97-AF65-F5344CB8AC3E}">
        <p14:creationId xmlns:p14="http://schemas.microsoft.com/office/powerpoint/2010/main" val="2448365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70C0A83-0B0D-40BC-8FBC-4369F2BA8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0206" y="1098441"/>
            <a:ext cx="8631588" cy="4661115"/>
          </a:xfrm>
          <a:solidFill>
            <a:schemeClr val="bg2"/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367882-9498-41A7-8C3C-E782E1BC754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12099636" cy="78278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138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6101986"/>
            <a:ext cx="12192000" cy="756014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Link – Humanity, Honesty, Hope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" y="158045"/>
            <a:ext cx="1877571" cy="8334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36489" y="158045"/>
            <a:ext cx="7527406" cy="5632311"/>
          </a:xfrm>
          <a:prstGeom prst="rect">
            <a:avLst/>
          </a:prstGeom>
          <a:solidFill>
            <a:schemeClr val="tx1">
              <a:lumMod val="65000"/>
              <a:lumOff val="35000"/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Engaging people with Lived Experience </a:t>
            </a:r>
          </a:p>
          <a:p>
            <a:endParaRPr lang="en-US" sz="4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Honesty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977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6101986"/>
            <a:ext cx="12192000" cy="756014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Link – Humanity, Honesty, Hope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" y="158045"/>
            <a:ext cx="1877571" cy="8334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36489" y="158045"/>
            <a:ext cx="7527406" cy="4401205"/>
          </a:xfrm>
          <a:prstGeom prst="rect">
            <a:avLst/>
          </a:prstGeom>
          <a:solidFill>
            <a:schemeClr val="tx1">
              <a:lumMod val="65000"/>
              <a:lumOff val="35000"/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Co-production</a:t>
            </a:r>
          </a:p>
          <a:p>
            <a:endParaRPr lang="en-US" sz="4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244557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6101986"/>
            <a:ext cx="12192000" cy="756014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txBody>
          <a:bodyPr vert="horz" wrap="square" lIns="360000" tIns="108000" rIns="108000" bIns="108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Link – Humanity, Honesty, Hope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" y="158045"/>
            <a:ext cx="1877571" cy="8334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10375" y="158045"/>
            <a:ext cx="5253520" cy="5632311"/>
          </a:xfrm>
          <a:prstGeom prst="rect">
            <a:avLst/>
          </a:prstGeom>
          <a:solidFill>
            <a:schemeClr val="tx1">
              <a:lumMod val="65000"/>
              <a:lumOff val="35000"/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Stories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Advisory Panel </a:t>
            </a:r>
          </a:p>
          <a:p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Welfare Change Group</a:t>
            </a:r>
          </a:p>
          <a:p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Research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1515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2ACE1B8981554C8C9C3E77AF6D6282" ma:contentTypeVersion="15" ma:contentTypeDescription="Create a new document." ma:contentTypeScope="" ma:versionID="ceae4099ca2088afb6ad46906bd5fbd0">
  <xsd:schema xmlns:xsd="http://www.w3.org/2001/XMLSchema" xmlns:xs="http://www.w3.org/2001/XMLSchema" xmlns:p="http://schemas.microsoft.com/office/2006/metadata/properties" xmlns:ns1="http://schemas.microsoft.com/sharepoint/v3" xmlns:ns2="f155a369-30d5-4eb1-ac05-464e613800ee" xmlns:ns3="301e856f-4f14-4cb4-bab6-f192e0a474a1" targetNamespace="http://schemas.microsoft.com/office/2006/metadata/properties" ma:root="true" ma:fieldsID="67f8a78a8ef6a0e85c7b7698aac30954" ns1:_="" ns2:_="" ns3:_="">
    <xsd:import namespace="http://schemas.microsoft.com/sharepoint/v3"/>
    <xsd:import namespace="f155a369-30d5-4eb1-ac05-464e613800ee"/>
    <xsd:import namespace="301e856f-4f14-4cb4-bab6-f192e0a474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DocumentSetDescription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10" nillable="true" ma:displayName="Description" ma:description="A description of the Document Set" ma:internalName="DocumentSetDescription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5a369-30d5-4eb1-ac05-464e613800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4e5a3e9-c3e2-4c28-a279-a208435469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e856f-4f14-4cb4-bab6-f192e0a474a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2c1cbfa6-00dd-4a7c-a8ac-8824ee105fe9}" ma:internalName="TaxCatchAll" ma:showField="CatchAllData" ma:web="301e856f-4f14-4cb4-bab6-f192e0a474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155a369-30d5-4eb1-ac05-464e613800ee">
      <Terms xmlns="http://schemas.microsoft.com/office/infopath/2007/PartnerControls"/>
    </lcf76f155ced4ddcb4097134ff3c332f>
    <DocumentSetDescription xmlns="http://schemas.microsoft.com/sharepoint/v3" xsi:nil="true"/>
    <TaxCatchAll xmlns="301e856f-4f14-4cb4-bab6-f192e0a474a1" xsi:nil="true"/>
  </documentManagement>
</p:properties>
</file>

<file path=customXml/itemProps1.xml><?xml version="1.0" encoding="utf-8"?>
<ds:datastoreItem xmlns:ds="http://schemas.openxmlformats.org/officeDocument/2006/customXml" ds:itemID="{B89FD9D1-4E5A-4BB7-865E-8347626EAD26}"/>
</file>

<file path=customXml/itemProps2.xml><?xml version="1.0" encoding="utf-8"?>
<ds:datastoreItem xmlns:ds="http://schemas.openxmlformats.org/officeDocument/2006/customXml" ds:itemID="{BE4F945A-AE1F-4582-B671-F282D572E441}"/>
</file>

<file path=customXml/itemProps3.xml><?xml version="1.0" encoding="utf-8"?>
<ds:datastoreItem xmlns:ds="http://schemas.openxmlformats.org/officeDocument/2006/customXml" ds:itemID="{C2124473-9EAE-445A-8E7D-09B7E46FFA3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825</Words>
  <Application>Microsoft Office PowerPoint</Application>
  <PresentationFormat>Widescreen</PresentationFormat>
  <Paragraphs>130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Brill</dc:creator>
  <cp:lastModifiedBy>Shannon Johnstone</cp:lastModifiedBy>
  <cp:revision>17</cp:revision>
  <dcterms:created xsi:type="dcterms:W3CDTF">2023-08-01T10:57:11Z</dcterms:created>
  <dcterms:modified xsi:type="dcterms:W3CDTF">2024-04-15T14:20:32Z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0x010100712ACE1B8981554C8C9C3E77AF6D6282</vt:lpwstr>
  </property>
</Properties>
</file>