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1" r:id="rId2"/>
    <p:sldId id="273" r:id="rId3"/>
    <p:sldId id="293" r:id="rId4"/>
    <p:sldId id="300" r:id="rId5"/>
    <p:sldId id="298" r:id="rId6"/>
    <p:sldId id="301" r:id="rId7"/>
    <p:sldId id="297" r:id="rId8"/>
    <p:sldId id="302" r:id="rId9"/>
    <p:sldId id="266"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521415D9-36F7-43E2-AB2F-B90AF26B5E84}">
      <p14:sectionLst xmlns:p14="http://schemas.microsoft.com/office/powerpoint/2010/main">
        <p14:section name="Default Section" id="{399AD10B-2C5F-4ACE-9D09-145A80C486E4}">
          <p14:sldIdLst>
            <p14:sldId id="271"/>
          </p14:sldIdLst>
        </p14:section>
        <p14:section name="Untitled Section" id="{86AA38C6-40A6-4C20-8891-9029C2D8C5DE}">
          <p14:sldIdLst>
            <p14:sldId id="273"/>
            <p14:sldId id="293"/>
            <p14:sldId id="300"/>
            <p14:sldId id="298"/>
            <p14:sldId id="301"/>
            <p14:sldId id="297"/>
            <p14:sldId id="302"/>
          </p14:sldIdLst>
        </p14:section>
        <p14:section name="Untitled Section" id="{EF809133-4DC0-4EBA-BCAA-E739D3CB3E96}">
          <p14:sldIdLst>
            <p14:sldId id="266"/>
          </p14:sldIdLst>
        </p14:section>
      </p14:sectionLst>
    </p:ex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3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2" autoAdjust="0"/>
    <p:restoredTop sz="86479" autoAdjust="0"/>
  </p:normalViewPr>
  <p:slideViewPr>
    <p:cSldViewPr snapToGrid="0" snapToObjects="1">
      <p:cViewPr varScale="1">
        <p:scale>
          <a:sx n="27" d="100"/>
          <a:sy n="27" d="100"/>
        </p:scale>
        <p:origin x="60" y="348"/>
      </p:cViewPr>
      <p:guideLst>
        <p:guide orient="horz" pos="3072"/>
        <p:guide pos="4096"/>
      </p:guideLst>
    </p:cSldViewPr>
  </p:slideViewPr>
  <p:outlineViewPr>
    <p:cViewPr>
      <p:scale>
        <a:sx n="33" d="100"/>
        <a:sy n="33" d="100"/>
      </p:scale>
      <p:origin x="0" y="-4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xfrm>
            <a:off x="1143000" y="685800"/>
            <a:ext cx="4572000" cy="3429000"/>
          </a:xfrm>
          <a:prstGeom prst="rect">
            <a:avLst/>
          </a:prstGeom>
        </p:spPr>
        <p:txBody>
          <a:bodyPr/>
          <a:lstStyle/>
          <a:p>
            <a:endParaRPr/>
          </a:p>
        </p:txBody>
      </p:sp>
      <p:sp>
        <p:nvSpPr>
          <p:cNvPr id="60" name="Shape 6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3949776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8036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21954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5596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4867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56855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9731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Blue Title">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r>
              <a:t>Title Text</a:t>
            </a:r>
          </a:p>
        </p:txBody>
      </p:sp>
      <p:sp>
        <p:nvSpPr>
          <p:cNvPr id="15" name="Shape 15"/>
          <p:cNvSpPr>
            <a:spLocks noGrp="1"/>
          </p:cNvSpPr>
          <p:nvPr>
            <p:ph type="body" sz="half" idx="1"/>
          </p:nvPr>
        </p:nvSpPr>
        <p:spPr>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a:lvl1pPr>
            <a:lvl2pPr marL="742950" marR="0" indent="-285750" algn="l" defTabSz="914400" rtl="0" eaLnBrk="1" fontAlgn="base" latinLnBrk="0" hangingPunct="1">
              <a:lnSpc>
                <a:spcPct val="100000"/>
              </a:lnSpc>
              <a:spcBef>
                <a:spcPct val="20000"/>
              </a:spcBef>
              <a:spcAft>
                <a:spcPct val="0"/>
              </a:spcAft>
              <a:buClrTx/>
              <a:buSzTx/>
              <a:buFontTx/>
              <a:buChar char="–"/>
              <a:tabLst/>
              <a:defRPr/>
            </a:lvl2pPr>
            <a:lvl3pPr marL="1143000" marR="0" indent="-228600" algn="l" defTabSz="914400" rtl="0" eaLnBrk="1" fontAlgn="base" latinLnBrk="0" hangingPunct="1">
              <a:lnSpc>
                <a:spcPct val="100000"/>
              </a:lnSpc>
              <a:spcBef>
                <a:spcPct val="20000"/>
              </a:spcBef>
              <a:spcAft>
                <a:spcPct val="0"/>
              </a:spcAft>
              <a:buClrTx/>
              <a:buSzTx/>
              <a:buFont typeface="Wingdings"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Courier New" charset="0"/>
              <a:buChar char="o"/>
              <a:tabLst/>
              <a:defRPr/>
            </a:lvl4pPr>
            <a:lvl5pPr marL="2057400" marR="0" indent="-228600" algn="l" defTabSz="914400" rtl="0" eaLnBrk="1" fontAlgn="base" latinLnBrk="0" hangingPunct="1">
              <a:lnSpc>
                <a:spcPct val="100000"/>
              </a:lnSpc>
              <a:spcBef>
                <a:spcPct val="20000"/>
              </a:spcBef>
              <a:spcAft>
                <a:spcPct val="0"/>
              </a:spcAft>
              <a:buClrTx/>
              <a:buSzTx/>
              <a:buFontTx/>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x-none" sz="3200" b="0" i="0" u="none" strike="noStrike" kern="1200" cap="none" spc="0" normalizeH="0" baseline="0" noProof="0" dirty="0">
                <a:ln>
                  <a:noFill/>
                </a:ln>
                <a:solidFill>
                  <a:srgbClr val="FFFFFF"/>
                </a:solidFill>
                <a:effectLst/>
                <a:uLnTx/>
                <a:uFillTx/>
                <a:latin typeface="Helvetica"/>
                <a:ea typeface="ＭＳ Ｐゴシック"/>
                <a:cs typeface=""/>
              </a:rPr>
              <a:t>Click to edit Master text styles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x-none" sz="2800" b="0" i="0" u="none" strike="noStrike" kern="1200" cap="none" spc="0" normalizeH="0" baseline="0" noProof="0" dirty="0">
                <a:ln>
                  <a:noFill/>
                </a:ln>
                <a:solidFill>
                  <a:srgbClr val="FFFFFF"/>
                </a:solidFill>
                <a:effectLst/>
                <a:uLnTx/>
                <a:uFillTx/>
                <a:latin typeface="Helvetica"/>
                <a:ea typeface="ＭＳ Ｐゴシック"/>
                <a:cs typeface=""/>
              </a:rPr>
              <a:t>Second level</a:t>
            </a:r>
          </a:p>
          <a:p>
            <a:pPr marL="1143000" marR="0" lvl="2" indent="-228600" algn="l" defTabSz="914400" rtl="0" eaLnBrk="1" fontAlgn="base" latinLnBrk="0" hangingPunct="1">
              <a:lnSpc>
                <a:spcPct val="100000"/>
              </a:lnSpc>
              <a:spcBef>
                <a:spcPct val="20000"/>
              </a:spcBef>
              <a:spcAft>
                <a:spcPct val="0"/>
              </a:spcAft>
              <a:buClrTx/>
              <a:buSzTx/>
              <a:buFont typeface="Wingdings" charset="2"/>
              <a:buChar char="§"/>
              <a:tabLst/>
              <a:defRPr/>
            </a:pPr>
            <a:r>
              <a:rPr kumimoji="0" lang="en-US" altLang="x-none" sz="2400" b="0" i="0" u="none" strike="noStrike" kern="1200" cap="none" spc="0" normalizeH="0" baseline="0" noProof="0" dirty="0">
                <a:ln>
                  <a:noFill/>
                </a:ln>
                <a:solidFill>
                  <a:srgbClr val="FFFFFF"/>
                </a:solidFill>
                <a:effectLst/>
                <a:uLnTx/>
                <a:uFillTx/>
                <a:latin typeface="Helvetica"/>
                <a:ea typeface="ＭＳ Ｐゴシック"/>
                <a:cs typeface=""/>
              </a:rPr>
              <a:t>Third level</a:t>
            </a:r>
          </a:p>
          <a:p>
            <a:pPr marL="1600200" marR="0" lvl="3" indent="-228600" algn="l" defTabSz="914400" rtl="0" eaLnBrk="1" fontAlgn="base" latinLnBrk="0" hangingPunct="1">
              <a:lnSpc>
                <a:spcPct val="100000"/>
              </a:lnSpc>
              <a:spcBef>
                <a:spcPct val="20000"/>
              </a:spcBef>
              <a:spcAft>
                <a:spcPct val="0"/>
              </a:spcAft>
              <a:buClrTx/>
              <a:buSzTx/>
              <a:buFont typeface="Courier New" charset="0"/>
              <a:buChar char="o"/>
              <a:tabLst/>
              <a:defRPr/>
            </a:pPr>
            <a:r>
              <a:rPr kumimoji="0" lang="en-US" altLang="x-none" sz="2000" b="0" i="0" u="none" strike="noStrike" kern="1200" cap="none" spc="0" normalizeH="0" baseline="0" noProof="0" dirty="0">
                <a:ln>
                  <a:noFill/>
                </a:ln>
                <a:solidFill>
                  <a:srgbClr val="FFFFFF"/>
                </a:solidFill>
                <a:effectLst/>
                <a:uLnTx/>
                <a:uFillTx/>
                <a:latin typeface="Helvetica"/>
                <a:ea typeface="ＭＳ Ｐゴシック"/>
                <a:cs typeface=""/>
              </a:rPr>
              <a:t>Fourth level</a:t>
            </a:r>
          </a:p>
          <a:p>
            <a:pPr marL="2057400" marR="0" lvl="4" indent="-228600" algn="l" defTabSz="914400" rtl="0" eaLnBrk="1" fontAlgn="base" latinLnBrk="0" hangingPunct="1">
              <a:lnSpc>
                <a:spcPct val="100000"/>
              </a:lnSpc>
              <a:spcBef>
                <a:spcPct val="20000"/>
              </a:spcBef>
              <a:spcAft>
                <a:spcPct val="0"/>
              </a:spcAft>
              <a:buClrTx/>
              <a:buSzTx/>
              <a:buFontTx/>
              <a:buChar char="»"/>
              <a:tabLst/>
              <a:defRPr/>
            </a:pPr>
            <a:r>
              <a:rPr kumimoji="0" lang="en-US" altLang="x-none" sz="2000" b="0" i="0" u="none" strike="noStrike" kern="1200" cap="none" spc="0" normalizeH="0" baseline="0" noProof="0" dirty="0">
                <a:ln>
                  <a:noFill/>
                </a:ln>
                <a:solidFill>
                  <a:srgbClr val="FFFFFF"/>
                </a:solidFill>
                <a:effectLst/>
                <a:uLnTx/>
                <a:uFillTx/>
                <a:latin typeface="Helvetica"/>
                <a:ea typeface="ＭＳ Ｐゴシック"/>
                <a:cs typeface=""/>
              </a:rPr>
              <a:t>Fifth level</a:t>
            </a:r>
          </a:p>
        </p:txBody>
      </p:sp>
      <p:sp>
        <p:nvSpPr>
          <p:cNvPr id="16" name="Shape 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rPr dirty="0"/>
              <a:t>Title Text</a:t>
            </a: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rPr dirty="0"/>
              <a:t>matrix@matrixlaw.co.uk      +44 (0)20 740</a:t>
            </a:r>
            <a:r>
              <a:rPr lang="en-GB" dirty="0"/>
              <a:t>4</a:t>
            </a:r>
            <a:r>
              <a:rPr dirty="0"/>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
        <p:nvSpPr>
          <p:cNvPr id="13" name="Text Placeholder 3"/>
          <p:cNvSpPr>
            <a:spLocks noGrp="1"/>
          </p:cNvSpPr>
          <p:nvPr>
            <p:ph type="body" sz="half" idx="11"/>
          </p:nvPr>
        </p:nvSpPr>
        <p:spPr>
          <a:xfrm>
            <a:off x="939799" y="2163161"/>
            <a:ext cx="4301672" cy="6353278"/>
          </a:xfrm>
        </p:spPr>
        <p:txBody>
          <a:bodyPr/>
          <a:lstStyle>
            <a:lvl1pPr marL="0" indent="0">
              <a:buNone/>
              <a:defRPr sz="2500">
                <a:solidFill>
                  <a:srgbClr val="58535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Picture Placeholder 2"/>
          <p:cNvSpPr>
            <a:spLocks noGrp="1"/>
          </p:cNvSpPr>
          <p:nvPr>
            <p:ph type="pic" idx="1"/>
          </p:nvPr>
        </p:nvSpPr>
        <p:spPr>
          <a:xfrm>
            <a:off x="5535385" y="2163161"/>
            <a:ext cx="6496573" cy="63532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8346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Light Blue Title">
    <p:spTree>
      <p:nvGrpSpPr>
        <p:cNvPr id="1" name=""/>
        <p:cNvGrpSpPr/>
        <p:nvPr/>
      </p:nvGrpSpPr>
      <p:grpSpPr>
        <a:xfrm>
          <a:off x="0" y="0"/>
          <a:ext cx="0" cy="0"/>
          <a:chOff x="0" y="0"/>
          <a:chExt cx="0" cy="0"/>
        </a:xfrm>
      </p:grpSpPr>
      <p:pic>
        <p:nvPicPr>
          <p:cNvPr id="23" name="light blue.jpg"/>
          <p:cNvPicPr>
            <a:picLocks noChangeAspect="1"/>
          </p:cNvPicPr>
          <p:nvPr/>
        </p:nvPicPr>
        <p:blipFill>
          <a:blip r:embed="rId2"/>
          <a:stretch>
            <a:fillRect/>
          </a:stretch>
        </p:blipFill>
        <p:spPr>
          <a:xfrm>
            <a:off x="0" y="0"/>
            <a:ext cx="13030250" cy="9753600"/>
          </a:xfrm>
          <a:prstGeom prst="rect">
            <a:avLst/>
          </a:prstGeom>
          <a:ln w="12700">
            <a:miter lim="400000"/>
          </a:ln>
        </p:spPr>
      </p:pic>
      <p:sp>
        <p:nvSpPr>
          <p:cNvPr id="24" name="Shape 24"/>
          <p:cNvSpPr>
            <a:spLocks noGrp="1"/>
          </p:cNvSpPr>
          <p:nvPr>
            <p:ph type="title"/>
          </p:nvPr>
        </p:nvSpPr>
        <p:spPr>
          <a:prstGeom prst="rect">
            <a:avLst/>
          </a:prstGeom>
        </p:spPr>
        <p:txBody>
          <a:bodyPr/>
          <a:lstStyle/>
          <a:p>
            <a:r>
              <a:t>Title Text</a:t>
            </a:r>
          </a:p>
        </p:txBody>
      </p:sp>
      <p:sp>
        <p:nvSpPr>
          <p:cNvPr id="25" name="Shape 25"/>
          <p:cNvSpPr>
            <a:spLocks noGrp="1"/>
          </p:cNvSpPr>
          <p:nvPr>
            <p:ph type="body" sz="half" idx="1"/>
          </p:nvPr>
        </p:nvSpPr>
        <p:spPr>
          <a:xfrm>
            <a:off x="952500" y="5080000"/>
            <a:ext cx="10464800" cy="3544293"/>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a:lvl1pPr>
            <a:lvl2pPr marL="742950" marR="0" indent="-285750" algn="l" defTabSz="914400" rtl="0" eaLnBrk="1" fontAlgn="base" latinLnBrk="0" hangingPunct="1">
              <a:lnSpc>
                <a:spcPct val="100000"/>
              </a:lnSpc>
              <a:spcBef>
                <a:spcPct val="20000"/>
              </a:spcBef>
              <a:spcAft>
                <a:spcPct val="0"/>
              </a:spcAft>
              <a:buClrTx/>
              <a:buSzTx/>
              <a:buFontTx/>
              <a:buChar char="–"/>
              <a:tabLst/>
              <a:defRPr/>
            </a:lvl2pPr>
            <a:lvl3pPr marL="1143000" marR="0" indent="-228600" algn="l" defTabSz="914400" rtl="0" eaLnBrk="1" fontAlgn="base" latinLnBrk="0" hangingPunct="1">
              <a:lnSpc>
                <a:spcPct val="100000"/>
              </a:lnSpc>
              <a:spcBef>
                <a:spcPct val="20000"/>
              </a:spcBef>
              <a:spcAft>
                <a:spcPct val="0"/>
              </a:spcAft>
              <a:buClrTx/>
              <a:buSzTx/>
              <a:buFont typeface="Wingdings"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Courier New" charset="0"/>
              <a:buChar char="o"/>
              <a:tabLst/>
              <a:defRPr/>
            </a:lvl4pPr>
            <a:lvl5pPr marL="2057400" marR="0" indent="-228600" algn="l" defTabSz="914400" rtl="0" eaLnBrk="1" fontAlgn="base" latinLnBrk="0" hangingPunct="1">
              <a:lnSpc>
                <a:spcPct val="100000"/>
              </a:lnSpc>
              <a:spcBef>
                <a:spcPct val="20000"/>
              </a:spcBef>
              <a:spcAft>
                <a:spcPct val="0"/>
              </a:spcAft>
              <a:buClrTx/>
              <a:buSzTx/>
              <a:buFontTx/>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x-none" sz="3200" b="0" i="0" u="none" strike="noStrike" kern="1200" cap="none" spc="0" normalizeH="0" baseline="0" noProof="0" dirty="0">
                <a:ln>
                  <a:noFill/>
                </a:ln>
                <a:solidFill>
                  <a:srgbClr val="FFFFFF"/>
                </a:solidFill>
                <a:effectLst/>
                <a:uLnTx/>
                <a:uFillTx/>
                <a:latin typeface="Helvetica"/>
                <a:ea typeface="ＭＳ Ｐゴシック"/>
                <a:cs typeface=""/>
              </a:rPr>
              <a:t>Click to edit Master text styles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x-none" sz="2800" b="0" i="0" u="none" strike="noStrike" kern="1200" cap="none" spc="0" normalizeH="0" baseline="0" noProof="0" dirty="0">
                <a:ln>
                  <a:noFill/>
                </a:ln>
                <a:solidFill>
                  <a:srgbClr val="FFFFFF"/>
                </a:solidFill>
                <a:effectLst/>
                <a:uLnTx/>
                <a:uFillTx/>
                <a:latin typeface="Helvetica"/>
                <a:ea typeface="ＭＳ Ｐゴシック"/>
                <a:cs typeface=""/>
              </a:rPr>
              <a:t>Second level</a:t>
            </a:r>
          </a:p>
          <a:p>
            <a:pPr marL="1143000" marR="0" lvl="2" indent="-228600" algn="l" defTabSz="914400" rtl="0" eaLnBrk="1" fontAlgn="base" latinLnBrk="0" hangingPunct="1">
              <a:lnSpc>
                <a:spcPct val="100000"/>
              </a:lnSpc>
              <a:spcBef>
                <a:spcPct val="20000"/>
              </a:spcBef>
              <a:spcAft>
                <a:spcPct val="0"/>
              </a:spcAft>
              <a:buClrTx/>
              <a:buSzTx/>
              <a:buFont typeface="Wingdings" charset="2"/>
              <a:buChar char="§"/>
              <a:tabLst/>
              <a:defRPr/>
            </a:pPr>
            <a:r>
              <a:rPr kumimoji="0" lang="en-US" altLang="x-none" sz="2400" b="0" i="0" u="none" strike="noStrike" kern="1200" cap="none" spc="0" normalizeH="0" baseline="0" noProof="0" dirty="0">
                <a:ln>
                  <a:noFill/>
                </a:ln>
                <a:solidFill>
                  <a:srgbClr val="FFFFFF"/>
                </a:solidFill>
                <a:effectLst/>
                <a:uLnTx/>
                <a:uFillTx/>
                <a:latin typeface="Helvetica"/>
                <a:ea typeface="ＭＳ Ｐゴシック"/>
                <a:cs typeface=""/>
              </a:rPr>
              <a:t>Third level</a:t>
            </a:r>
          </a:p>
          <a:p>
            <a:pPr marL="1600200" marR="0" lvl="3" indent="-228600" algn="l" defTabSz="914400" rtl="0" eaLnBrk="1" fontAlgn="base" latinLnBrk="0" hangingPunct="1">
              <a:lnSpc>
                <a:spcPct val="100000"/>
              </a:lnSpc>
              <a:spcBef>
                <a:spcPct val="20000"/>
              </a:spcBef>
              <a:spcAft>
                <a:spcPct val="0"/>
              </a:spcAft>
              <a:buClrTx/>
              <a:buSzTx/>
              <a:buFont typeface="Courier New" charset="0"/>
              <a:buChar char="o"/>
              <a:tabLst/>
              <a:defRPr/>
            </a:pPr>
            <a:r>
              <a:rPr kumimoji="0" lang="en-US" altLang="x-none" sz="2000" b="0" i="0" u="none" strike="noStrike" kern="1200" cap="none" spc="0" normalizeH="0" baseline="0" noProof="0" dirty="0">
                <a:ln>
                  <a:noFill/>
                </a:ln>
                <a:solidFill>
                  <a:srgbClr val="FFFFFF"/>
                </a:solidFill>
                <a:effectLst/>
                <a:uLnTx/>
                <a:uFillTx/>
                <a:latin typeface="Helvetica"/>
                <a:ea typeface="ＭＳ Ｐゴシック"/>
                <a:cs typeface=""/>
              </a:rPr>
              <a:t>Fourth level</a:t>
            </a:r>
          </a:p>
          <a:p>
            <a:pPr marL="2057400" marR="0" lvl="4" indent="-228600" algn="l" defTabSz="914400" rtl="0" eaLnBrk="1" fontAlgn="base" latinLnBrk="0" hangingPunct="1">
              <a:lnSpc>
                <a:spcPct val="100000"/>
              </a:lnSpc>
              <a:spcBef>
                <a:spcPct val="20000"/>
              </a:spcBef>
              <a:spcAft>
                <a:spcPct val="0"/>
              </a:spcAft>
              <a:buClrTx/>
              <a:buSzTx/>
              <a:buFontTx/>
              <a:buChar char="»"/>
              <a:tabLst/>
              <a:defRPr/>
            </a:pPr>
            <a:r>
              <a:rPr kumimoji="0" lang="en-US" altLang="x-none" sz="2000" b="0" i="0" u="none" strike="noStrike" kern="1200" cap="none" spc="0" normalizeH="0" baseline="0" noProof="0" dirty="0">
                <a:ln>
                  <a:noFill/>
                </a:ln>
                <a:solidFill>
                  <a:srgbClr val="FFFFFF"/>
                </a:solidFill>
                <a:effectLst/>
                <a:uLnTx/>
                <a:uFillTx/>
                <a:latin typeface="Helvetica"/>
                <a:ea typeface="ＭＳ Ｐゴシック"/>
                <a:cs typeface=""/>
              </a:rPr>
              <a:t>Fifth level</a:t>
            </a:r>
          </a:p>
        </p:txBody>
      </p:sp>
      <p:sp>
        <p:nvSpPr>
          <p:cNvPr id="26" name="Shape 26"/>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FFFFFF"/>
                </a:solidFill>
                <a:latin typeface="Arial"/>
                <a:ea typeface="Arial"/>
                <a:cs typeface="Arial"/>
                <a:sym typeface="Arial"/>
              </a:defRPr>
            </a:lvl1pPr>
          </a:lstStyle>
          <a:p>
            <a:r>
              <a:rPr dirty="0"/>
              <a:t>matrix@matrixlaw.co.uk      +44 (0)20 740</a:t>
            </a:r>
            <a:r>
              <a:rPr lang="en-GB" dirty="0"/>
              <a:t>4</a:t>
            </a:r>
            <a:r>
              <a:rPr dirty="0"/>
              <a:t> 3447</a:t>
            </a:r>
          </a:p>
        </p:txBody>
      </p:sp>
      <p:pic>
        <p:nvPicPr>
          <p:cNvPr id="27" name="matrix white.png"/>
          <p:cNvPicPr>
            <a:picLocks noChangeAspect="1"/>
          </p:cNvPicPr>
          <p:nvPr/>
        </p:nvPicPr>
        <p:blipFill>
          <a:blip r:embed="rId3"/>
          <a:stretch>
            <a:fillRect/>
          </a:stretch>
        </p:blipFill>
        <p:spPr>
          <a:xfrm>
            <a:off x="11412310" y="8978900"/>
            <a:ext cx="1168401" cy="482437"/>
          </a:xfrm>
          <a:prstGeom prst="rect">
            <a:avLst/>
          </a:prstGeom>
          <a:ln w="12700">
            <a:miter lim="400000"/>
          </a:ln>
        </p:spPr>
      </p:pic>
      <p:sp>
        <p:nvSpPr>
          <p:cNvPr id="28" name="Shape 2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935563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rPr dirty="0"/>
              <a:t>Title Text</a:t>
            </a: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rPr dirty="0"/>
              <a:t>matrix@matrixlaw.co.uk      +44 (0)20 740</a:t>
            </a:r>
            <a:r>
              <a:rPr lang="en-GB" dirty="0"/>
              <a:t>4</a:t>
            </a:r>
            <a:r>
              <a:rPr dirty="0"/>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sp>
        <p:nvSpPr>
          <p:cNvPr id="51" name="Shape 51"/>
          <p:cNvSpPr>
            <a:spLocks noGrp="1"/>
          </p:cNvSpPr>
          <p:nvPr>
            <p:ph type="body" sz="half" idx="13"/>
          </p:nvPr>
        </p:nvSpPr>
        <p:spPr>
          <a:xfrm>
            <a:off x="939800" y="2163161"/>
            <a:ext cx="11092160" cy="6353278"/>
          </a:xfrm>
          <a:prstGeom prst="rect">
            <a:avLst/>
          </a:prstGeom>
        </p:spPr>
        <p:txBody>
          <a:bodyPr/>
          <a:lstStyle>
            <a:lvl1pPr>
              <a:defRPr sz="2500">
                <a:solidFill>
                  <a:srgbClr val="53585F"/>
                </a:solidFill>
              </a:defRPr>
            </a:lvl1pPr>
            <a:lvl2pPr>
              <a:defRPr sz="2500">
                <a:solidFill>
                  <a:srgbClr val="53585F"/>
                </a:solidFill>
              </a:defRPr>
            </a:lvl2pPr>
            <a:lvl3pPr>
              <a:defRPr sz="2500">
                <a:solidFill>
                  <a:srgbClr val="53585F"/>
                </a:solidFill>
              </a:defRPr>
            </a:lvl3pPr>
            <a:lvl4pPr>
              <a:defRPr sz="2500">
                <a:solidFill>
                  <a:srgbClr val="53585F"/>
                </a:solidFill>
              </a:defRPr>
            </a:lvl4pPr>
            <a:lvl5pPr>
              <a:defRPr sz="2500">
                <a:solidFill>
                  <a:srgbClr val="53585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rPr dirty="0"/>
              <a:t>Title Text</a:t>
            </a: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rPr dirty="0"/>
              <a:t>matrix@matrixlaw.co.uk      +44 (0)20 740</a:t>
            </a:r>
            <a:r>
              <a:rPr lang="en-GB" dirty="0"/>
              <a:t>4</a:t>
            </a:r>
            <a:r>
              <a:rPr dirty="0"/>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
        <p:nvSpPr>
          <p:cNvPr id="10" name="Title 1"/>
          <p:cNvSpPr txBox="1">
            <a:spLocks/>
          </p:cNvSpPr>
          <p:nvPr userDrawn="1"/>
        </p:nvSpPr>
        <p:spPr>
          <a:xfrm>
            <a:off x="939800" y="2171786"/>
            <a:ext cx="11092160" cy="352447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marL="0" marR="0" indent="0" algn="ctr" defTabSz="584200" latinLnBrk="0">
              <a:lnSpc>
                <a:spcPct val="100000"/>
              </a:lnSpc>
              <a:spcBef>
                <a:spcPts val="0"/>
              </a:spcBef>
              <a:spcAft>
                <a:spcPts val="0"/>
              </a:spcAft>
              <a:buClrTx/>
              <a:buSzTx/>
              <a:buFontTx/>
              <a:buNone/>
              <a:tabLst/>
              <a:defRPr sz="6000" b="0" i="0" u="none" strike="noStrike" cap="all" spc="0" baseline="0">
                <a:ln>
                  <a:noFill/>
                </a:ln>
                <a:solidFill>
                  <a:srgbClr val="FFFFFF"/>
                </a:solidFill>
                <a:uFillTx/>
                <a:latin typeface="Arial"/>
                <a:ea typeface="Arial"/>
                <a:cs typeface="Arial"/>
                <a:sym typeface="Arial"/>
              </a:defRPr>
            </a:lvl1pPr>
            <a:lvl2pPr marL="0" marR="0" indent="2286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2pPr>
            <a:lvl3pPr marL="0" marR="0" indent="4572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3pPr>
            <a:lvl4pPr marL="0" marR="0" indent="6858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4pPr>
            <a:lvl5pPr marL="0" marR="0" indent="9144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5pPr>
            <a:lvl6pPr marL="0" marR="0" indent="11430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6pPr>
            <a:lvl7pPr marL="0" marR="0" indent="13716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7pPr>
            <a:lvl8pPr marL="0" marR="0" indent="16002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8pPr>
            <a:lvl9pPr marL="0" marR="0" indent="18288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9pPr>
          </a:lstStyle>
          <a:p>
            <a:pPr hangingPunct="1"/>
            <a:r>
              <a:rPr lang="en-US" b="0" i="0" dirty="0">
                <a:solidFill>
                  <a:srgbClr val="58535F"/>
                </a:solidFill>
                <a:latin typeface="Helvetica" charset="0"/>
                <a:ea typeface="Helvetica" charset="0"/>
                <a:cs typeface="Helvetica" charset="0"/>
              </a:rPr>
              <a:t>Click to edit Master title style</a:t>
            </a:r>
          </a:p>
        </p:txBody>
      </p:sp>
      <p:sp>
        <p:nvSpPr>
          <p:cNvPr id="11" name="Subtitle 2"/>
          <p:cNvSpPr>
            <a:spLocks noGrp="1"/>
          </p:cNvSpPr>
          <p:nvPr>
            <p:ph type="subTitle" idx="1"/>
          </p:nvPr>
        </p:nvSpPr>
        <p:spPr>
          <a:xfrm>
            <a:off x="939800" y="5874977"/>
            <a:ext cx="11092160" cy="2622452"/>
          </a:xfrm>
        </p:spPr>
        <p:txBody>
          <a:bodyPr/>
          <a:lstStyle>
            <a:lvl1pPr marL="0" indent="0" algn="ctr">
              <a:buNone/>
              <a:defRPr sz="2400" b="0" i="0">
                <a:solidFill>
                  <a:srgbClr val="58535F"/>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rPr dirty="0"/>
              <a:t>Title Text</a:t>
            </a: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rPr dirty="0"/>
              <a:t>matrix@matrixlaw.co.uk      +44 (0)20 740</a:t>
            </a:r>
            <a:r>
              <a:rPr lang="en-GB" dirty="0"/>
              <a:t>4</a:t>
            </a:r>
            <a:r>
              <a:rPr dirty="0"/>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
        <p:nvSpPr>
          <p:cNvPr id="10" name="Title 1"/>
          <p:cNvSpPr txBox="1">
            <a:spLocks/>
          </p:cNvSpPr>
          <p:nvPr userDrawn="1"/>
        </p:nvSpPr>
        <p:spPr>
          <a:xfrm>
            <a:off x="939800" y="2171786"/>
            <a:ext cx="11092160" cy="352447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marL="0" marR="0" indent="0" algn="ctr" defTabSz="584200" latinLnBrk="0">
              <a:lnSpc>
                <a:spcPct val="100000"/>
              </a:lnSpc>
              <a:spcBef>
                <a:spcPts val="0"/>
              </a:spcBef>
              <a:spcAft>
                <a:spcPts val="0"/>
              </a:spcAft>
              <a:buClrTx/>
              <a:buSzTx/>
              <a:buFontTx/>
              <a:buNone/>
              <a:tabLst/>
              <a:defRPr sz="6000" b="0" i="0" u="none" strike="noStrike" cap="all" spc="0" baseline="0">
                <a:ln>
                  <a:noFill/>
                </a:ln>
                <a:solidFill>
                  <a:srgbClr val="FFFFFF"/>
                </a:solidFill>
                <a:uFillTx/>
                <a:latin typeface="Arial"/>
                <a:ea typeface="Arial"/>
                <a:cs typeface="Arial"/>
                <a:sym typeface="Arial"/>
              </a:defRPr>
            </a:lvl1pPr>
            <a:lvl2pPr marL="0" marR="0" indent="2286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2pPr>
            <a:lvl3pPr marL="0" marR="0" indent="4572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3pPr>
            <a:lvl4pPr marL="0" marR="0" indent="6858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4pPr>
            <a:lvl5pPr marL="0" marR="0" indent="9144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5pPr>
            <a:lvl6pPr marL="0" marR="0" indent="11430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6pPr>
            <a:lvl7pPr marL="0" marR="0" indent="13716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7pPr>
            <a:lvl8pPr marL="0" marR="0" indent="16002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8pPr>
            <a:lvl9pPr marL="0" marR="0" indent="18288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9pPr>
          </a:lstStyle>
          <a:p>
            <a:pPr algn="l" hangingPunct="1"/>
            <a:r>
              <a:rPr lang="en-US" b="0" i="0" dirty="0">
                <a:solidFill>
                  <a:srgbClr val="58535F"/>
                </a:solidFill>
                <a:latin typeface="Helvetica" charset="0"/>
                <a:ea typeface="Helvetica" charset="0"/>
                <a:cs typeface="Helvetica" charset="0"/>
              </a:rPr>
              <a:t>Click to edit Master title style</a:t>
            </a:r>
          </a:p>
        </p:txBody>
      </p:sp>
      <p:sp>
        <p:nvSpPr>
          <p:cNvPr id="11" name="Subtitle 2"/>
          <p:cNvSpPr>
            <a:spLocks noGrp="1"/>
          </p:cNvSpPr>
          <p:nvPr>
            <p:ph type="subTitle" idx="1"/>
          </p:nvPr>
        </p:nvSpPr>
        <p:spPr>
          <a:xfrm>
            <a:off x="939800" y="5874977"/>
            <a:ext cx="11092160" cy="2622452"/>
          </a:xfrm>
        </p:spPr>
        <p:txBody>
          <a:bodyPr/>
          <a:lstStyle>
            <a:lvl1pPr marL="0" indent="0" algn="l">
              <a:buNone/>
              <a:defRPr sz="2400" b="0" i="0">
                <a:solidFill>
                  <a:srgbClr val="58535F"/>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0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rPr dirty="0"/>
              <a:t>Title Text</a:t>
            </a: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rPr dirty="0"/>
              <a:t>matrix@matrixlaw.co.uk      +44 (0)20 740</a:t>
            </a:r>
            <a:r>
              <a:rPr lang="en-GB" dirty="0"/>
              <a:t>4</a:t>
            </a:r>
            <a:r>
              <a:rPr dirty="0"/>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
        <p:nvSpPr>
          <p:cNvPr id="8" name="Content Placeholder 2"/>
          <p:cNvSpPr>
            <a:spLocks noGrp="1"/>
          </p:cNvSpPr>
          <p:nvPr>
            <p:ph sz="half" idx="1"/>
          </p:nvPr>
        </p:nvSpPr>
        <p:spPr>
          <a:xfrm>
            <a:off x="939800" y="2163161"/>
            <a:ext cx="5400000" cy="6353278"/>
          </a:xfrm>
        </p:spPr>
        <p:txBody>
          <a:bodyPr/>
          <a:lstStyle>
            <a:lvl1pPr>
              <a:defRPr sz="2500">
                <a:solidFill>
                  <a:srgbClr val="58535F"/>
                </a:solidFill>
              </a:defRPr>
            </a:lvl1pPr>
            <a:lvl2pPr>
              <a:defRPr sz="2500">
                <a:solidFill>
                  <a:srgbClr val="58535F"/>
                </a:solidFill>
              </a:defRPr>
            </a:lvl2pPr>
            <a:lvl3pPr>
              <a:defRPr sz="2500">
                <a:solidFill>
                  <a:srgbClr val="58535F"/>
                </a:solidFill>
              </a:defRPr>
            </a:lvl3pPr>
            <a:lvl4pPr>
              <a:defRPr sz="2500">
                <a:solidFill>
                  <a:srgbClr val="58535F"/>
                </a:solidFill>
              </a:defRPr>
            </a:lvl4pPr>
            <a:lvl5pPr>
              <a:defRPr sz="2500">
                <a:solidFill>
                  <a:srgbClr val="5853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0"/>
          </p:nvPr>
        </p:nvSpPr>
        <p:spPr>
          <a:xfrm>
            <a:off x="6631960" y="2163161"/>
            <a:ext cx="5400000" cy="6353278"/>
          </a:xfrm>
        </p:spPr>
        <p:txBody>
          <a:bodyPr/>
          <a:lstStyle>
            <a:lvl1pPr>
              <a:defRPr sz="2500">
                <a:solidFill>
                  <a:srgbClr val="58535F"/>
                </a:solidFill>
              </a:defRPr>
            </a:lvl1pPr>
            <a:lvl2pPr>
              <a:defRPr sz="2500">
                <a:solidFill>
                  <a:srgbClr val="58535F"/>
                </a:solidFill>
              </a:defRPr>
            </a:lvl2pPr>
            <a:lvl3pPr>
              <a:defRPr sz="2500">
                <a:solidFill>
                  <a:srgbClr val="58535F"/>
                </a:solidFill>
              </a:defRPr>
            </a:lvl3pPr>
            <a:lvl4pPr>
              <a:defRPr sz="2500">
                <a:solidFill>
                  <a:srgbClr val="58535F"/>
                </a:solidFill>
              </a:defRPr>
            </a:lvl4pPr>
            <a:lvl5pPr>
              <a:defRPr sz="2500">
                <a:solidFill>
                  <a:srgbClr val="5853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1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rPr dirty="0"/>
              <a:t>Title Text</a:t>
            </a: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rPr dirty="0"/>
              <a:t>matrix@matrixlaw.co.uk      +44 (0)20 740</a:t>
            </a:r>
            <a:r>
              <a:rPr lang="en-GB" dirty="0"/>
              <a:t>4</a:t>
            </a:r>
            <a:r>
              <a:rPr dirty="0"/>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
        <p:nvSpPr>
          <p:cNvPr id="10" name="Content Placeholder 2"/>
          <p:cNvSpPr>
            <a:spLocks noGrp="1"/>
          </p:cNvSpPr>
          <p:nvPr>
            <p:ph sz="half" idx="1"/>
          </p:nvPr>
        </p:nvSpPr>
        <p:spPr>
          <a:xfrm>
            <a:off x="939800" y="3135085"/>
            <a:ext cx="5400000" cy="5381353"/>
          </a:xfrm>
        </p:spPr>
        <p:txBody>
          <a:bodyPr/>
          <a:lstStyle>
            <a:lvl1pPr>
              <a:defRPr sz="2500">
                <a:solidFill>
                  <a:srgbClr val="58535F"/>
                </a:solidFill>
              </a:defRPr>
            </a:lvl1pPr>
            <a:lvl2pPr>
              <a:defRPr sz="2500">
                <a:solidFill>
                  <a:srgbClr val="58535F"/>
                </a:solidFill>
              </a:defRPr>
            </a:lvl2pPr>
            <a:lvl3pPr>
              <a:defRPr sz="2500">
                <a:solidFill>
                  <a:srgbClr val="58535F"/>
                </a:solidFill>
              </a:defRPr>
            </a:lvl3pPr>
            <a:lvl4pPr>
              <a:defRPr sz="2500">
                <a:solidFill>
                  <a:srgbClr val="58535F"/>
                </a:solidFill>
              </a:defRPr>
            </a:lvl4pPr>
            <a:lvl5pPr>
              <a:defRPr sz="2500">
                <a:solidFill>
                  <a:srgbClr val="5853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1" name="Content Placeholder 3"/>
          <p:cNvSpPr>
            <a:spLocks noGrp="1"/>
          </p:cNvSpPr>
          <p:nvPr>
            <p:ph sz="half" idx="10"/>
          </p:nvPr>
        </p:nvSpPr>
        <p:spPr>
          <a:xfrm>
            <a:off x="6631960" y="3135085"/>
            <a:ext cx="5400000" cy="5381353"/>
          </a:xfrm>
        </p:spPr>
        <p:txBody>
          <a:bodyPr/>
          <a:lstStyle>
            <a:lvl1pPr>
              <a:defRPr sz="2500">
                <a:solidFill>
                  <a:srgbClr val="58535F"/>
                </a:solidFill>
              </a:defRPr>
            </a:lvl1pPr>
            <a:lvl2pPr>
              <a:defRPr sz="2500">
                <a:solidFill>
                  <a:srgbClr val="58535F"/>
                </a:solidFill>
              </a:defRPr>
            </a:lvl2pPr>
            <a:lvl3pPr>
              <a:defRPr sz="2500">
                <a:solidFill>
                  <a:srgbClr val="58535F"/>
                </a:solidFill>
              </a:defRPr>
            </a:lvl3pPr>
            <a:lvl4pPr>
              <a:defRPr sz="2500">
                <a:solidFill>
                  <a:srgbClr val="58535F"/>
                </a:solidFill>
              </a:defRPr>
            </a:lvl4pPr>
            <a:lvl5pPr>
              <a:defRPr sz="2500">
                <a:solidFill>
                  <a:srgbClr val="5853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1"/>
          </p:nvPr>
        </p:nvSpPr>
        <p:spPr>
          <a:xfrm>
            <a:off x="939800" y="2163161"/>
            <a:ext cx="5400000" cy="823912"/>
          </a:xfrm>
        </p:spPr>
        <p:txBody>
          <a:bodyPr anchor="b"/>
          <a:lstStyle>
            <a:lvl1pPr marL="0" indent="0">
              <a:buNone/>
              <a:defRPr sz="2400" b="1">
                <a:solidFill>
                  <a:srgbClr val="5853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4"/>
          <p:cNvSpPr>
            <a:spLocks noGrp="1"/>
          </p:cNvSpPr>
          <p:nvPr>
            <p:ph type="body" sz="quarter" idx="3"/>
          </p:nvPr>
        </p:nvSpPr>
        <p:spPr>
          <a:xfrm>
            <a:off x="6631960" y="2165814"/>
            <a:ext cx="5400000" cy="823912"/>
          </a:xfrm>
        </p:spPr>
        <p:txBody>
          <a:bodyPr anchor="b"/>
          <a:lstStyle>
            <a:lvl1pPr marL="0" indent="0">
              <a:buNone/>
              <a:defRPr sz="2400" b="1">
                <a:solidFill>
                  <a:srgbClr val="5853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rPr dirty="0"/>
              <a:t>Title Text</a:t>
            </a: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rPr dirty="0"/>
              <a:t>matrix@matrixlaw.co.uk      +44 (0)20 740</a:t>
            </a:r>
            <a:r>
              <a:rPr lang="en-GB" dirty="0"/>
              <a:t>4</a:t>
            </a:r>
            <a:r>
              <a:rPr dirty="0"/>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Green Title copy">
    <p:spTree>
      <p:nvGrpSpPr>
        <p:cNvPr id="1" name=""/>
        <p:cNvGrpSpPr/>
        <p:nvPr/>
      </p:nvGrpSpPr>
      <p:grpSpPr>
        <a:xfrm>
          <a:off x="0" y="0"/>
          <a:ext cx="0" cy="0"/>
          <a:chOff x="0" y="0"/>
          <a:chExt cx="0" cy="0"/>
        </a:xfrm>
      </p:grpSpPr>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rPr dirty="0"/>
              <a:t>matrix@matrixlaw.co.uk      +44 (0)20 740</a:t>
            </a:r>
            <a:r>
              <a:rPr lang="en-GB" dirty="0"/>
              <a:t>4</a:t>
            </a:r>
            <a:r>
              <a:rPr dirty="0"/>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rPr dirty="0"/>
              <a:t>Title Text</a:t>
            </a: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rPr dirty="0"/>
              <a:t>matrix@matrixlaw.co.uk      +44 (0)20 740</a:t>
            </a:r>
            <a:r>
              <a:rPr lang="en-GB" dirty="0"/>
              <a:t>4</a:t>
            </a:r>
            <a:r>
              <a:rPr dirty="0"/>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
        <p:nvSpPr>
          <p:cNvPr id="11" name="Content Placeholder 2"/>
          <p:cNvSpPr>
            <a:spLocks noGrp="1"/>
          </p:cNvSpPr>
          <p:nvPr>
            <p:ph idx="10"/>
          </p:nvPr>
        </p:nvSpPr>
        <p:spPr>
          <a:xfrm>
            <a:off x="5535386" y="2163161"/>
            <a:ext cx="6496573" cy="6353278"/>
          </a:xfrm>
        </p:spPr>
        <p:txBody>
          <a:bodyPr/>
          <a:lstStyle>
            <a:lvl1pPr>
              <a:defRPr sz="3200">
                <a:solidFill>
                  <a:srgbClr val="58535F"/>
                </a:solidFill>
              </a:defRPr>
            </a:lvl1pPr>
            <a:lvl2pPr>
              <a:defRPr sz="2800">
                <a:solidFill>
                  <a:srgbClr val="58535F"/>
                </a:solidFill>
              </a:defRPr>
            </a:lvl2pPr>
            <a:lvl3pPr>
              <a:defRPr sz="2400">
                <a:solidFill>
                  <a:srgbClr val="58535F"/>
                </a:solidFill>
              </a:defRPr>
            </a:lvl3pPr>
            <a:lvl4pPr>
              <a:defRPr sz="2000">
                <a:solidFill>
                  <a:srgbClr val="58535F"/>
                </a:solidFill>
              </a:defRPr>
            </a:lvl4pPr>
            <a:lvl5pPr>
              <a:defRPr sz="2000">
                <a:solidFill>
                  <a:srgbClr val="58535F"/>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half" idx="11"/>
          </p:nvPr>
        </p:nvSpPr>
        <p:spPr>
          <a:xfrm>
            <a:off x="939799" y="2163161"/>
            <a:ext cx="4301672" cy="6353278"/>
          </a:xfrm>
        </p:spPr>
        <p:txBody>
          <a:bodyPr/>
          <a:lstStyle>
            <a:lvl1pPr marL="0" indent="0">
              <a:buNone/>
              <a:defRPr sz="2500">
                <a:solidFill>
                  <a:srgbClr val="58535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pic>
        <p:nvPicPr>
          <p:cNvPr id="2" name="blue.jpg"/>
          <p:cNvPicPr>
            <a:picLocks noChangeAspect="1"/>
          </p:cNvPicPr>
          <p:nvPr/>
        </p:nvPicPr>
        <p:blipFill>
          <a:blip r:embed="rId15"/>
          <a:stretch>
            <a:fillRect/>
          </a:stretch>
        </p:blipFill>
        <p:spPr>
          <a:xfrm>
            <a:off x="-1" y="0"/>
            <a:ext cx="13030201" cy="9775832"/>
          </a:xfrm>
          <a:prstGeom prst="rect">
            <a:avLst/>
          </a:prstGeom>
          <a:ln w="12700">
            <a:miter lim="400000"/>
          </a:ln>
        </p:spPr>
      </p:pic>
      <p:sp>
        <p:nvSpPr>
          <p:cNvPr id="3" name="Shape 3"/>
          <p:cNvSpPr>
            <a:spLocks noGrp="1"/>
          </p:cNvSpPr>
          <p:nvPr>
            <p:ph type="title"/>
          </p:nvPr>
        </p:nvSpPr>
        <p:spPr>
          <a:xfrm>
            <a:off x="952500" y="4000500"/>
            <a:ext cx="12052300" cy="1130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r>
              <a:rPr dirty="0"/>
              <a:t>Title Text</a:t>
            </a:r>
          </a:p>
        </p:txBody>
      </p:sp>
      <p:sp>
        <p:nvSpPr>
          <p:cNvPr id="4" name="Shape 4"/>
          <p:cNvSpPr>
            <a:spLocks noGrp="1"/>
          </p:cNvSpPr>
          <p:nvPr>
            <p:ph type="body" idx="1"/>
          </p:nvPr>
        </p:nvSpPr>
        <p:spPr>
          <a:xfrm>
            <a:off x="952500" y="5080000"/>
            <a:ext cx="10464800" cy="354429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2pPr>
              <a:defRPr>
                <a:latin typeface="+mn-lt"/>
                <a:ea typeface="+mn-ea"/>
                <a:cs typeface="+mn-cs"/>
                <a:sym typeface="Helvetica Light"/>
              </a:defRPr>
            </a:lvl2pPr>
            <a:lvl3pPr>
              <a:defRPr>
                <a:latin typeface="+mn-lt"/>
                <a:ea typeface="+mn-ea"/>
                <a:cs typeface="+mn-cs"/>
                <a:sym typeface="Helvetica Light"/>
              </a:defRPr>
            </a:lvl3pPr>
            <a:lvl4pPr>
              <a:defRPr>
                <a:latin typeface="+mn-lt"/>
                <a:ea typeface="+mn-ea"/>
                <a:cs typeface="+mn-cs"/>
                <a:sym typeface="Helvetica Light"/>
              </a:defRPr>
            </a:lvl4pPr>
            <a:lvl5pPr>
              <a:defRPr>
                <a:latin typeface="+mn-lt"/>
                <a:ea typeface="+mn-ea"/>
                <a:cs typeface="+mn-cs"/>
                <a:sym typeface="Helvetica Light"/>
              </a:defRPr>
            </a:lvl5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x-none" sz="3200" b="0" i="0" u="none" strike="noStrike" kern="1200" cap="none" spc="0" normalizeH="0" baseline="0" noProof="0" dirty="0">
                <a:ln>
                  <a:noFill/>
                </a:ln>
                <a:solidFill>
                  <a:srgbClr val="FFFFFF"/>
                </a:solidFill>
                <a:effectLst/>
                <a:uLnTx/>
                <a:uFillTx/>
                <a:latin typeface="Helvetica"/>
                <a:ea typeface="ＭＳ Ｐゴシック"/>
                <a:cs typeface=""/>
              </a:rPr>
              <a:t>Click to edit Master text styles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x-none" sz="2800" b="0" i="0" u="none" strike="noStrike" kern="1200" cap="none" spc="0" normalizeH="0" baseline="0" noProof="0" dirty="0">
                <a:ln>
                  <a:noFill/>
                </a:ln>
                <a:solidFill>
                  <a:srgbClr val="FFFFFF"/>
                </a:solidFill>
                <a:effectLst/>
                <a:uLnTx/>
                <a:uFillTx/>
                <a:latin typeface="Helvetica"/>
                <a:ea typeface="ＭＳ Ｐゴシック"/>
                <a:cs typeface=""/>
              </a:rPr>
              <a:t>Second level</a:t>
            </a:r>
          </a:p>
          <a:p>
            <a:pPr marL="1143000" marR="0" lvl="2" indent="-228600" algn="l" defTabSz="914400" rtl="0" eaLnBrk="1" fontAlgn="base" latinLnBrk="0" hangingPunct="1">
              <a:lnSpc>
                <a:spcPct val="100000"/>
              </a:lnSpc>
              <a:spcBef>
                <a:spcPct val="20000"/>
              </a:spcBef>
              <a:spcAft>
                <a:spcPct val="0"/>
              </a:spcAft>
              <a:buClrTx/>
              <a:buSzTx/>
              <a:buFont typeface="Wingdings" charset="2"/>
              <a:buChar char="§"/>
              <a:tabLst/>
              <a:defRPr/>
            </a:pPr>
            <a:r>
              <a:rPr kumimoji="0" lang="en-US" altLang="x-none" sz="2400" b="0" i="0" u="none" strike="noStrike" kern="1200" cap="none" spc="0" normalizeH="0" baseline="0" noProof="0" dirty="0">
                <a:ln>
                  <a:noFill/>
                </a:ln>
                <a:solidFill>
                  <a:srgbClr val="FFFFFF"/>
                </a:solidFill>
                <a:effectLst/>
                <a:uLnTx/>
                <a:uFillTx/>
                <a:latin typeface="Helvetica"/>
                <a:ea typeface="ＭＳ Ｐゴシック"/>
                <a:cs typeface=""/>
              </a:rPr>
              <a:t>Third level</a:t>
            </a:r>
          </a:p>
          <a:p>
            <a:pPr marL="1600200" marR="0" lvl="3" indent="-228600" algn="l" defTabSz="914400" rtl="0" eaLnBrk="1" fontAlgn="base" latinLnBrk="0" hangingPunct="1">
              <a:lnSpc>
                <a:spcPct val="100000"/>
              </a:lnSpc>
              <a:spcBef>
                <a:spcPct val="20000"/>
              </a:spcBef>
              <a:spcAft>
                <a:spcPct val="0"/>
              </a:spcAft>
              <a:buClrTx/>
              <a:buSzTx/>
              <a:buFont typeface="Courier New" charset="0"/>
              <a:buChar char="o"/>
              <a:tabLst/>
              <a:defRPr/>
            </a:pPr>
            <a:r>
              <a:rPr kumimoji="0" lang="en-US" altLang="x-none" sz="2000" b="0" i="0" u="none" strike="noStrike" kern="1200" cap="none" spc="0" normalizeH="0" baseline="0" noProof="0" dirty="0">
                <a:ln>
                  <a:noFill/>
                </a:ln>
                <a:solidFill>
                  <a:srgbClr val="FFFFFF"/>
                </a:solidFill>
                <a:effectLst/>
                <a:uLnTx/>
                <a:uFillTx/>
                <a:latin typeface="Helvetica"/>
                <a:ea typeface="ＭＳ Ｐゴシック"/>
                <a:cs typeface=""/>
              </a:rPr>
              <a:t>Fourth level</a:t>
            </a:r>
          </a:p>
          <a:p>
            <a:pPr marL="2057400" marR="0" lvl="4" indent="-228600" algn="l" defTabSz="914400" rtl="0" eaLnBrk="1" fontAlgn="base" latinLnBrk="0" hangingPunct="1">
              <a:lnSpc>
                <a:spcPct val="100000"/>
              </a:lnSpc>
              <a:spcBef>
                <a:spcPct val="20000"/>
              </a:spcBef>
              <a:spcAft>
                <a:spcPct val="0"/>
              </a:spcAft>
              <a:buClrTx/>
              <a:buSzTx/>
              <a:buFontTx/>
              <a:buChar char="»"/>
              <a:tabLst/>
              <a:defRPr/>
            </a:pPr>
            <a:r>
              <a:rPr kumimoji="0" lang="en-US" altLang="x-none" sz="2000" b="0" i="0" u="none" strike="noStrike" kern="1200" cap="none" spc="0" normalizeH="0" baseline="0" noProof="0" dirty="0">
                <a:ln>
                  <a:noFill/>
                </a:ln>
                <a:solidFill>
                  <a:srgbClr val="FFFFFF"/>
                </a:solidFill>
                <a:effectLst/>
                <a:uLnTx/>
                <a:uFillTx/>
                <a:latin typeface="Helvetica"/>
                <a:ea typeface="ＭＳ Ｐゴシック"/>
                <a:cs typeface=""/>
              </a:rPr>
              <a:t>Fifth level</a:t>
            </a:r>
          </a:p>
        </p:txBody>
      </p:sp>
      <p:sp>
        <p:nvSpPr>
          <p:cNvPr id="5" name="Shape 5"/>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FFFFFF"/>
                </a:solidFill>
                <a:latin typeface="Arial"/>
                <a:ea typeface="Arial"/>
                <a:cs typeface="Arial"/>
                <a:sym typeface="Arial"/>
              </a:defRPr>
            </a:lvl1pPr>
          </a:lstStyle>
          <a:p>
            <a:r>
              <a:rPr dirty="0"/>
              <a:t>matrix@matrixlaw.co.uk      +44 (0)20 740</a:t>
            </a:r>
            <a:r>
              <a:rPr lang="en-GB" dirty="0"/>
              <a:t>4</a:t>
            </a:r>
            <a:r>
              <a:rPr dirty="0"/>
              <a:t> 3447</a:t>
            </a:r>
          </a:p>
        </p:txBody>
      </p:sp>
      <p:pic>
        <p:nvPicPr>
          <p:cNvPr id="6" name="matrix white.png"/>
          <p:cNvPicPr>
            <a:picLocks noChangeAspect="1"/>
          </p:cNvPicPr>
          <p:nvPr/>
        </p:nvPicPr>
        <p:blipFill>
          <a:blip r:embed="rId16"/>
          <a:stretch>
            <a:fillRect/>
          </a:stretch>
        </p:blipFill>
        <p:spPr>
          <a:xfrm>
            <a:off x="11412310" y="8978900"/>
            <a:ext cx="1168401" cy="482437"/>
          </a:xfrm>
          <a:prstGeom prst="rect">
            <a:avLst/>
          </a:prstGeom>
          <a:ln w="12700">
            <a:miter lim="400000"/>
          </a:ln>
        </p:spPr>
      </p:pic>
      <p:sp>
        <p:nvSpPr>
          <p:cNvPr id="7" name="Shape 7"/>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3" r:id="rId3"/>
    <p:sldLayoutId id="2147483656" r:id="rId4"/>
    <p:sldLayoutId id="2147483662" r:id="rId5"/>
    <p:sldLayoutId id="2147483663" r:id="rId6"/>
    <p:sldLayoutId id="2147483657" r:id="rId7"/>
    <p:sldLayoutId id="2147483659" r:id="rId8"/>
    <p:sldLayoutId id="2147483660" r:id="rId9"/>
    <p:sldLayoutId id="2147483661" r:id="rId10"/>
    <p:sldLayoutId id="2147483664" r:id="rId11"/>
    <p:sldLayoutId id="2147483665" r:id="rId12"/>
  </p:sldLayoutIdLst>
  <p:transition spd="med"/>
  <p:txStyles>
    <p:titleStyle>
      <a:lvl1pPr marL="0" marR="0" indent="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Helvetica" charset="0"/>
          <a:ea typeface="Helvetica" charset="0"/>
          <a:cs typeface="Helvetica" charset="0"/>
          <a:sym typeface="Arial"/>
        </a:defRPr>
      </a:lvl1pPr>
      <a:lvl2pPr marL="0" marR="0" indent="2286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2pPr>
      <a:lvl3pPr marL="0" marR="0" indent="4572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3pPr>
      <a:lvl4pPr marL="0" marR="0" indent="6858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4pPr>
      <a:lvl5pPr marL="0" marR="0" indent="9144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5pPr>
      <a:lvl6pPr marL="0" marR="0" indent="11430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6pPr>
      <a:lvl7pPr marL="0" marR="0" indent="13716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7pPr>
      <a:lvl8pPr marL="0" marR="0" indent="16002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8pPr>
      <a:lvl9pPr marL="0" marR="0" indent="18288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9pPr>
    </p:titleStyle>
    <p:bodyStyle>
      <a:lvl1pPr marL="342900" marR="0" indent="-342900" algn="l" defTabSz="914400" rtl="0" eaLnBrk="1" fontAlgn="base" latinLnBrk="0" hangingPunct="1">
        <a:lnSpc>
          <a:spcPct val="100000"/>
        </a:lnSpc>
        <a:spcBef>
          <a:spcPct val="20000"/>
        </a:spcBef>
        <a:spcAft>
          <a:spcPct val="0"/>
        </a:spcAft>
        <a:buClrTx/>
        <a:buSzTx/>
        <a:buFontTx/>
        <a:buChar char="•"/>
        <a:tabLst/>
        <a:defRPr sz="4200" b="0" i="0" u="none" strike="noStrike" cap="none" spc="0" baseline="0">
          <a:ln>
            <a:noFill/>
          </a:ln>
          <a:solidFill>
            <a:srgbClr val="FFFFFF"/>
          </a:solidFill>
          <a:uFillTx/>
          <a:latin typeface="Helvetica" charset="0"/>
          <a:ea typeface="Helvetica" charset="0"/>
          <a:cs typeface="Helvetica" charset="0"/>
          <a:sym typeface="Arial"/>
        </a:defRPr>
      </a:lvl1pPr>
      <a:lvl2pPr marL="742950" marR="0" indent="-285750" algn="l" defTabSz="914400" rtl="0" eaLnBrk="1" fontAlgn="base" latinLnBrk="0" hangingPunct="1">
        <a:lnSpc>
          <a:spcPct val="100000"/>
        </a:lnSpc>
        <a:spcBef>
          <a:spcPct val="20000"/>
        </a:spcBef>
        <a:spcAft>
          <a:spcPct val="0"/>
        </a:spcAft>
        <a:buClrTx/>
        <a:buSzTx/>
        <a:buFontTx/>
        <a:buChar char="–"/>
        <a:tabLst/>
        <a:defRPr sz="4200" b="0" i="0" u="none" strike="noStrike" cap="none" spc="0" baseline="0">
          <a:ln>
            <a:noFill/>
          </a:ln>
          <a:solidFill>
            <a:srgbClr val="FFFFFF"/>
          </a:solidFill>
          <a:uFillTx/>
          <a:latin typeface="Arial"/>
          <a:ea typeface="Arial"/>
          <a:cs typeface="Arial"/>
          <a:sym typeface="Arial"/>
        </a:defRPr>
      </a:lvl2pPr>
      <a:lvl3pPr marL="1143000" marR="0" indent="-228600" algn="l" defTabSz="914400" rtl="0" eaLnBrk="1" fontAlgn="base" latinLnBrk="0" hangingPunct="1">
        <a:lnSpc>
          <a:spcPct val="100000"/>
        </a:lnSpc>
        <a:spcBef>
          <a:spcPct val="20000"/>
        </a:spcBef>
        <a:spcAft>
          <a:spcPct val="0"/>
        </a:spcAft>
        <a:buClrTx/>
        <a:buSzTx/>
        <a:buFont typeface="Wingdings" charset="2"/>
        <a:buChar char="§"/>
        <a:tabLst/>
        <a:defRPr sz="4200" b="0" i="0" u="none" strike="noStrike" cap="none" spc="0" baseline="0">
          <a:ln>
            <a:noFill/>
          </a:ln>
          <a:solidFill>
            <a:srgbClr val="FFFFFF"/>
          </a:solidFill>
          <a:uFillTx/>
          <a:latin typeface="Arial"/>
          <a:ea typeface="Arial"/>
          <a:cs typeface="Arial"/>
          <a:sym typeface="Arial"/>
        </a:defRPr>
      </a:lvl3pPr>
      <a:lvl4pPr marL="1600200" marR="0" indent="-228600" algn="l" defTabSz="914400" rtl="0" eaLnBrk="1" fontAlgn="base" latinLnBrk="0" hangingPunct="1">
        <a:lnSpc>
          <a:spcPct val="100000"/>
        </a:lnSpc>
        <a:spcBef>
          <a:spcPct val="20000"/>
        </a:spcBef>
        <a:spcAft>
          <a:spcPct val="0"/>
        </a:spcAft>
        <a:buClrTx/>
        <a:buSzTx/>
        <a:buFont typeface="Courier New" charset="0"/>
        <a:buChar char="o"/>
        <a:tabLst/>
        <a:defRPr sz="4200" b="0" i="0" u="none" strike="noStrike" cap="none" spc="0" baseline="0">
          <a:ln>
            <a:noFill/>
          </a:ln>
          <a:solidFill>
            <a:srgbClr val="FFFFFF"/>
          </a:solidFill>
          <a:uFillTx/>
          <a:latin typeface="Arial"/>
          <a:ea typeface="Arial"/>
          <a:cs typeface="Arial"/>
          <a:sym typeface="Arial"/>
        </a:defRPr>
      </a:lvl4pPr>
      <a:lvl5pPr marL="2057400" marR="0" indent="-228600" algn="l" defTabSz="914400" rtl="0" eaLnBrk="1" fontAlgn="base" latinLnBrk="0" hangingPunct="1">
        <a:lnSpc>
          <a:spcPct val="100000"/>
        </a:lnSpc>
        <a:spcBef>
          <a:spcPct val="20000"/>
        </a:spcBef>
        <a:spcAft>
          <a:spcPct val="0"/>
        </a:spcAft>
        <a:buClrTx/>
        <a:buSzTx/>
        <a:buFontTx/>
        <a:buChar char="»"/>
        <a:tabLst/>
        <a:defRPr sz="4200" b="0" i="0" u="none" strike="noStrike" cap="none" spc="0" baseline="0">
          <a:ln>
            <a:noFill/>
          </a:ln>
          <a:solidFill>
            <a:srgbClr val="FFFFFF"/>
          </a:solidFill>
          <a:uFillTx/>
          <a:latin typeface="Arial"/>
          <a:ea typeface="Arial"/>
          <a:cs typeface="Arial"/>
          <a:sym typeface="Arial"/>
        </a:defRPr>
      </a:lvl5pPr>
      <a:lvl6pPr marL="0" marR="0" indent="1143000" algn="l" defTabSz="58420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Arial"/>
          <a:ea typeface="Arial"/>
          <a:cs typeface="Arial"/>
          <a:sym typeface="Arial"/>
        </a:defRPr>
      </a:lvl6pPr>
      <a:lvl7pPr marL="0" marR="0" indent="1371600" algn="l" defTabSz="58420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Arial"/>
          <a:ea typeface="Arial"/>
          <a:cs typeface="Arial"/>
          <a:sym typeface="Arial"/>
        </a:defRPr>
      </a:lvl7pPr>
      <a:lvl8pPr marL="0" marR="0" indent="1600200" algn="l" defTabSz="58420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Arial"/>
          <a:ea typeface="Arial"/>
          <a:cs typeface="Arial"/>
          <a:sym typeface="Arial"/>
        </a:defRPr>
      </a:lvl8pPr>
      <a:lvl9pPr marL="0" marR="0" indent="1828800" algn="l" defTabSz="58420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Arial"/>
          <a:ea typeface="Arial"/>
          <a:cs typeface="Arial"/>
          <a:sym typeface="Arial"/>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4326" y="1906690"/>
            <a:ext cx="12052300" cy="4141899"/>
          </a:xfrm>
        </p:spPr>
        <p:txBody>
          <a:bodyPr/>
          <a:lstStyle/>
          <a:p>
            <a:pPr algn="ctr"/>
            <a:br>
              <a:rPr lang="en-GB" sz="4000" b="1" i="1" u="sng" dirty="0">
                <a:solidFill>
                  <a:srgbClr val="FFC000"/>
                </a:solidFill>
                <a:latin typeface="Arial" panose="020B0604020202020204" pitchFamily="34" charset="0"/>
                <a:cs typeface="Arial" panose="020B0604020202020204" pitchFamily="34" charset="0"/>
              </a:rPr>
            </a:br>
            <a:br>
              <a:rPr lang="en-GB" sz="4000" b="1" i="1" u="sng" dirty="0">
                <a:solidFill>
                  <a:srgbClr val="FFC000"/>
                </a:solidFill>
                <a:latin typeface="Arial" panose="020B0604020202020204" pitchFamily="34" charset="0"/>
                <a:cs typeface="Arial" panose="020B0604020202020204" pitchFamily="34" charset="0"/>
              </a:rPr>
            </a:br>
            <a:r>
              <a:rPr lang="en-GB" sz="5500" b="1" dirty="0">
                <a:solidFill>
                  <a:schemeClr val="bg2">
                    <a:lumMod val="50000"/>
                  </a:schemeClr>
                </a:solidFill>
                <a:latin typeface="Amasis MT Pro Medium" panose="02040604050005020304" pitchFamily="18" charset="0"/>
                <a:cs typeface="Arial" panose="020B0604020202020204" pitchFamily="34" charset="0"/>
              </a:rPr>
              <a:t>GROUNDS FOR JUDICIAL REVIEW</a:t>
            </a:r>
          </a:p>
        </p:txBody>
      </p:sp>
      <p:sp>
        <p:nvSpPr>
          <p:cNvPr id="3" name="Text Placeholder 2"/>
          <p:cNvSpPr>
            <a:spLocks noGrp="1"/>
          </p:cNvSpPr>
          <p:nvPr>
            <p:ph type="body" sz="half" idx="1"/>
          </p:nvPr>
        </p:nvSpPr>
        <p:spPr>
          <a:xfrm>
            <a:off x="1706880" y="5775960"/>
            <a:ext cx="10205996" cy="2763645"/>
          </a:xfrm>
        </p:spPr>
        <p:txBody>
          <a:bodyPr/>
          <a:lstStyle/>
          <a:p>
            <a:pPr marL="0" indent="0">
              <a:buNone/>
            </a:pPr>
            <a:endParaRPr lang="en-GB" dirty="0">
              <a:solidFill>
                <a:schemeClr val="bg2">
                  <a:lumMod val="50000"/>
                </a:schemeClr>
              </a:solidFill>
              <a:latin typeface="Arial" panose="020B0604020202020204" pitchFamily="34" charset="0"/>
              <a:cs typeface="Arial" panose="020B0604020202020204" pitchFamily="34" charset="0"/>
            </a:endParaRPr>
          </a:p>
          <a:p>
            <a:pPr marL="0" indent="0" algn="ctr">
              <a:buNone/>
            </a:pPr>
            <a:r>
              <a:rPr lang="en-GB" sz="3800" b="1" dirty="0">
                <a:solidFill>
                  <a:schemeClr val="bg2">
                    <a:lumMod val="50000"/>
                  </a:schemeClr>
                </a:solidFill>
                <a:latin typeface="Amasis MT Pro Medium" panose="02040604050005020304" pitchFamily="18" charset="0"/>
                <a:cs typeface="Arial" panose="020B0604020202020204" pitchFamily="34" charset="0"/>
              </a:rPr>
              <a:t> Darryl Hutcheon</a:t>
            </a:r>
          </a:p>
          <a:p>
            <a:pPr marL="0" indent="0" algn="ctr">
              <a:buNone/>
            </a:pPr>
            <a:r>
              <a:rPr lang="en-GB" sz="3800" b="1" dirty="0">
                <a:solidFill>
                  <a:schemeClr val="bg2">
                    <a:lumMod val="50000"/>
                  </a:schemeClr>
                </a:solidFill>
                <a:latin typeface="Amasis MT Pro Medium" panose="02040604050005020304" pitchFamily="18" charset="0"/>
                <a:cs typeface="Arial" panose="020B0604020202020204" pitchFamily="34" charset="0"/>
              </a:rPr>
              <a:t>19 April 2024</a:t>
            </a:r>
          </a:p>
        </p:txBody>
      </p:sp>
    </p:spTree>
    <p:extLst>
      <p:ext uri="{BB962C8B-B14F-4D97-AF65-F5344CB8AC3E}">
        <p14:creationId xmlns:p14="http://schemas.microsoft.com/office/powerpoint/2010/main" val="389915248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5A8289-6C9E-D95D-0732-8780C6E629F6}"/>
              </a:ext>
            </a:extLst>
          </p:cNvPr>
          <p:cNvSpPr>
            <a:spLocks noGrp="1"/>
          </p:cNvSpPr>
          <p:nvPr>
            <p:ph type="title"/>
          </p:nvPr>
        </p:nvSpPr>
        <p:spPr>
          <a:xfrm>
            <a:off x="939800" y="685800"/>
            <a:ext cx="12052300" cy="1130300"/>
          </a:xfrm>
        </p:spPr>
        <p:txBody>
          <a:bodyPr/>
          <a:lstStyle/>
          <a:p>
            <a:pPr algn="ctr"/>
            <a:r>
              <a:rPr lang="en-US" b="1" dirty="0">
                <a:latin typeface="Amasis MT Pro Medium" panose="02040604050005020304" pitchFamily="18" charset="0"/>
                <a:cs typeface="Arial" panose="020B0604020202020204" pitchFamily="34" charset="0"/>
              </a:rPr>
              <a:t>The “Classic” Explanation of judicial review grounds</a:t>
            </a:r>
          </a:p>
        </p:txBody>
      </p:sp>
      <p:sp>
        <p:nvSpPr>
          <p:cNvPr id="8" name="Text Placeholder 2">
            <a:extLst>
              <a:ext uri="{FF2B5EF4-FFF2-40B4-BE49-F238E27FC236}">
                <a16:creationId xmlns:a16="http://schemas.microsoft.com/office/drawing/2014/main" id="{0971E02E-A008-CA64-E99B-E8A99147DD8D}"/>
              </a:ext>
            </a:extLst>
          </p:cNvPr>
          <p:cNvSpPr>
            <a:spLocks noGrp="1"/>
          </p:cNvSpPr>
          <p:nvPr>
            <p:ph type="body" sz="half" idx="13"/>
          </p:nvPr>
        </p:nvSpPr>
        <p:spPr>
          <a:xfrm>
            <a:off x="939800" y="2163161"/>
            <a:ext cx="11092160" cy="6353278"/>
          </a:xfrm>
        </p:spPr>
        <p:txBody>
          <a:bodyPr/>
          <a:lstStyle/>
          <a:p>
            <a:pPr marL="0" indent="0">
              <a:buNone/>
            </a:pPr>
            <a:endParaRPr lang="en-US" dirty="0">
              <a:latin typeface="Amasis MT Pro Medium" panose="02040604050005020304" pitchFamily="18" charset="0"/>
            </a:endParaRPr>
          </a:p>
          <a:p>
            <a:pPr marL="0" indent="0">
              <a:buNone/>
            </a:pPr>
            <a:endParaRPr lang="en-US" dirty="0">
              <a:latin typeface="Amasis MT Pro Medium" panose="02040604050005020304" pitchFamily="18" charset="0"/>
            </a:endParaRPr>
          </a:p>
          <a:p>
            <a:pPr marL="0" indent="0" algn="just">
              <a:buNone/>
            </a:pPr>
            <a:r>
              <a:rPr lang="en-US" sz="3500" dirty="0">
                <a:latin typeface="Amasis MT Pro Medium" panose="02040604050005020304" pitchFamily="18" charset="0"/>
                <a:cs typeface="Arial" panose="020B0604020202020204" pitchFamily="34" charset="0"/>
              </a:rPr>
              <a:t>The House of Lords in the </a:t>
            </a:r>
            <a:r>
              <a:rPr lang="en-US" sz="3500" u="sng" dirty="0">
                <a:latin typeface="Amasis MT Pro Medium" panose="02040604050005020304" pitchFamily="18" charset="0"/>
                <a:cs typeface="Arial" panose="020B0604020202020204" pitchFamily="34" charset="0"/>
              </a:rPr>
              <a:t>GCHQ</a:t>
            </a:r>
            <a:r>
              <a:rPr lang="en-US" sz="3500" dirty="0">
                <a:latin typeface="Amasis MT Pro Medium" panose="02040604050005020304" pitchFamily="18" charset="0"/>
                <a:cs typeface="Arial" panose="020B0604020202020204" pitchFamily="34" charset="0"/>
              </a:rPr>
              <a:t> case ([1985] AC 374):</a:t>
            </a:r>
          </a:p>
          <a:p>
            <a:pPr marL="0" indent="0" algn="just">
              <a:buNone/>
            </a:pPr>
            <a:endParaRPr lang="en-US" sz="3000" b="1" dirty="0">
              <a:latin typeface="Amasis MT Pro Medium" panose="02040604050005020304" pitchFamily="18" charset="0"/>
              <a:cs typeface="Arial" panose="020B0604020202020204" pitchFamily="34" charset="0"/>
            </a:endParaRPr>
          </a:p>
          <a:p>
            <a:pPr marL="0" indent="0" algn="just">
              <a:buNone/>
            </a:pPr>
            <a:r>
              <a:rPr lang="en-GB" sz="3000" kern="100" dirty="0">
                <a:effectLst/>
                <a:latin typeface="Amasis MT Pro Medium" panose="02040604050005020304" pitchFamily="18" charset="0"/>
                <a:ea typeface="Aptos" panose="020B0004020202020204" pitchFamily="34" charset="0"/>
                <a:cs typeface="Times New Roman" panose="02020603050405020304" pitchFamily="18" charset="0"/>
              </a:rPr>
              <a:t>“</a:t>
            </a:r>
            <a:r>
              <a:rPr lang="en-GB" sz="3000" i="1" kern="100" dirty="0">
                <a:effectLst/>
                <a:latin typeface="Amasis MT Pro Medium" panose="02040604050005020304" pitchFamily="18" charset="0"/>
                <a:ea typeface="Aptos" panose="020B0004020202020204" pitchFamily="34" charset="0"/>
                <a:cs typeface="Times New Roman" panose="02020603050405020304" pitchFamily="18" charset="0"/>
              </a:rPr>
              <a:t>one can conveniently classify under three heads the  grounds upon which administrative action is subject to control by judicial review. The first I would call </a:t>
            </a:r>
            <a:r>
              <a:rPr lang="en-GB" sz="3000" b="1" i="1" u="sng" kern="100" dirty="0">
                <a:effectLst/>
                <a:latin typeface="Amasis MT Pro Medium" panose="02040604050005020304" pitchFamily="18" charset="0"/>
                <a:ea typeface="Aptos" panose="020B0004020202020204" pitchFamily="34" charset="0"/>
                <a:cs typeface="Times New Roman" panose="02020603050405020304" pitchFamily="18" charset="0"/>
              </a:rPr>
              <a:t>“illegality”,</a:t>
            </a:r>
            <a:r>
              <a:rPr lang="en-GB" sz="3000" i="1" kern="100" dirty="0">
                <a:effectLst/>
                <a:latin typeface="Amasis MT Pro Medium" panose="02040604050005020304" pitchFamily="18" charset="0"/>
                <a:ea typeface="Aptos" panose="020B0004020202020204" pitchFamily="34" charset="0"/>
                <a:cs typeface="Times New Roman" panose="02020603050405020304" pitchFamily="18" charset="0"/>
              </a:rPr>
              <a:t> the second </a:t>
            </a:r>
            <a:r>
              <a:rPr lang="en-GB" sz="3000" b="1" i="1" u="sng" kern="100" dirty="0">
                <a:effectLst/>
                <a:latin typeface="Amasis MT Pro Medium" panose="02040604050005020304" pitchFamily="18" charset="0"/>
                <a:ea typeface="Aptos" panose="020B0004020202020204" pitchFamily="34" charset="0"/>
                <a:cs typeface="Times New Roman" panose="02020603050405020304" pitchFamily="18" charset="0"/>
              </a:rPr>
              <a:t>“irrationality”</a:t>
            </a:r>
            <a:r>
              <a:rPr lang="en-GB" sz="3000" i="1" kern="100" dirty="0">
                <a:effectLst/>
                <a:latin typeface="Amasis MT Pro Medium" panose="02040604050005020304" pitchFamily="18" charset="0"/>
                <a:ea typeface="Aptos" panose="020B0004020202020204" pitchFamily="34" charset="0"/>
                <a:cs typeface="Times New Roman" panose="02020603050405020304" pitchFamily="18" charset="0"/>
              </a:rPr>
              <a:t> and the third </a:t>
            </a:r>
            <a:r>
              <a:rPr lang="en-GB" sz="3000" b="1" i="1" u="sng" kern="100" dirty="0">
                <a:effectLst/>
                <a:latin typeface="Amasis MT Pro Medium" panose="02040604050005020304" pitchFamily="18" charset="0"/>
                <a:ea typeface="Aptos" panose="020B0004020202020204" pitchFamily="34" charset="0"/>
                <a:cs typeface="Times New Roman" panose="02020603050405020304" pitchFamily="18" charset="0"/>
              </a:rPr>
              <a:t>“procedural impropriety</a:t>
            </a:r>
            <a:r>
              <a:rPr lang="en-GB" sz="3000" kern="100" dirty="0">
                <a:effectLst/>
                <a:latin typeface="Amasis MT Pro Medium" panose="02040604050005020304" pitchFamily="18" charset="0"/>
                <a:ea typeface="Aptos" panose="020B0004020202020204" pitchFamily="34" charset="0"/>
                <a:cs typeface="Times New Roman" panose="02020603050405020304" pitchFamily="18" charset="0"/>
              </a:rPr>
              <a:t>…”</a:t>
            </a:r>
          </a:p>
          <a:p>
            <a:pPr marL="0" indent="0" algn="just">
              <a:buNone/>
            </a:pPr>
            <a:endParaRPr lang="en-GB" sz="3000" kern="100" dirty="0">
              <a:latin typeface="Amasis MT Pro Medium" panose="02040604050005020304" pitchFamily="18" charset="0"/>
              <a:ea typeface="Aptos" panose="020B0004020202020204" pitchFamily="34" charset="0"/>
              <a:cs typeface="Times New Roman" panose="02020603050405020304" pitchFamily="18" charset="0"/>
            </a:endParaRPr>
          </a:p>
          <a:p>
            <a:pPr marL="0" indent="0" algn="just">
              <a:buNone/>
            </a:pPr>
            <a:r>
              <a:rPr lang="en-GB" sz="3000" kern="100" dirty="0">
                <a:effectLst/>
                <a:latin typeface="Amasis MT Pro Medium" panose="02040604050005020304" pitchFamily="18" charset="0"/>
                <a:ea typeface="Aptos" panose="020B0004020202020204" pitchFamily="34" charset="0"/>
                <a:cs typeface="Times New Roman" panose="02020603050405020304" pitchFamily="18" charset="0"/>
              </a:rPr>
              <a:t>These headline concepts are a helpful, if imperfect, guide to the different angles of challenge in a judicial review…</a:t>
            </a:r>
          </a:p>
          <a:p>
            <a:pPr marL="0" indent="0">
              <a:buNone/>
            </a:pPr>
            <a:endParaRPr lang="en-US"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188975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5A8289-6C9E-D95D-0732-8780C6E629F6}"/>
              </a:ext>
            </a:extLst>
          </p:cNvPr>
          <p:cNvSpPr>
            <a:spLocks noGrp="1"/>
          </p:cNvSpPr>
          <p:nvPr>
            <p:ph type="title"/>
          </p:nvPr>
        </p:nvSpPr>
        <p:spPr>
          <a:xfrm>
            <a:off x="939800" y="685800"/>
            <a:ext cx="12052300" cy="1130300"/>
          </a:xfrm>
        </p:spPr>
        <p:txBody>
          <a:bodyPr/>
          <a:lstStyle/>
          <a:p>
            <a:pPr algn="ctr"/>
            <a:r>
              <a:rPr lang="en-US" b="1" dirty="0">
                <a:latin typeface="Amasis MT Pro Medium" panose="02040604050005020304" pitchFamily="18" charset="0"/>
                <a:cs typeface="Arial" panose="020B0604020202020204" pitchFamily="34" charset="0"/>
              </a:rPr>
              <a:t>CATEGORY (</a:t>
            </a:r>
            <a:r>
              <a:rPr lang="en-US" b="1" dirty="0" err="1">
                <a:latin typeface="Amasis MT Pro Medium" panose="02040604050005020304" pitchFamily="18" charset="0"/>
                <a:cs typeface="Arial" panose="020B0604020202020204" pitchFamily="34" charset="0"/>
              </a:rPr>
              <a:t>i</a:t>
            </a:r>
            <a:r>
              <a:rPr lang="en-US" b="1" dirty="0">
                <a:latin typeface="Amasis MT Pro Medium" panose="02040604050005020304" pitchFamily="18" charset="0"/>
                <a:cs typeface="Arial" panose="020B0604020202020204" pitchFamily="34" charset="0"/>
              </a:rPr>
              <a:t>) - ILLEGALITY</a:t>
            </a:r>
          </a:p>
        </p:txBody>
      </p:sp>
      <p:sp>
        <p:nvSpPr>
          <p:cNvPr id="8" name="Text Placeholder 2">
            <a:extLst>
              <a:ext uri="{FF2B5EF4-FFF2-40B4-BE49-F238E27FC236}">
                <a16:creationId xmlns:a16="http://schemas.microsoft.com/office/drawing/2014/main" id="{0971E02E-A008-CA64-E99B-E8A99147DD8D}"/>
              </a:ext>
            </a:extLst>
          </p:cNvPr>
          <p:cNvSpPr>
            <a:spLocks noGrp="1"/>
          </p:cNvSpPr>
          <p:nvPr>
            <p:ph type="body" sz="half" idx="13"/>
          </p:nvPr>
        </p:nvSpPr>
        <p:spPr>
          <a:xfrm>
            <a:off x="972840" y="1250950"/>
            <a:ext cx="11092160" cy="6353278"/>
          </a:xfrm>
        </p:spPr>
        <p:txBody>
          <a:bodyPr/>
          <a:lstStyle/>
          <a:p>
            <a:pPr marL="0" indent="0" algn="just">
              <a:buNone/>
            </a:pPr>
            <a:endParaRPr lang="en-US" sz="2200" dirty="0">
              <a:latin typeface="Amasis MT Pro Medium" panose="02040604050005020304" pitchFamily="18" charset="0"/>
            </a:endParaRPr>
          </a:p>
          <a:p>
            <a:pPr marL="0" indent="0" algn="just">
              <a:buNone/>
            </a:pPr>
            <a:endParaRPr lang="en-US" sz="4000" dirty="0">
              <a:latin typeface="Amasis MT Pro Medium" panose="02040604050005020304" pitchFamily="18" charset="0"/>
            </a:endParaRPr>
          </a:p>
          <a:p>
            <a:pPr marL="0" indent="0" algn="just">
              <a:buNone/>
            </a:pPr>
            <a:r>
              <a:rPr lang="en-US" sz="4000" dirty="0">
                <a:latin typeface="Amasis MT Pro Medium" panose="02040604050005020304" pitchFamily="18" charset="0"/>
              </a:rPr>
              <a:t>Challenging the decision on the basis that the decision-maker misunderstood the law, failed to comply with some free-standing legal rule (for example, a statutory duty to do something) or failed to stay within the legal limits of their powers. </a:t>
            </a:r>
          </a:p>
          <a:p>
            <a:pPr marL="0" indent="0" algn="just">
              <a:buNone/>
            </a:pPr>
            <a:endParaRPr lang="en-US" sz="2200" dirty="0">
              <a:latin typeface="Amasis MT Pro Medium" panose="02040604050005020304" pitchFamily="18" charset="0"/>
            </a:endParaRPr>
          </a:p>
          <a:p>
            <a:pPr lvl="1" algn="just">
              <a:buFont typeface="Wingdings" panose="05000000000000000000" pitchFamily="2" charset="2"/>
              <a:buChar char="§"/>
            </a:pPr>
            <a:endParaRPr lang="en-US" sz="2200" i="1" dirty="0">
              <a:latin typeface="Amasis MT Pro Medium" panose="02040604050005020304" pitchFamily="18" charset="0"/>
            </a:endParaRPr>
          </a:p>
          <a:p>
            <a:pPr marL="0" indent="0" algn="just">
              <a:buNone/>
            </a:pPr>
            <a:endParaRPr lang="en-US" sz="2200" dirty="0">
              <a:latin typeface="Amasis MT Pro Medium" panose="02040604050005020304" pitchFamily="18" charset="0"/>
            </a:endParaRPr>
          </a:p>
        </p:txBody>
      </p:sp>
    </p:spTree>
    <p:extLst>
      <p:ext uri="{BB962C8B-B14F-4D97-AF65-F5344CB8AC3E}">
        <p14:creationId xmlns:p14="http://schemas.microsoft.com/office/powerpoint/2010/main" val="10775219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5A8289-6C9E-D95D-0732-8780C6E629F6}"/>
              </a:ext>
            </a:extLst>
          </p:cNvPr>
          <p:cNvSpPr>
            <a:spLocks noGrp="1"/>
          </p:cNvSpPr>
          <p:nvPr>
            <p:ph type="title"/>
          </p:nvPr>
        </p:nvSpPr>
        <p:spPr>
          <a:xfrm>
            <a:off x="939800" y="685800"/>
            <a:ext cx="12052300" cy="1130300"/>
          </a:xfrm>
        </p:spPr>
        <p:txBody>
          <a:bodyPr/>
          <a:lstStyle/>
          <a:p>
            <a:pPr algn="ctr"/>
            <a:r>
              <a:rPr lang="en-US" b="1" dirty="0">
                <a:latin typeface="Amasis MT Pro Medium" panose="02040604050005020304" pitchFamily="18" charset="0"/>
                <a:cs typeface="Arial" panose="020B0604020202020204" pitchFamily="34" charset="0"/>
              </a:rPr>
              <a:t>ILLEGALITY – COMMON EXAMPLES</a:t>
            </a:r>
          </a:p>
        </p:txBody>
      </p:sp>
      <p:sp>
        <p:nvSpPr>
          <p:cNvPr id="8" name="Text Placeholder 2">
            <a:extLst>
              <a:ext uri="{FF2B5EF4-FFF2-40B4-BE49-F238E27FC236}">
                <a16:creationId xmlns:a16="http://schemas.microsoft.com/office/drawing/2014/main" id="{0971E02E-A008-CA64-E99B-E8A99147DD8D}"/>
              </a:ext>
            </a:extLst>
          </p:cNvPr>
          <p:cNvSpPr>
            <a:spLocks noGrp="1"/>
          </p:cNvSpPr>
          <p:nvPr>
            <p:ph type="body" sz="half" idx="13"/>
          </p:nvPr>
        </p:nvSpPr>
        <p:spPr>
          <a:xfrm>
            <a:off x="972840" y="1250949"/>
            <a:ext cx="5187328" cy="7411787"/>
          </a:xfrm>
        </p:spPr>
        <p:txBody>
          <a:bodyPr/>
          <a:lstStyle/>
          <a:p>
            <a:pPr marL="0" indent="0" algn="just">
              <a:buNone/>
            </a:pPr>
            <a:endParaRPr lang="en-US" sz="2200" dirty="0">
              <a:latin typeface="Amasis MT Pro Medium" panose="02040604050005020304" pitchFamily="18" charset="0"/>
            </a:endParaRPr>
          </a:p>
          <a:p>
            <a:pPr marL="0" indent="0" algn="just">
              <a:buNone/>
            </a:pPr>
            <a:endParaRPr lang="en-US" sz="1800" i="1" dirty="0">
              <a:latin typeface="Amasis MT Pro Medium" panose="02040604050005020304" pitchFamily="18" charset="0"/>
            </a:endParaRPr>
          </a:p>
          <a:p>
            <a:pPr algn="just">
              <a:buFont typeface="Wingdings" panose="05000000000000000000" pitchFamily="2" charset="2"/>
              <a:buChar char="§"/>
            </a:pPr>
            <a:r>
              <a:rPr lang="en-US" sz="2200" b="1" i="1" dirty="0">
                <a:latin typeface="Amasis MT Pro Medium" panose="02040604050005020304" pitchFamily="18" charset="0"/>
              </a:rPr>
              <a:t>Breach of statutory duty – </a:t>
            </a:r>
            <a:r>
              <a:rPr lang="en-US" sz="2200" b="1" dirty="0">
                <a:latin typeface="Amasis MT Pro Medium" panose="02040604050005020304" pitchFamily="18" charset="0"/>
              </a:rPr>
              <a:t>e.g. the Public Sector Equality Duty (section 149 </a:t>
            </a:r>
            <a:r>
              <a:rPr lang="en-US" sz="2200" b="1" dirty="0" err="1">
                <a:latin typeface="Amasis MT Pro Medium" panose="02040604050005020304" pitchFamily="18" charset="0"/>
              </a:rPr>
              <a:t>EqA</a:t>
            </a:r>
            <a:r>
              <a:rPr lang="en-US" sz="2200" b="1" dirty="0">
                <a:latin typeface="Amasis MT Pro Medium" panose="02040604050005020304" pitchFamily="18" charset="0"/>
              </a:rPr>
              <a:t> 2010)</a:t>
            </a:r>
          </a:p>
          <a:p>
            <a:pPr marL="0" indent="0" algn="just">
              <a:buNone/>
            </a:pPr>
            <a:endParaRPr lang="en-US" sz="1800" dirty="0">
              <a:latin typeface="Amasis MT Pro Medium" panose="02040604050005020304" pitchFamily="18" charset="0"/>
            </a:endParaRPr>
          </a:p>
          <a:p>
            <a:pPr marL="0" indent="0" algn="just">
              <a:buNone/>
            </a:pPr>
            <a:r>
              <a:rPr lang="en-US" sz="1800" dirty="0">
                <a:latin typeface="Amasis MT Pro Medium" panose="02040604050005020304" pitchFamily="18" charset="0"/>
              </a:rPr>
              <a:t>EXAMPLE: </a:t>
            </a:r>
            <a:r>
              <a:rPr lang="en-US" sz="1800" u="sng" dirty="0">
                <a:latin typeface="Amasis MT Pro Medium" panose="02040604050005020304" pitchFamily="18" charset="0"/>
              </a:rPr>
              <a:t>Bridges</a:t>
            </a:r>
            <a:r>
              <a:rPr lang="en-US" sz="1800" dirty="0">
                <a:latin typeface="Amasis MT Pro Medium" panose="02040604050005020304" pitchFamily="18" charset="0"/>
              </a:rPr>
              <a:t> (facial recognition technology) case [2020] EWCA Civ 1058</a:t>
            </a:r>
          </a:p>
          <a:p>
            <a:pPr marL="0" indent="0" algn="just">
              <a:buNone/>
            </a:pPr>
            <a:endParaRPr lang="en-US" sz="2200" b="1" i="1" dirty="0">
              <a:latin typeface="Amasis MT Pro Medium" panose="02040604050005020304" pitchFamily="18" charset="0"/>
            </a:endParaRPr>
          </a:p>
          <a:p>
            <a:pPr algn="just"/>
            <a:r>
              <a:rPr lang="en-US" sz="2200" b="1" i="1" dirty="0">
                <a:latin typeface="Amasis MT Pro Medium" panose="02040604050005020304" pitchFamily="18" charset="0"/>
              </a:rPr>
              <a:t>“Ultra vires</a:t>
            </a:r>
            <a:r>
              <a:rPr lang="en-US" sz="2200" b="1" dirty="0">
                <a:latin typeface="Amasis MT Pro Medium" panose="02040604050005020304" pitchFamily="18" charset="0"/>
              </a:rPr>
              <a:t>” – the decision maker does something they have no power to do </a:t>
            </a:r>
          </a:p>
          <a:p>
            <a:pPr marL="0" indent="0" algn="just">
              <a:buNone/>
            </a:pPr>
            <a:endParaRPr lang="en-US" sz="2200" b="1" dirty="0">
              <a:latin typeface="Amasis MT Pro Medium" panose="02040604050005020304" pitchFamily="18" charset="0"/>
            </a:endParaRPr>
          </a:p>
          <a:p>
            <a:pPr marL="0" indent="0" algn="just">
              <a:buNone/>
            </a:pPr>
            <a:r>
              <a:rPr lang="en-US" sz="1800" dirty="0">
                <a:latin typeface="Amasis MT Pro Medium" panose="02040604050005020304" pitchFamily="18" charset="0"/>
              </a:rPr>
              <a:t>EXAMPLE: </a:t>
            </a:r>
            <a:r>
              <a:rPr lang="en-US" sz="1800" u="sng" dirty="0">
                <a:latin typeface="Amasis MT Pro Medium" panose="02040604050005020304" pitchFamily="18" charset="0"/>
              </a:rPr>
              <a:t>Public Law Project</a:t>
            </a:r>
            <a:r>
              <a:rPr lang="en-US" sz="1800" dirty="0">
                <a:latin typeface="Amasis MT Pro Medium" panose="02040604050005020304" pitchFamily="18" charset="0"/>
              </a:rPr>
              <a:t> (legal aid rules) case [2016] UKSC 59</a:t>
            </a:r>
          </a:p>
          <a:p>
            <a:pPr marL="914400" lvl="2" indent="0" algn="just">
              <a:buNone/>
            </a:pPr>
            <a:endParaRPr lang="en-US" sz="1800" u="sng" dirty="0">
              <a:latin typeface="Amasis MT Pro Medium" panose="02040604050005020304" pitchFamily="18" charset="0"/>
            </a:endParaRPr>
          </a:p>
          <a:p>
            <a:pPr algn="just"/>
            <a:r>
              <a:rPr lang="en-US" sz="2200" b="1" i="1" dirty="0">
                <a:latin typeface="Amasis MT Pro Medium" panose="02040604050005020304" pitchFamily="18" charset="0"/>
              </a:rPr>
              <a:t>Breach of Convention rights – </a:t>
            </a:r>
            <a:r>
              <a:rPr lang="en-US" sz="2200" b="1" dirty="0">
                <a:latin typeface="Amasis MT Pro Medium" panose="02040604050005020304" pitchFamily="18" charset="0"/>
              </a:rPr>
              <a:t>given effect in domestic law by the Human Rights Act 1998</a:t>
            </a:r>
          </a:p>
          <a:p>
            <a:pPr algn="just">
              <a:buFont typeface="Wingdings" panose="05000000000000000000" pitchFamily="2" charset="2"/>
              <a:buChar char="§"/>
            </a:pPr>
            <a:endParaRPr lang="en-US" sz="1800" i="1" dirty="0">
              <a:latin typeface="Amasis MT Pro Medium" panose="02040604050005020304" pitchFamily="18" charset="0"/>
            </a:endParaRPr>
          </a:p>
          <a:p>
            <a:pPr marL="0" indent="0" algn="just">
              <a:buNone/>
            </a:pPr>
            <a:r>
              <a:rPr lang="en-US" sz="1800" dirty="0">
                <a:latin typeface="Amasis MT Pro Medium" panose="02040604050005020304" pitchFamily="18" charset="0"/>
              </a:rPr>
              <a:t>EXAMPLE: </a:t>
            </a:r>
            <a:r>
              <a:rPr lang="en-US" sz="1800" u="sng" dirty="0">
                <a:latin typeface="Amasis MT Pro Medium" panose="02040604050005020304" pitchFamily="18" charset="0"/>
              </a:rPr>
              <a:t>Michaela School</a:t>
            </a:r>
            <a:r>
              <a:rPr lang="en-US" sz="1800" dirty="0">
                <a:latin typeface="Amasis MT Pro Medium" panose="02040604050005020304" pitchFamily="18" charset="0"/>
              </a:rPr>
              <a:t> (prayer in schools) case [2024] EWHC 843 (Admin) </a:t>
            </a:r>
            <a:endParaRPr lang="en-US" sz="1800" i="1" dirty="0">
              <a:latin typeface="Amasis MT Pro Medium" panose="02040604050005020304" pitchFamily="18" charset="0"/>
            </a:endParaRPr>
          </a:p>
          <a:p>
            <a:pPr marL="0" indent="0" algn="just">
              <a:buNone/>
            </a:pPr>
            <a:endParaRPr lang="en-US" sz="2600" dirty="0">
              <a:latin typeface="Amasis MT Pro Medium" panose="02040604050005020304" pitchFamily="18" charset="0"/>
            </a:endParaRPr>
          </a:p>
          <a:p>
            <a:pPr lvl="1" algn="just">
              <a:buFont typeface="Wingdings" panose="05000000000000000000" pitchFamily="2" charset="2"/>
              <a:buChar char="§"/>
            </a:pPr>
            <a:endParaRPr lang="en-US" sz="2600" i="1" dirty="0">
              <a:latin typeface="Amasis MT Pro Medium" panose="02040604050005020304" pitchFamily="18" charset="0"/>
            </a:endParaRPr>
          </a:p>
          <a:p>
            <a:pPr marL="0" indent="0" algn="just">
              <a:buNone/>
            </a:pPr>
            <a:endParaRPr lang="en-US" sz="2600" dirty="0">
              <a:latin typeface="Amasis MT Pro Medium" panose="02040604050005020304" pitchFamily="18" charset="0"/>
            </a:endParaRPr>
          </a:p>
        </p:txBody>
      </p:sp>
      <p:pic>
        <p:nvPicPr>
          <p:cNvPr id="11" name="Picture 10" descr="A blue background with a yellow x mark&#10;&#10;Description automatically generated">
            <a:extLst>
              <a:ext uri="{FF2B5EF4-FFF2-40B4-BE49-F238E27FC236}">
                <a16:creationId xmlns:a16="http://schemas.microsoft.com/office/drawing/2014/main" id="{C51FF9B0-C875-9382-B9FB-C77B19BF4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0842" y="2108702"/>
            <a:ext cx="2933030" cy="1833144"/>
          </a:xfrm>
          <a:prstGeom prst="rect">
            <a:avLst/>
          </a:prstGeom>
        </p:spPr>
      </p:pic>
      <p:pic>
        <p:nvPicPr>
          <p:cNvPr id="13" name="Picture 12" descr="A person in a suit smiling&#10;&#10;Description automatically generated">
            <a:extLst>
              <a:ext uri="{FF2B5EF4-FFF2-40B4-BE49-F238E27FC236}">
                <a16:creationId xmlns:a16="http://schemas.microsoft.com/office/drawing/2014/main" id="{6B7A65CC-3186-B039-7735-B1367B6026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1997" y="4234448"/>
            <a:ext cx="1950720" cy="2438400"/>
          </a:xfrm>
          <a:prstGeom prst="rect">
            <a:avLst/>
          </a:prstGeom>
        </p:spPr>
      </p:pic>
      <p:pic>
        <p:nvPicPr>
          <p:cNvPr id="15" name="Picture 14" descr="A building with a fence&#10;&#10;Description automatically generated">
            <a:extLst>
              <a:ext uri="{FF2B5EF4-FFF2-40B4-BE49-F238E27FC236}">
                <a16:creationId xmlns:a16="http://schemas.microsoft.com/office/drawing/2014/main" id="{53C3FAFB-E2AE-4432-E19E-60A9A0791E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0842" y="6964279"/>
            <a:ext cx="2933030" cy="2199773"/>
          </a:xfrm>
          <a:prstGeom prst="rect">
            <a:avLst/>
          </a:prstGeom>
        </p:spPr>
      </p:pic>
    </p:spTree>
    <p:extLst>
      <p:ext uri="{BB962C8B-B14F-4D97-AF65-F5344CB8AC3E}">
        <p14:creationId xmlns:p14="http://schemas.microsoft.com/office/powerpoint/2010/main" val="82213470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5A8289-6C9E-D95D-0732-8780C6E629F6}"/>
              </a:ext>
            </a:extLst>
          </p:cNvPr>
          <p:cNvSpPr>
            <a:spLocks noGrp="1"/>
          </p:cNvSpPr>
          <p:nvPr>
            <p:ph type="title"/>
          </p:nvPr>
        </p:nvSpPr>
        <p:spPr>
          <a:xfrm>
            <a:off x="939800" y="685800"/>
            <a:ext cx="12052300" cy="1130300"/>
          </a:xfrm>
        </p:spPr>
        <p:txBody>
          <a:bodyPr/>
          <a:lstStyle/>
          <a:p>
            <a:pPr algn="ctr"/>
            <a:r>
              <a:rPr lang="en-US" b="1" dirty="0">
                <a:latin typeface="Amasis MT Pro Medium" panose="02040604050005020304" pitchFamily="18" charset="0"/>
                <a:cs typeface="Arial" panose="020B0604020202020204" pitchFamily="34" charset="0"/>
              </a:rPr>
              <a:t>CATEGORY (II) – </a:t>
            </a:r>
            <a:r>
              <a:rPr lang="en-US" b="1" dirty="0" err="1">
                <a:latin typeface="Amasis MT Pro Medium" panose="02040604050005020304" pitchFamily="18" charset="0"/>
                <a:cs typeface="Arial" panose="020B0604020202020204" pitchFamily="34" charset="0"/>
              </a:rPr>
              <a:t>IRRATIONALITy</a:t>
            </a:r>
            <a:r>
              <a:rPr lang="en-US" b="1" dirty="0">
                <a:latin typeface="Amasis MT Pro Medium" panose="02040604050005020304" pitchFamily="18" charset="0"/>
                <a:cs typeface="Arial" panose="020B0604020202020204" pitchFamily="34" charset="0"/>
              </a:rPr>
              <a:t>/UNREASONABLENESS</a:t>
            </a:r>
          </a:p>
        </p:txBody>
      </p:sp>
      <p:sp>
        <p:nvSpPr>
          <p:cNvPr id="8" name="Text Placeholder 2">
            <a:extLst>
              <a:ext uri="{FF2B5EF4-FFF2-40B4-BE49-F238E27FC236}">
                <a16:creationId xmlns:a16="http://schemas.microsoft.com/office/drawing/2014/main" id="{0971E02E-A008-CA64-E99B-E8A99147DD8D}"/>
              </a:ext>
            </a:extLst>
          </p:cNvPr>
          <p:cNvSpPr>
            <a:spLocks noGrp="1"/>
          </p:cNvSpPr>
          <p:nvPr>
            <p:ph type="body" sz="half" idx="13"/>
          </p:nvPr>
        </p:nvSpPr>
        <p:spPr>
          <a:xfrm>
            <a:off x="939800" y="2163161"/>
            <a:ext cx="11092160" cy="6353278"/>
          </a:xfrm>
        </p:spPr>
        <p:txBody>
          <a:bodyPr/>
          <a:lstStyle/>
          <a:p>
            <a:pPr marL="0" indent="0">
              <a:buNone/>
            </a:pPr>
            <a:endParaRPr lang="en-US" dirty="0">
              <a:latin typeface="Amasis MT Pro Medium" panose="02040604050005020304" pitchFamily="18" charset="0"/>
            </a:endParaRPr>
          </a:p>
          <a:p>
            <a:pPr marL="0" indent="0" algn="just">
              <a:buNone/>
            </a:pPr>
            <a:r>
              <a:rPr lang="en-US" dirty="0">
                <a:latin typeface="Amasis MT Pro Medium" panose="02040604050005020304" pitchFamily="18" charset="0"/>
              </a:rPr>
              <a:t>This (broader, “softer”) category covers challenges to the way that a discretion or power has been exercised on the basis that the decision-maker’s approach was “irrational” or “unreasonable”. </a:t>
            </a:r>
          </a:p>
          <a:p>
            <a:pPr marL="0" indent="0" algn="just">
              <a:buNone/>
            </a:pPr>
            <a:endParaRPr lang="en-US" dirty="0">
              <a:latin typeface="Amasis MT Pro Medium" panose="02040604050005020304" pitchFamily="18" charset="0"/>
            </a:endParaRPr>
          </a:p>
          <a:p>
            <a:pPr marL="0" indent="0" algn="just">
              <a:buNone/>
            </a:pPr>
            <a:r>
              <a:rPr lang="en-US" dirty="0">
                <a:latin typeface="Amasis MT Pro Medium" panose="02040604050005020304" pitchFamily="18" charset="0"/>
              </a:rPr>
              <a:t>High threshold…</a:t>
            </a:r>
          </a:p>
          <a:p>
            <a:pPr marL="0" indent="0" algn="just">
              <a:buNone/>
            </a:pPr>
            <a:endParaRPr lang="en-US" dirty="0">
              <a:latin typeface="Amasis MT Pro Medium" panose="02040604050005020304" pitchFamily="18" charset="0"/>
            </a:endParaRPr>
          </a:p>
          <a:p>
            <a:pPr marL="0" indent="0" algn="just">
              <a:buNone/>
            </a:pPr>
            <a:r>
              <a:rPr lang="en-US" b="1" dirty="0">
                <a:latin typeface="Amasis MT Pro Medium" panose="02040604050005020304" pitchFamily="18" charset="0"/>
              </a:rPr>
              <a:t>“</a:t>
            </a:r>
            <a:r>
              <a:rPr lang="en-US" b="1" i="1" dirty="0">
                <a:latin typeface="Amasis MT Pro Medium" panose="02040604050005020304" pitchFamily="18" charset="0"/>
              </a:rPr>
              <a:t>the public law doctrine of irrationality… sets a deliberately high standard”</a:t>
            </a:r>
            <a:r>
              <a:rPr lang="en-US" i="1" dirty="0">
                <a:latin typeface="Amasis MT Pro Medium" panose="02040604050005020304" pitchFamily="18" charset="0"/>
              </a:rPr>
              <a:t> </a:t>
            </a:r>
            <a:r>
              <a:rPr lang="en-US" dirty="0">
                <a:latin typeface="Amasis MT Pro Medium" panose="02040604050005020304" pitchFamily="18" charset="0"/>
              </a:rPr>
              <a:t>(</a:t>
            </a:r>
            <a:r>
              <a:rPr lang="en-US" u="sng" dirty="0">
                <a:latin typeface="Amasis MT Pro Medium" panose="02040604050005020304" pitchFamily="18" charset="0"/>
              </a:rPr>
              <a:t>Campaign Against the Arms Trade</a:t>
            </a:r>
            <a:r>
              <a:rPr lang="en-US" dirty="0">
                <a:latin typeface="Amasis MT Pro Medium" panose="02040604050005020304" pitchFamily="18" charset="0"/>
              </a:rPr>
              <a:t> case [2019] EWCA Civ 1020)</a:t>
            </a:r>
            <a:endParaRPr lang="en-US" i="1" dirty="0">
              <a:latin typeface="Amasis MT Pro Medium" panose="02040604050005020304" pitchFamily="18" charset="0"/>
            </a:endParaRPr>
          </a:p>
          <a:p>
            <a:pPr marL="0" indent="0" algn="just">
              <a:buNone/>
            </a:pPr>
            <a:endParaRPr lang="en-US" i="1" dirty="0">
              <a:latin typeface="Amasis MT Pro Medium" panose="02040604050005020304" pitchFamily="18" charset="0"/>
            </a:endParaRPr>
          </a:p>
          <a:p>
            <a:pPr marL="0" indent="0" algn="just">
              <a:buNone/>
            </a:pPr>
            <a:r>
              <a:rPr lang="en-US" i="1" dirty="0">
                <a:latin typeface="Amasis MT Pro Medium" panose="02040604050005020304" pitchFamily="18" charset="0"/>
              </a:rPr>
              <a:t>… </a:t>
            </a:r>
            <a:r>
              <a:rPr lang="en-US" dirty="0">
                <a:latin typeface="Amasis MT Pro Medium" panose="02040604050005020304" pitchFamily="18" charset="0"/>
              </a:rPr>
              <a:t>but also a sliding scale: </a:t>
            </a:r>
          </a:p>
          <a:p>
            <a:pPr marL="0" indent="0" algn="just">
              <a:buNone/>
            </a:pPr>
            <a:endParaRPr lang="en-US" dirty="0">
              <a:latin typeface="Amasis MT Pro Medium" panose="02040604050005020304" pitchFamily="18" charset="0"/>
            </a:endParaRPr>
          </a:p>
          <a:p>
            <a:pPr marL="0" indent="0" algn="just">
              <a:buNone/>
            </a:pPr>
            <a:r>
              <a:rPr lang="en-US" dirty="0">
                <a:latin typeface="Amasis MT Pro Medium" panose="02040604050005020304" pitchFamily="18" charset="0"/>
              </a:rPr>
              <a:t>“</a:t>
            </a:r>
            <a:r>
              <a:rPr lang="en-US" b="1" i="1" dirty="0">
                <a:latin typeface="Amasis MT Pro Medium" panose="02040604050005020304" pitchFamily="18" charset="0"/>
              </a:rPr>
              <a:t>in ordinary judicial review proceedings where a test of reasonableness applies, the intensity of the court’s review will vary according to the context</a:t>
            </a:r>
            <a:r>
              <a:rPr lang="en-US" b="1" dirty="0">
                <a:latin typeface="Amasis MT Pro Medium" panose="02040604050005020304" pitchFamily="18" charset="0"/>
              </a:rPr>
              <a:t>” </a:t>
            </a:r>
          </a:p>
          <a:p>
            <a:pPr marL="0" indent="0" algn="just">
              <a:buNone/>
            </a:pPr>
            <a:r>
              <a:rPr lang="en-US" dirty="0">
                <a:latin typeface="Amasis MT Pro Medium" panose="02040604050005020304" pitchFamily="18" charset="0"/>
              </a:rPr>
              <a:t>(</a:t>
            </a:r>
            <a:r>
              <a:rPr lang="en-US" u="sng" dirty="0">
                <a:latin typeface="Amasis MT Pro Medium" panose="02040604050005020304" pitchFamily="18" charset="0"/>
              </a:rPr>
              <a:t>SC</a:t>
            </a:r>
            <a:r>
              <a:rPr lang="en-US" dirty="0">
                <a:latin typeface="Amasis MT Pro Medium" panose="02040604050005020304" pitchFamily="18" charset="0"/>
              </a:rPr>
              <a:t> (two-child benefit limit) case [2019] EWCA Civ 615)</a:t>
            </a:r>
            <a:endParaRPr lang="en-US" u="sng" dirty="0">
              <a:latin typeface="Amasis MT Pro Medium" panose="02040604050005020304" pitchFamily="18" charset="0"/>
            </a:endParaRPr>
          </a:p>
          <a:p>
            <a:pPr marL="0" indent="0" algn="just">
              <a:buNone/>
            </a:pPr>
            <a:endParaRPr lang="en-US" dirty="0">
              <a:latin typeface="Amasis MT Pro Medium" panose="02040604050005020304" pitchFamily="18" charset="0"/>
            </a:endParaRPr>
          </a:p>
          <a:p>
            <a:pPr marL="0" indent="0" algn="just">
              <a:buNone/>
            </a:pPr>
            <a:endParaRPr lang="en-US" dirty="0">
              <a:latin typeface="Amasis MT Pro Medium" panose="02040604050005020304" pitchFamily="18" charset="0"/>
            </a:endParaRPr>
          </a:p>
        </p:txBody>
      </p:sp>
    </p:spTree>
    <p:extLst>
      <p:ext uri="{BB962C8B-B14F-4D97-AF65-F5344CB8AC3E}">
        <p14:creationId xmlns:p14="http://schemas.microsoft.com/office/powerpoint/2010/main" val="348118343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5A8289-6C9E-D95D-0732-8780C6E629F6}"/>
              </a:ext>
            </a:extLst>
          </p:cNvPr>
          <p:cNvSpPr>
            <a:spLocks noGrp="1"/>
          </p:cNvSpPr>
          <p:nvPr>
            <p:ph type="title"/>
          </p:nvPr>
        </p:nvSpPr>
        <p:spPr>
          <a:xfrm>
            <a:off x="939800" y="685800"/>
            <a:ext cx="12052300" cy="1130300"/>
          </a:xfrm>
        </p:spPr>
        <p:txBody>
          <a:bodyPr/>
          <a:lstStyle/>
          <a:p>
            <a:pPr algn="ctr"/>
            <a:r>
              <a:rPr lang="en-US" b="1" dirty="0">
                <a:latin typeface="Amasis MT Pro Medium" panose="02040604050005020304" pitchFamily="18" charset="0"/>
                <a:cs typeface="Arial" panose="020B0604020202020204" pitchFamily="34" charset="0"/>
              </a:rPr>
              <a:t>CATEGORY (II) – </a:t>
            </a:r>
            <a:r>
              <a:rPr lang="en-US" b="1" dirty="0" err="1">
                <a:latin typeface="Amasis MT Pro Medium" panose="02040604050005020304" pitchFamily="18" charset="0"/>
                <a:cs typeface="Arial" panose="020B0604020202020204" pitchFamily="34" charset="0"/>
              </a:rPr>
              <a:t>IRRATIONALITy</a:t>
            </a:r>
            <a:r>
              <a:rPr lang="en-US" b="1" dirty="0">
                <a:latin typeface="Amasis MT Pro Medium" panose="02040604050005020304" pitchFamily="18" charset="0"/>
                <a:cs typeface="Arial" panose="020B0604020202020204" pitchFamily="34" charset="0"/>
              </a:rPr>
              <a:t>/UNREASONABLENESS</a:t>
            </a:r>
          </a:p>
        </p:txBody>
      </p:sp>
      <p:sp>
        <p:nvSpPr>
          <p:cNvPr id="8" name="Text Placeholder 2">
            <a:extLst>
              <a:ext uri="{FF2B5EF4-FFF2-40B4-BE49-F238E27FC236}">
                <a16:creationId xmlns:a16="http://schemas.microsoft.com/office/drawing/2014/main" id="{0971E02E-A008-CA64-E99B-E8A99147DD8D}"/>
              </a:ext>
            </a:extLst>
          </p:cNvPr>
          <p:cNvSpPr>
            <a:spLocks noGrp="1"/>
          </p:cNvSpPr>
          <p:nvPr>
            <p:ph type="body" sz="half" idx="13"/>
          </p:nvPr>
        </p:nvSpPr>
        <p:spPr>
          <a:xfrm>
            <a:off x="939800" y="2163161"/>
            <a:ext cx="11092160" cy="6353278"/>
          </a:xfrm>
        </p:spPr>
        <p:txBody>
          <a:bodyPr/>
          <a:lstStyle/>
          <a:p>
            <a:pPr marL="0" indent="0">
              <a:buNone/>
            </a:pPr>
            <a:endParaRPr lang="en-US" sz="4000" dirty="0">
              <a:latin typeface="Amasis MT Pro Medium" panose="02040604050005020304" pitchFamily="18" charset="0"/>
            </a:endParaRPr>
          </a:p>
          <a:p>
            <a:pPr marL="0" indent="0">
              <a:buNone/>
            </a:pPr>
            <a:r>
              <a:rPr lang="en-US" dirty="0">
                <a:latin typeface="Amasis MT Pro Medium" panose="02040604050005020304" pitchFamily="18" charset="0"/>
              </a:rPr>
              <a:t>Unreasonableness as a headline concept covers challenges to: </a:t>
            </a:r>
          </a:p>
          <a:p>
            <a:pPr marL="0" indent="0">
              <a:buNone/>
            </a:pPr>
            <a:endParaRPr lang="en-US" dirty="0">
              <a:latin typeface="Amasis MT Pro Medium" panose="02040604050005020304" pitchFamily="18" charset="0"/>
            </a:endParaRPr>
          </a:p>
          <a:p>
            <a:r>
              <a:rPr lang="en-US" dirty="0">
                <a:latin typeface="Amasis MT Pro Medium" panose="02040604050005020304" pitchFamily="18" charset="0"/>
              </a:rPr>
              <a:t>Unreasonable/perverse </a:t>
            </a:r>
            <a:r>
              <a:rPr lang="en-US" u="sng" dirty="0">
                <a:latin typeface="Amasis MT Pro Medium" panose="02040604050005020304" pitchFamily="18" charset="0"/>
              </a:rPr>
              <a:t>outcomes</a:t>
            </a:r>
          </a:p>
          <a:p>
            <a:endParaRPr lang="en-US" u="sng" dirty="0">
              <a:latin typeface="Amasis MT Pro Medium" panose="02040604050005020304" pitchFamily="18" charset="0"/>
            </a:endParaRPr>
          </a:p>
          <a:p>
            <a:r>
              <a:rPr lang="en-US" dirty="0">
                <a:latin typeface="Amasis MT Pro Medium" panose="02040604050005020304" pitchFamily="18" charset="0"/>
              </a:rPr>
              <a:t>Unreasonable </a:t>
            </a:r>
            <a:r>
              <a:rPr lang="en-US" u="sng" dirty="0">
                <a:latin typeface="Amasis MT Pro Medium" panose="02040604050005020304" pitchFamily="18" charset="0"/>
              </a:rPr>
              <a:t>approach to decision-making</a:t>
            </a:r>
            <a:r>
              <a:rPr lang="en-US" dirty="0">
                <a:latin typeface="Amasis MT Pro Medium" panose="02040604050005020304" pitchFamily="18" charset="0"/>
              </a:rPr>
              <a:t>. The courts have developed various specific grounds which arise from this, e.g. duties to: </a:t>
            </a:r>
          </a:p>
          <a:p>
            <a:pPr lvl="1"/>
            <a:r>
              <a:rPr lang="en-US" i="1" dirty="0">
                <a:latin typeface="Amasis MT Pro Medium" panose="02040604050005020304" pitchFamily="18" charset="0"/>
              </a:rPr>
              <a:t>Consider </a:t>
            </a:r>
            <a:r>
              <a:rPr lang="en-US" dirty="0">
                <a:latin typeface="Amasis MT Pro Medium" panose="02040604050005020304" pitchFamily="18" charset="0"/>
              </a:rPr>
              <a:t>exercising a relevant power</a:t>
            </a:r>
          </a:p>
          <a:p>
            <a:pPr lvl="1"/>
            <a:r>
              <a:rPr lang="en-US" dirty="0">
                <a:latin typeface="Amasis MT Pro Medium" panose="02040604050005020304" pitchFamily="18" charset="0"/>
              </a:rPr>
              <a:t>Make sufficient inquiries (the “Tameside” duty)</a:t>
            </a:r>
          </a:p>
          <a:p>
            <a:pPr lvl="1"/>
            <a:r>
              <a:rPr lang="en-US" dirty="0">
                <a:latin typeface="Amasis MT Pro Medium" panose="02040604050005020304" pitchFamily="18" charset="0"/>
              </a:rPr>
              <a:t>Take account of relevant considerations / not take account of irrelevant considerations</a:t>
            </a:r>
          </a:p>
          <a:p>
            <a:pPr lvl="1"/>
            <a:r>
              <a:rPr lang="en-US" dirty="0">
                <a:latin typeface="Amasis MT Pro Medium" panose="02040604050005020304" pitchFamily="18" charset="0"/>
              </a:rPr>
              <a:t>Not unreasonably delay in exercising a duty or considering whether to exercise a power </a:t>
            </a:r>
          </a:p>
          <a:p>
            <a:pPr lvl="1"/>
            <a:r>
              <a:rPr lang="en-US" dirty="0">
                <a:latin typeface="Amasis MT Pro Medium" panose="02040604050005020304" pitchFamily="18" charset="0"/>
              </a:rPr>
              <a:t>Exercise powers in furtherance of the purpose for which they were conferred</a:t>
            </a:r>
          </a:p>
          <a:p>
            <a:pPr lvl="1"/>
            <a:endParaRPr lang="en-US" dirty="0">
              <a:latin typeface="Amasis MT Pro Medium" panose="02040604050005020304" pitchFamily="18" charset="0"/>
            </a:endParaRPr>
          </a:p>
          <a:p>
            <a:pPr marL="0" indent="0">
              <a:buNone/>
            </a:pPr>
            <a:endParaRPr lang="en-US" dirty="0">
              <a:latin typeface="Amasis MT Pro Medium" panose="02040604050005020304" pitchFamily="18" charset="0"/>
            </a:endParaRPr>
          </a:p>
          <a:p>
            <a:pPr marL="0" indent="0">
              <a:buNone/>
            </a:pPr>
            <a:endParaRPr lang="en-US" dirty="0">
              <a:latin typeface="Amasis MT Pro Medium" panose="02040604050005020304" pitchFamily="18" charset="0"/>
            </a:endParaRPr>
          </a:p>
        </p:txBody>
      </p:sp>
    </p:spTree>
    <p:extLst>
      <p:ext uri="{BB962C8B-B14F-4D97-AF65-F5344CB8AC3E}">
        <p14:creationId xmlns:p14="http://schemas.microsoft.com/office/powerpoint/2010/main" val="89362039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5A8289-6C9E-D95D-0732-8780C6E629F6}"/>
              </a:ext>
            </a:extLst>
          </p:cNvPr>
          <p:cNvSpPr>
            <a:spLocks noGrp="1"/>
          </p:cNvSpPr>
          <p:nvPr>
            <p:ph type="title"/>
          </p:nvPr>
        </p:nvSpPr>
        <p:spPr>
          <a:xfrm>
            <a:off x="939800" y="685800"/>
            <a:ext cx="12052300" cy="1130300"/>
          </a:xfrm>
        </p:spPr>
        <p:txBody>
          <a:bodyPr/>
          <a:lstStyle/>
          <a:p>
            <a:pPr algn="ctr"/>
            <a:r>
              <a:rPr lang="en-US" b="1" dirty="0" err="1">
                <a:latin typeface="Amasis MT Pro Medium" panose="02040604050005020304" pitchFamily="18" charset="0"/>
                <a:cs typeface="Arial" panose="020B0604020202020204" pitchFamily="34" charset="0"/>
              </a:rPr>
              <a:t>CATEGORy</a:t>
            </a:r>
            <a:r>
              <a:rPr lang="en-US" b="1" dirty="0">
                <a:latin typeface="Amasis MT Pro Medium" panose="02040604050005020304" pitchFamily="18" charset="0"/>
                <a:cs typeface="Arial" panose="020B0604020202020204" pitchFamily="34" charset="0"/>
              </a:rPr>
              <a:t> (III) – PROCEDURAL FLAWS</a:t>
            </a:r>
          </a:p>
        </p:txBody>
      </p:sp>
      <p:sp>
        <p:nvSpPr>
          <p:cNvPr id="8" name="Text Placeholder 2">
            <a:extLst>
              <a:ext uri="{FF2B5EF4-FFF2-40B4-BE49-F238E27FC236}">
                <a16:creationId xmlns:a16="http://schemas.microsoft.com/office/drawing/2014/main" id="{0971E02E-A008-CA64-E99B-E8A99147DD8D}"/>
              </a:ext>
            </a:extLst>
          </p:cNvPr>
          <p:cNvSpPr>
            <a:spLocks noGrp="1"/>
          </p:cNvSpPr>
          <p:nvPr>
            <p:ph type="body" sz="half" idx="13"/>
          </p:nvPr>
        </p:nvSpPr>
        <p:spPr>
          <a:xfrm>
            <a:off x="939800" y="2163161"/>
            <a:ext cx="11092160" cy="6353278"/>
          </a:xfrm>
        </p:spPr>
        <p:txBody>
          <a:bodyPr/>
          <a:lstStyle/>
          <a:p>
            <a:pPr marL="0" indent="0" algn="just">
              <a:buNone/>
            </a:pPr>
            <a:r>
              <a:rPr lang="en-US" sz="3000" dirty="0">
                <a:latin typeface="Amasis MT Pro Medium" panose="02040604050005020304" pitchFamily="18" charset="0"/>
              </a:rPr>
              <a:t>There is a general duty on public authorities to make decisions in a procedurally fair way. This is more “hard edged” than irrationality; the Court will determine for itself whether the public body acted fairly (rather than merely reviewing the reasonableness of the approach which was taken). But the requirements of “procedural fairness” are highly context-specific. </a:t>
            </a:r>
          </a:p>
          <a:p>
            <a:pPr marL="0" indent="0" algn="just">
              <a:buNone/>
            </a:pPr>
            <a:endParaRPr lang="en-US" sz="3000" dirty="0">
              <a:latin typeface="Amasis MT Pro Medium" panose="02040604050005020304" pitchFamily="18" charset="0"/>
            </a:endParaRPr>
          </a:p>
          <a:p>
            <a:pPr marL="0" indent="0" algn="just">
              <a:buNone/>
            </a:pPr>
            <a:r>
              <a:rPr lang="en-US" sz="3000" dirty="0">
                <a:latin typeface="Amasis MT Pro Medium" panose="02040604050005020304" pitchFamily="18" charset="0"/>
              </a:rPr>
              <a:t>Two core elements of the duty to act fairly are (</a:t>
            </a:r>
            <a:r>
              <a:rPr lang="en-US" sz="3000" dirty="0" err="1">
                <a:latin typeface="Amasis MT Pro Medium" panose="02040604050005020304" pitchFamily="18" charset="0"/>
              </a:rPr>
              <a:t>i</a:t>
            </a:r>
            <a:r>
              <a:rPr lang="en-US" sz="3000" dirty="0">
                <a:latin typeface="Amasis MT Pro Medium" panose="02040604050005020304" pitchFamily="18" charset="0"/>
              </a:rPr>
              <a:t>) to give a person the opportunity to be heard (and sufficient information to be able meaningfully to exercise that right); and (ii) the avoidance of bias on the part of the decision-maker. </a:t>
            </a:r>
          </a:p>
          <a:p>
            <a:pPr marL="0" indent="0" algn="just">
              <a:buNone/>
            </a:pPr>
            <a:endParaRPr lang="en-US" dirty="0">
              <a:latin typeface="Amasis MT Pro Medium" panose="02040604050005020304" pitchFamily="18" charset="0"/>
            </a:endParaRPr>
          </a:p>
          <a:p>
            <a:pPr marL="0" indent="0">
              <a:buNone/>
            </a:pPr>
            <a:endParaRPr lang="en-US"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6600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5A8289-6C9E-D95D-0732-8780C6E629F6}"/>
              </a:ext>
            </a:extLst>
          </p:cNvPr>
          <p:cNvSpPr>
            <a:spLocks noGrp="1"/>
          </p:cNvSpPr>
          <p:nvPr>
            <p:ph type="title"/>
          </p:nvPr>
        </p:nvSpPr>
        <p:spPr>
          <a:xfrm>
            <a:off x="939800" y="685800"/>
            <a:ext cx="12052300" cy="1130300"/>
          </a:xfrm>
        </p:spPr>
        <p:txBody>
          <a:bodyPr/>
          <a:lstStyle/>
          <a:p>
            <a:pPr algn="ctr"/>
            <a:r>
              <a:rPr lang="en-US" b="1" dirty="0">
                <a:latin typeface="Amasis MT Pro Medium" panose="02040604050005020304" pitchFamily="18" charset="0"/>
                <a:cs typeface="Arial" panose="020B0604020202020204" pitchFamily="34" charset="0"/>
              </a:rPr>
              <a:t>PROCEDURAL FLAWS – COMMON ISSUES</a:t>
            </a:r>
          </a:p>
        </p:txBody>
      </p:sp>
      <p:sp>
        <p:nvSpPr>
          <p:cNvPr id="8" name="Text Placeholder 2">
            <a:extLst>
              <a:ext uri="{FF2B5EF4-FFF2-40B4-BE49-F238E27FC236}">
                <a16:creationId xmlns:a16="http://schemas.microsoft.com/office/drawing/2014/main" id="{0971E02E-A008-CA64-E99B-E8A99147DD8D}"/>
              </a:ext>
            </a:extLst>
          </p:cNvPr>
          <p:cNvSpPr>
            <a:spLocks noGrp="1"/>
          </p:cNvSpPr>
          <p:nvPr>
            <p:ph type="body" sz="half" idx="13"/>
          </p:nvPr>
        </p:nvSpPr>
        <p:spPr>
          <a:xfrm>
            <a:off x="939800" y="2163161"/>
            <a:ext cx="11092160" cy="6353278"/>
          </a:xfrm>
        </p:spPr>
        <p:txBody>
          <a:bodyPr/>
          <a:lstStyle/>
          <a:p>
            <a:pPr marL="0" indent="0" algn="just">
              <a:buNone/>
            </a:pPr>
            <a:r>
              <a:rPr lang="en-US" sz="2200" dirty="0">
                <a:latin typeface="Amasis MT Pro Medium" panose="02040604050005020304" pitchFamily="18" charset="0"/>
              </a:rPr>
              <a:t>Procedural fairness arguments come up in many different kinds of case, e.g.:</a:t>
            </a:r>
          </a:p>
          <a:p>
            <a:pPr marL="0" indent="0" algn="just">
              <a:buNone/>
            </a:pPr>
            <a:endParaRPr lang="en-US" sz="2200" dirty="0">
              <a:latin typeface="Amasis MT Pro Medium" panose="02040604050005020304" pitchFamily="18" charset="0"/>
            </a:endParaRPr>
          </a:p>
          <a:p>
            <a:pPr algn="just">
              <a:buFontTx/>
              <a:buChar char="-"/>
            </a:pPr>
            <a:r>
              <a:rPr lang="en-US" sz="2200" dirty="0">
                <a:latin typeface="Amasis MT Pro Medium" panose="02040604050005020304" pitchFamily="18" charset="0"/>
              </a:rPr>
              <a:t>Whether the Parole Board should hold a hearing to determine whether to release a prisoner who has served their minimum term (</a:t>
            </a:r>
            <a:r>
              <a:rPr lang="en-US" sz="2200" u="sng" dirty="0">
                <a:latin typeface="Amasis MT Pro Medium" panose="02040604050005020304" pitchFamily="18" charset="0"/>
              </a:rPr>
              <a:t>Osborn &amp; Booth</a:t>
            </a:r>
            <a:r>
              <a:rPr lang="en-US" sz="2200" dirty="0">
                <a:latin typeface="Amasis MT Pro Medium" panose="02040604050005020304" pitchFamily="18" charset="0"/>
              </a:rPr>
              <a:t> [2013] UKSC 61); </a:t>
            </a:r>
          </a:p>
          <a:p>
            <a:pPr marL="0" indent="0" algn="just">
              <a:buNone/>
            </a:pPr>
            <a:endParaRPr lang="en-US" sz="2200" dirty="0">
              <a:latin typeface="Amasis MT Pro Medium" panose="02040604050005020304" pitchFamily="18" charset="0"/>
            </a:endParaRPr>
          </a:p>
          <a:p>
            <a:pPr algn="just">
              <a:buFontTx/>
              <a:buChar char="-"/>
            </a:pPr>
            <a:r>
              <a:rPr lang="en-US" sz="2200" dirty="0">
                <a:latin typeface="Amasis MT Pro Medium" panose="02040604050005020304" pitchFamily="18" charset="0"/>
              </a:rPr>
              <a:t>Whether a judge who held an unpaid position in a charity could participate in a case in which the charity was intervening (</a:t>
            </a:r>
            <a:r>
              <a:rPr lang="en-US" sz="2200" u="sng" dirty="0">
                <a:latin typeface="Amasis MT Pro Medium" panose="02040604050005020304" pitchFamily="18" charset="0"/>
              </a:rPr>
              <a:t>Pinochet No 2</a:t>
            </a:r>
            <a:r>
              <a:rPr lang="en-US" sz="2200" dirty="0">
                <a:latin typeface="Amasis MT Pro Medium" panose="02040604050005020304" pitchFamily="18" charset="0"/>
              </a:rPr>
              <a:t> [2000] 1 AC 119);</a:t>
            </a:r>
          </a:p>
          <a:p>
            <a:pPr marL="0" indent="0" algn="just">
              <a:buNone/>
            </a:pPr>
            <a:r>
              <a:rPr lang="en-US" sz="2200" dirty="0">
                <a:latin typeface="Amasis MT Pro Medium" panose="02040604050005020304" pitchFamily="18" charset="0"/>
              </a:rPr>
              <a:t> </a:t>
            </a:r>
          </a:p>
          <a:p>
            <a:pPr algn="just">
              <a:buFontTx/>
              <a:buChar char="-"/>
            </a:pPr>
            <a:r>
              <a:rPr lang="en-US" sz="2200" dirty="0">
                <a:latin typeface="Amasis MT Pro Medium" panose="02040604050005020304" pitchFamily="18" charset="0"/>
              </a:rPr>
              <a:t> Whether a journalist could lawfully be refused access to a party conference without allowing him to make representations to the police (</a:t>
            </a:r>
            <a:r>
              <a:rPr lang="en-US" sz="2200" u="sng" dirty="0" err="1">
                <a:latin typeface="Amasis MT Pro Medium" panose="02040604050005020304" pitchFamily="18" charset="0"/>
              </a:rPr>
              <a:t>Segalov</a:t>
            </a:r>
            <a:r>
              <a:rPr lang="en-US" sz="2200" dirty="0">
                <a:latin typeface="Amasis MT Pro Medium" panose="02040604050005020304" pitchFamily="18" charset="0"/>
              </a:rPr>
              <a:t> [2018] EWHC 3187 (Admin). </a:t>
            </a:r>
          </a:p>
          <a:p>
            <a:pPr marL="0" indent="0">
              <a:buNone/>
            </a:pPr>
            <a:endParaRPr lang="en-US" sz="2200" dirty="0">
              <a:latin typeface="Amasis MT Pro Medium" panose="02040604050005020304" pitchFamily="18" charset="0"/>
            </a:endParaRPr>
          </a:p>
          <a:p>
            <a:pPr marL="0" indent="0">
              <a:buNone/>
            </a:pPr>
            <a:r>
              <a:rPr lang="en-US" sz="2200" dirty="0">
                <a:latin typeface="Amasis MT Pro Medium" panose="02040604050005020304" pitchFamily="18" charset="0"/>
              </a:rPr>
              <a:t>Two particularly common off-shoots of the general duty to act fairly are: </a:t>
            </a:r>
          </a:p>
          <a:p>
            <a:pPr marL="0" indent="0">
              <a:buNone/>
            </a:pPr>
            <a:endParaRPr lang="en-US" sz="2200" dirty="0">
              <a:latin typeface="Amasis MT Pro Medium" panose="02040604050005020304" pitchFamily="18" charset="0"/>
            </a:endParaRPr>
          </a:p>
          <a:p>
            <a:pPr>
              <a:buFontTx/>
              <a:buChar char="-"/>
            </a:pPr>
            <a:r>
              <a:rPr lang="en-US" sz="2200" dirty="0">
                <a:latin typeface="Amasis MT Pro Medium" panose="02040604050005020304" pitchFamily="18" charset="0"/>
              </a:rPr>
              <a:t>Duties to consult interested parties before taking a decision</a:t>
            </a:r>
          </a:p>
          <a:p>
            <a:pPr marL="0" indent="0">
              <a:buNone/>
            </a:pPr>
            <a:endParaRPr lang="en-US" sz="2200" dirty="0">
              <a:latin typeface="Amasis MT Pro Medium" panose="02040604050005020304" pitchFamily="18" charset="0"/>
            </a:endParaRPr>
          </a:p>
          <a:p>
            <a:pPr>
              <a:buFontTx/>
              <a:buChar char="-"/>
            </a:pPr>
            <a:r>
              <a:rPr lang="en-US" sz="2200" dirty="0">
                <a:latin typeface="Amasis MT Pro Medium" panose="02040604050005020304" pitchFamily="18" charset="0"/>
              </a:rPr>
              <a:t>Legitimate expectation based on past promise to act in a certain way</a:t>
            </a:r>
          </a:p>
          <a:p>
            <a:pPr>
              <a:buFontTx/>
              <a:buChar char="-"/>
            </a:pPr>
            <a:endParaRPr lang="en-US" dirty="0">
              <a:latin typeface="Amasis MT Pro Medium" panose="02040604050005020304" pitchFamily="18" charset="0"/>
            </a:endParaRPr>
          </a:p>
          <a:p>
            <a:pPr marL="0" indent="0">
              <a:buNone/>
            </a:pPr>
            <a:endParaRPr lang="en-US"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68176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7788" y="2946615"/>
            <a:ext cx="5719567" cy="880420"/>
          </a:xfrm>
        </p:spPr>
        <p:txBody>
          <a:bodyPr/>
          <a:lstStyle/>
          <a:p>
            <a:pPr algn="r"/>
            <a:br>
              <a:rPr lang="en-US" sz="3600" dirty="0"/>
            </a:br>
            <a:r>
              <a:rPr lang="en-US" sz="3600" dirty="0"/>
              <a:t>DARRYL HUTCHEON</a:t>
            </a:r>
          </a:p>
        </p:txBody>
      </p:sp>
      <p:sp>
        <p:nvSpPr>
          <p:cNvPr id="3" name="Text Placeholder 2"/>
          <p:cNvSpPr>
            <a:spLocks noGrp="1"/>
          </p:cNvSpPr>
          <p:nvPr>
            <p:ph type="body" sz="half" idx="1"/>
          </p:nvPr>
        </p:nvSpPr>
        <p:spPr>
          <a:xfrm>
            <a:off x="5276335" y="4880920"/>
            <a:ext cx="6698391" cy="3880022"/>
          </a:xfrm>
        </p:spPr>
        <p:txBody>
          <a:bodyPr/>
          <a:lstStyle/>
          <a:p>
            <a:pPr marL="0" indent="0" algn="r">
              <a:buNone/>
            </a:pPr>
            <a:r>
              <a:rPr lang="en-GB" sz="2400" dirty="0"/>
              <a:t>darrylhutcheon@matrixlaw.co.uk</a:t>
            </a:r>
          </a:p>
          <a:p>
            <a:pPr marL="0" indent="0" algn="r">
              <a:buNone/>
            </a:pPr>
            <a:endParaRPr lang="en-GB" sz="2400" dirty="0"/>
          </a:p>
          <a:p>
            <a:pPr marL="0" indent="0" algn="r">
              <a:buNone/>
            </a:pPr>
            <a:r>
              <a:rPr lang="en-GB" sz="2400" dirty="0"/>
              <a:t>Matrix,</a:t>
            </a:r>
          </a:p>
          <a:p>
            <a:pPr marL="0" indent="0" algn="r">
              <a:buNone/>
            </a:pPr>
            <a:r>
              <a:rPr lang="en-GB" sz="2400" dirty="0"/>
              <a:t>Griffin Building, </a:t>
            </a:r>
            <a:r>
              <a:rPr lang="en-GB" sz="2400" dirty="0" err="1"/>
              <a:t>Gray’s</a:t>
            </a:r>
            <a:r>
              <a:rPr lang="en-GB" sz="2400" dirty="0"/>
              <a:t> Inn </a:t>
            </a:r>
          </a:p>
          <a:p>
            <a:pPr marL="0" indent="0" algn="r">
              <a:buNone/>
            </a:pPr>
            <a:r>
              <a:rPr lang="en-GB" sz="2400" dirty="0"/>
              <a:t>London WC1R 5LN</a:t>
            </a:r>
          </a:p>
          <a:p>
            <a:pPr marL="0" indent="0" algn="r">
              <a:buNone/>
            </a:pPr>
            <a:r>
              <a:rPr lang="en-GB" sz="2400" dirty="0"/>
              <a:t>DX400 Chancery Lane, London</a:t>
            </a:r>
          </a:p>
        </p:txBody>
      </p:sp>
    </p:spTree>
    <p:extLst>
      <p:ext uri="{BB962C8B-B14F-4D97-AF65-F5344CB8AC3E}">
        <p14:creationId xmlns:p14="http://schemas.microsoft.com/office/powerpoint/2010/main" val="3414587445"/>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2ACE1B8981554C8C9C3E77AF6D6282" ma:contentTypeVersion="15" ma:contentTypeDescription="Create a new document." ma:contentTypeScope="" ma:versionID="ceae4099ca2088afb6ad46906bd5fbd0">
  <xsd:schema xmlns:xsd="http://www.w3.org/2001/XMLSchema" xmlns:xs="http://www.w3.org/2001/XMLSchema" xmlns:p="http://schemas.microsoft.com/office/2006/metadata/properties" xmlns:ns1="http://schemas.microsoft.com/sharepoint/v3" xmlns:ns2="f155a369-30d5-4eb1-ac05-464e613800ee" xmlns:ns3="301e856f-4f14-4cb4-bab6-f192e0a474a1" targetNamespace="http://schemas.microsoft.com/office/2006/metadata/properties" ma:root="true" ma:fieldsID="67f8a78a8ef6a0e85c7b7698aac30954" ns1:_="" ns2:_="" ns3:_="">
    <xsd:import namespace="http://schemas.microsoft.com/sharepoint/v3"/>
    <xsd:import namespace="f155a369-30d5-4eb1-ac05-464e613800ee"/>
    <xsd:import namespace="301e856f-4f14-4cb4-bab6-f192e0a474a1"/>
    <xsd:element name="properties">
      <xsd:complexType>
        <xsd:sequence>
          <xsd:element name="documentManagement">
            <xsd:complexType>
              <xsd:all>
                <xsd:element ref="ns2:MediaServiceMetadata" minOccurs="0"/>
                <xsd:element ref="ns2:MediaServiceFastMetadata" minOccurs="0"/>
                <xsd:element ref="ns1:DocumentSetDescription"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0"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55a369-30d5-4eb1-ac05-464e613800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4e5a3e9-c3e2-4c28-a279-a208435469e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1e856f-4f14-4cb4-bab6-f192e0a474a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c1cbfa6-00dd-4a7c-a8ac-8824ee105fe9}" ma:internalName="TaxCatchAll" ma:showField="CatchAllData" ma:web="301e856f-4f14-4cb4-bab6-f192e0a474a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55a369-30d5-4eb1-ac05-464e613800ee">
      <Terms xmlns="http://schemas.microsoft.com/office/infopath/2007/PartnerControls"/>
    </lcf76f155ced4ddcb4097134ff3c332f>
    <DocumentSetDescription xmlns="http://schemas.microsoft.com/sharepoint/v3" xsi:nil="true"/>
    <TaxCatchAll xmlns="301e856f-4f14-4cb4-bab6-f192e0a474a1" xsi:nil="true"/>
  </documentManagement>
</p:properties>
</file>

<file path=customXml/itemProps1.xml><?xml version="1.0" encoding="utf-8"?>
<ds:datastoreItem xmlns:ds="http://schemas.openxmlformats.org/officeDocument/2006/customXml" ds:itemID="{702246F1-16FF-4BC6-9881-7C144845EB57}"/>
</file>

<file path=customXml/itemProps2.xml><?xml version="1.0" encoding="utf-8"?>
<ds:datastoreItem xmlns:ds="http://schemas.openxmlformats.org/officeDocument/2006/customXml" ds:itemID="{76056087-890B-484D-AB14-100612EF2B3E}"/>
</file>

<file path=customXml/itemProps3.xml><?xml version="1.0" encoding="utf-8"?>
<ds:datastoreItem xmlns:ds="http://schemas.openxmlformats.org/officeDocument/2006/customXml" ds:itemID="{68FC01C7-E719-47AD-A6A5-7079C5C8EA8F}"/>
</file>

<file path=docProps/app.xml><?xml version="1.0" encoding="utf-8"?>
<Properties xmlns="http://schemas.openxmlformats.org/officeDocument/2006/extended-properties" xmlns:vt="http://schemas.openxmlformats.org/officeDocument/2006/docPropsVTypes">
  <TotalTime>2486</TotalTime>
  <Words>774</Words>
  <Application>Microsoft Office PowerPoint</Application>
  <PresentationFormat>Custom</PresentationFormat>
  <Paragraphs>82</Paragraphs>
  <Slides>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Amasis MT Pro Medium</vt:lpstr>
      <vt:lpstr>Arial</vt:lpstr>
      <vt:lpstr>Courier New</vt:lpstr>
      <vt:lpstr>Helvetica</vt:lpstr>
      <vt:lpstr>Helvetica Light</vt:lpstr>
      <vt:lpstr>Helvetica Neue</vt:lpstr>
      <vt:lpstr>Wingdings</vt:lpstr>
      <vt:lpstr>White</vt:lpstr>
      <vt:lpstr>  GROUNDS FOR JUDICIAL REVIEW</vt:lpstr>
      <vt:lpstr>The “Classic” Explanation of judicial review grounds</vt:lpstr>
      <vt:lpstr>CATEGORY (i) - ILLEGALITY</vt:lpstr>
      <vt:lpstr>ILLEGALITY – COMMON EXAMPLES</vt:lpstr>
      <vt:lpstr>CATEGORY (II) – IRRATIONALITy/UNREASONABLENESS</vt:lpstr>
      <vt:lpstr>CATEGORY (II) – IRRATIONALITy/UNREASONABLENESS</vt:lpstr>
      <vt:lpstr>CATEGORy (III) – PROCEDURAL FLAWS</vt:lpstr>
      <vt:lpstr>PROCEDURAL FLAWS – COMMON ISSUES</vt:lpstr>
      <vt:lpstr> DARRYL HUTCHEON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Hearn</dc:creator>
  <cp:lastModifiedBy>Darryl Hutcheon</cp:lastModifiedBy>
  <cp:revision>406</cp:revision>
  <dcterms:modified xsi:type="dcterms:W3CDTF">2024-04-18T12:15:21Z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0x010100712ACE1B8981554C8C9C3E77AF6D6282</vt:lpwstr>
  </property>
</Properties>
</file>