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0" r:id="rId3"/>
    <p:sldId id="300" r:id="rId4"/>
    <p:sldId id="342" r:id="rId5"/>
    <p:sldId id="301" r:id="rId6"/>
    <p:sldId id="348" r:id="rId7"/>
    <p:sldId id="349" r:id="rId8"/>
    <p:sldId id="350" r:id="rId9"/>
    <p:sldId id="285" r:id="rId10"/>
    <p:sldId id="351" r:id="rId11"/>
    <p:sldId id="343" r:id="rId12"/>
    <p:sldId id="32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autoAdjust="0"/>
    <p:restoredTop sz="94660"/>
  </p:normalViewPr>
  <p:slideViewPr>
    <p:cSldViewPr snapToGrid="0">
      <p:cViewPr>
        <p:scale>
          <a:sx n="97" d="100"/>
          <a:sy n="97" d="100"/>
        </p:scale>
        <p:origin x="696" y="9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33830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33368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144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175569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734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311575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234537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136637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415503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F9EF4-5C8D-498C-8250-E0DA435BBE8D}"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15668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6F9EF4-5C8D-498C-8250-E0DA435BBE8D}"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326412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6F9EF4-5C8D-498C-8250-E0DA435BBE8D}"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41933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F9EF4-5C8D-498C-8250-E0DA435BBE8D}"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113310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F9EF4-5C8D-498C-8250-E0DA435BBE8D}"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183408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6F9EF4-5C8D-498C-8250-E0DA435BBE8D}"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23482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6F9EF4-5C8D-498C-8250-E0DA435BBE8D}"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CCFEE-2C46-40F6-8B6D-4C77BE5AEF27}" type="slidenum">
              <a:rPr lang="en-GB" smtClean="0"/>
              <a:t>‹#›</a:t>
            </a:fld>
            <a:endParaRPr lang="en-GB"/>
          </a:p>
        </p:txBody>
      </p:sp>
    </p:spTree>
    <p:extLst>
      <p:ext uri="{BB962C8B-B14F-4D97-AF65-F5344CB8AC3E}">
        <p14:creationId xmlns:p14="http://schemas.microsoft.com/office/powerpoint/2010/main" val="427269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6F9EF4-5C8D-498C-8250-E0DA435BBE8D}" type="datetimeFigureOut">
              <a:rPr lang="en-GB" smtClean="0"/>
              <a:t>18/04/2024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4CCFEE-2C46-40F6-8B6D-4C77BE5AEF27}" type="slidenum">
              <a:rPr lang="en-GB" smtClean="0"/>
              <a:t>‹#›</a:t>
            </a:fld>
            <a:endParaRPr lang="en-GB"/>
          </a:p>
        </p:txBody>
      </p:sp>
    </p:spTree>
    <p:extLst>
      <p:ext uri="{BB962C8B-B14F-4D97-AF65-F5344CB8AC3E}">
        <p14:creationId xmlns:p14="http://schemas.microsoft.com/office/powerpoint/2010/main" val="71973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ailii.org/ew/cases/EWHC/Admin/2013/43.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2F840C-9335-45EF-BC94-D072B3D2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938" y="2602616"/>
            <a:ext cx="3280613" cy="1878150"/>
          </a:xfrm>
          <a:prstGeom prst="rect">
            <a:avLst/>
          </a:prstGeom>
        </p:spPr>
      </p:pic>
      <p:sp>
        <p:nvSpPr>
          <p:cNvPr id="2" name="Title 1">
            <a:extLst>
              <a:ext uri="{FF2B5EF4-FFF2-40B4-BE49-F238E27FC236}">
                <a16:creationId xmlns:a16="http://schemas.microsoft.com/office/drawing/2014/main" id="{23035014-0705-4B6D-B8A3-E6DEE201E955}"/>
              </a:ext>
            </a:extLst>
          </p:cNvPr>
          <p:cNvSpPr>
            <a:spLocks noGrp="1"/>
          </p:cNvSpPr>
          <p:nvPr>
            <p:ph type="ctrTitle"/>
          </p:nvPr>
        </p:nvSpPr>
        <p:spPr>
          <a:xfrm>
            <a:off x="746715" y="1387471"/>
            <a:ext cx="4335468" cy="2921081"/>
          </a:xfrm>
        </p:spPr>
        <p:txBody>
          <a:bodyPr>
            <a:normAutofit fontScale="90000"/>
          </a:bodyPr>
          <a:lstStyle/>
          <a:p>
            <a:r>
              <a:rPr lang="en-GB" sz="4800" dirty="0"/>
              <a:t>Care Act Support for Migrants and Asylum Seekers</a:t>
            </a:r>
          </a:p>
        </p:txBody>
      </p:sp>
      <p:sp>
        <p:nvSpPr>
          <p:cNvPr id="3" name="Subtitle 2">
            <a:extLst>
              <a:ext uri="{FF2B5EF4-FFF2-40B4-BE49-F238E27FC236}">
                <a16:creationId xmlns:a16="http://schemas.microsoft.com/office/drawing/2014/main" id="{9E5422EC-409B-4842-80E3-527814F6F5A4}"/>
              </a:ext>
            </a:extLst>
          </p:cNvPr>
          <p:cNvSpPr>
            <a:spLocks noGrp="1"/>
          </p:cNvSpPr>
          <p:nvPr>
            <p:ph type="subTitle" idx="1"/>
          </p:nvPr>
        </p:nvSpPr>
        <p:spPr>
          <a:xfrm>
            <a:off x="-270004" y="4513790"/>
            <a:ext cx="5370286" cy="1096899"/>
          </a:xfrm>
        </p:spPr>
        <p:txBody>
          <a:bodyPr>
            <a:normAutofit lnSpcReduction="10000"/>
          </a:bodyPr>
          <a:lstStyle/>
          <a:p>
            <a:r>
              <a:rPr lang="en-GB" dirty="0"/>
              <a:t>Brian Dikoff </a:t>
            </a:r>
          </a:p>
          <a:p>
            <a:r>
              <a:rPr lang="en-GB" dirty="0"/>
              <a:t>Legal Organiser, Migrants Organise</a:t>
            </a:r>
          </a:p>
          <a:p>
            <a:r>
              <a:rPr lang="en-GB" dirty="0"/>
              <a:t>April 2022</a:t>
            </a:r>
          </a:p>
        </p:txBody>
      </p:sp>
      <p:cxnSp>
        <p:nvCxnSpPr>
          <p:cNvPr id="7" name="Straight Connector 6">
            <a:extLst>
              <a:ext uri="{FF2B5EF4-FFF2-40B4-BE49-F238E27FC236}">
                <a16:creationId xmlns:a16="http://schemas.microsoft.com/office/drawing/2014/main" id="{4C05CC8F-A4DC-4FDA-AA74-0D37F95BE359}"/>
              </a:ext>
            </a:extLst>
          </p:cNvPr>
          <p:cNvCxnSpPr/>
          <p:nvPr/>
        </p:nvCxnSpPr>
        <p:spPr>
          <a:xfrm>
            <a:off x="5581274" y="1210615"/>
            <a:ext cx="0" cy="46621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16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pic>
        <p:nvPicPr>
          <p:cNvPr id="12" name="Picture 11">
            <a:extLst>
              <a:ext uri="{FF2B5EF4-FFF2-40B4-BE49-F238E27FC236}">
                <a16:creationId xmlns:a16="http://schemas.microsoft.com/office/drawing/2014/main" id="{195DCC06-E153-36FF-6C2F-1E4E47CAB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5" y="2177477"/>
            <a:ext cx="11885050" cy="2503046"/>
          </a:xfrm>
          <a:prstGeom prst="rect">
            <a:avLst/>
          </a:prstGeom>
        </p:spPr>
      </p:pic>
      <p:sp>
        <p:nvSpPr>
          <p:cNvPr id="14" name="Content Placeholder 2">
            <a:extLst>
              <a:ext uri="{FF2B5EF4-FFF2-40B4-BE49-F238E27FC236}">
                <a16:creationId xmlns:a16="http://schemas.microsoft.com/office/drawing/2014/main" id="{33D253DE-EB19-646F-5EAF-86C8E300E376}"/>
              </a:ext>
            </a:extLst>
          </p:cNvPr>
          <p:cNvSpPr>
            <a:spLocks noGrp="1"/>
          </p:cNvSpPr>
          <p:nvPr>
            <p:ph idx="1"/>
          </p:nvPr>
        </p:nvSpPr>
        <p:spPr>
          <a:xfrm>
            <a:off x="471577" y="1270000"/>
            <a:ext cx="8497625" cy="5182390"/>
          </a:xfrm>
        </p:spPr>
        <p:txBody>
          <a:bodyPr>
            <a:normAutofit/>
          </a:bodyPr>
          <a:lstStyle/>
          <a:p>
            <a:r>
              <a:rPr lang="en-GB" sz="1800" dirty="0">
                <a:effectLst/>
                <a:latin typeface="Bembo" panose="02020502050201020203" pitchFamily="18" charset="0"/>
              </a:rPr>
              <a:t>Aburas v Southwark</a:t>
            </a:r>
            <a:endParaRPr lang="en-GB" dirty="0">
              <a:latin typeface="Bembo" panose="02020502050201020203" pitchFamily="18" charset="0"/>
            </a:endParaRPr>
          </a:p>
        </p:txBody>
      </p:sp>
    </p:spTree>
    <p:extLst>
      <p:ext uri="{BB962C8B-B14F-4D97-AF65-F5344CB8AC3E}">
        <p14:creationId xmlns:p14="http://schemas.microsoft.com/office/powerpoint/2010/main" val="318151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6E13A-C21D-4EBB-A43B-E4DEB2B78240}"/>
              </a:ext>
            </a:extLst>
          </p:cNvPr>
          <p:cNvSpPr>
            <a:spLocks noGrp="1"/>
          </p:cNvSpPr>
          <p:nvPr>
            <p:ph idx="1"/>
          </p:nvPr>
        </p:nvSpPr>
        <p:spPr>
          <a:xfrm>
            <a:off x="560494" y="1270000"/>
            <a:ext cx="8497625" cy="4420098"/>
          </a:xfrm>
        </p:spPr>
        <p:txBody>
          <a:bodyPr>
            <a:normAutofit/>
          </a:bodyPr>
          <a:lstStyle/>
          <a:p>
            <a:endParaRPr lang="en-GB" i="1" dirty="0"/>
          </a:p>
          <a:p>
            <a:r>
              <a:rPr lang="en-GB" dirty="0"/>
              <a:t>Examples, examples, examples!</a:t>
            </a:r>
          </a:p>
          <a:p>
            <a:pPr lvl="1"/>
            <a:r>
              <a:rPr lang="en-GB" dirty="0"/>
              <a:t>Remember that Care Act is not about health conditions or disabilities</a:t>
            </a:r>
          </a:p>
          <a:p>
            <a:pPr lvl="1"/>
            <a:r>
              <a:rPr lang="en-GB" dirty="0"/>
              <a:t>Go back to the outcomes, address it one by one – why do you think the person struggles to “eat or cook”?</a:t>
            </a:r>
          </a:p>
          <a:p>
            <a:pPr lvl="1"/>
            <a:r>
              <a:rPr lang="en-GB" dirty="0"/>
              <a:t>Note it as much as possible – e.g. diary </a:t>
            </a:r>
          </a:p>
          <a:p>
            <a:r>
              <a:rPr lang="en-GB" dirty="0"/>
              <a:t>Duty to assess is very low – “appears to have care needs” </a:t>
            </a:r>
            <a:r>
              <a:rPr lang="en-GB" dirty="0">
                <a:sym typeface="Wingdings" pitchFamily="2" charset="2"/>
              </a:rPr>
              <a:t> refusal to assess very likely is unlawful</a:t>
            </a:r>
          </a:p>
          <a:p>
            <a:r>
              <a:rPr lang="en-GB" dirty="0"/>
              <a:t>Get charities and legal aid solicitors to be involved: e.g. Wilsons, DPG, Gold Jennings, Public Law Project, </a:t>
            </a:r>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
        <p:nvSpPr>
          <p:cNvPr id="6" name="Title 5">
            <a:extLst>
              <a:ext uri="{FF2B5EF4-FFF2-40B4-BE49-F238E27FC236}">
                <a16:creationId xmlns:a16="http://schemas.microsoft.com/office/drawing/2014/main" id="{069C4C2A-30E3-B745-80AD-6CAEEA7A1960}"/>
              </a:ext>
            </a:extLst>
          </p:cNvPr>
          <p:cNvSpPr>
            <a:spLocks noGrp="1"/>
          </p:cNvSpPr>
          <p:nvPr>
            <p:ph type="title"/>
          </p:nvPr>
        </p:nvSpPr>
        <p:spPr/>
        <p:txBody>
          <a:bodyPr/>
          <a:lstStyle/>
          <a:p>
            <a:r>
              <a:rPr lang="en-US" dirty="0"/>
              <a:t>How to support someone?</a:t>
            </a:r>
          </a:p>
        </p:txBody>
      </p:sp>
    </p:spTree>
    <p:extLst>
      <p:ext uri="{BB962C8B-B14F-4D97-AF65-F5344CB8AC3E}">
        <p14:creationId xmlns:p14="http://schemas.microsoft.com/office/powerpoint/2010/main" val="10876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
        <p:nvSpPr>
          <p:cNvPr id="9" name="Title 1">
            <a:extLst>
              <a:ext uri="{FF2B5EF4-FFF2-40B4-BE49-F238E27FC236}">
                <a16:creationId xmlns:a16="http://schemas.microsoft.com/office/drawing/2014/main" id="{992ABC2A-B9F0-4B4F-A93E-A8FE934F7885}"/>
              </a:ext>
            </a:extLst>
          </p:cNvPr>
          <p:cNvSpPr>
            <a:spLocks noGrp="1"/>
          </p:cNvSpPr>
          <p:nvPr>
            <p:ph type="title"/>
          </p:nvPr>
        </p:nvSpPr>
        <p:spPr>
          <a:xfrm>
            <a:off x="844974" y="2962486"/>
            <a:ext cx="8596668" cy="933027"/>
          </a:xfrm>
        </p:spPr>
        <p:txBody>
          <a:bodyPr>
            <a:normAutofit fontScale="90000"/>
          </a:bodyPr>
          <a:lstStyle/>
          <a:p>
            <a:r>
              <a:rPr lang="en-GB" dirty="0"/>
              <a:t>Thank you and get in touch!</a:t>
            </a:r>
            <a:br>
              <a:rPr lang="en-GB" dirty="0"/>
            </a:br>
            <a:br>
              <a:rPr lang="en-GB" dirty="0"/>
            </a:br>
            <a:r>
              <a:rPr lang="en-GB" dirty="0" err="1"/>
              <a:t>Brian@migrantsorganise.org</a:t>
            </a:r>
            <a:endParaRPr lang="en-GB" dirty="0"/>
          </a:p>
        </p:txBody>
      </p:sp>
    </p:spTree>
    <p:extLst>
      <p:ext uri="{BB962C8B-B14F-4D97-AF65-F5344CB8AC3E}">
        <p14:creationId xmlns:p14="http://schemas.microsoft.com/office/powerpoint/2010/main" val="354964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468612" y="609600"/>
            <a:ext cx="8596668" cy="1320800"/>
          </a:xfrm>
        </p:spPr>
        <p:txBody>
          <a:bodyPr/>
          <a:lstStyle/>
          <a:p>
            <a:r>
              <a:rPr lang="en-GB" dirty="0"/>
              <a:t>Who are we?</a:t>
            </a:r>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664" y="-149523"/>
            <a:ext cx="2365091" cy="1354014"/>
          </a:xfrm>
          <a:prstGeom prst="rect">
            <a:avLst/>
          </a:prstGeom>
          <a:noFill/>
        </p:spPr>
      </p:pic>
      <p:pic>
        <p:nvPicPr>
          <p:cNvPr id="7" name="Picture 6" descr="A screenshot of a cell phone&#10;&#10;Description generated with very high confidence">
            <a:extLst>
              <a:ext uri="{FF2B5EF4-FFF2-40B4-BE49-F238E27FC236}">
                <a16:creationId xmlns:a16="http://schemas.microsoft.com/office/drawing/2014/main" id="{BC145910-774B-B042-B04E-DA6968C7E2EE}"/>
              </a:ext>
            </a:extLst>
          </p:cNvPr>
          <p:cNvPicPr>
            <a:picLocks noChangeAspect="1"/>
          </p:cNvPicPr>
          <p:nvPr/>
        </p:nvPicPr>
        <p:blipFill rotWithShape="1">
          <a:blip r:embed="rId3">
            <a:extLst>
              <a:ext uri="{28A0092B-C50C-407E-A947-70E740481C1C}">
                <a14:useLocalDpi xmlns:a14="http://schemas.microsoft.com/office/drawing/2010/main" val="0"/>
              </a:ext>
            </a:extLst>
          </a:blip>
          <a:srcRect t="33094"/>
          <a:stretch/>
        </p:blipFill>
        <p:spPr>
          <a:xfrm>
            <a:off x="183454" y="2570906"/>
            <a:ext cx="3888319" cy="2318840"/>
          </a:xfrm>
          <a:prstGeom prst="rect">
            <a:avLst/>
          </a:prstGeom>
        </p:spPr>
      </p:pic>
      <p:sp>
        <p:nvSpPr>
          <p:cNvPr id="8" name="Content Placeholder 2">
            <a:extLst>
              <a:ext uri="{FF2B5EF4-FFF2-40B4-BE49-F238E27FC236}">
                <a16:creationId xmlns:a16="http://schemas.microsoft.com/office/drawing/2014/main" id="{2067A3FB-8D72-B544-94F3-E33E1C60BDF8}"/>
              </a:ext>
            </a:extLst>
          </p:cNvPr>
          <p:cNvSpPr>
            <a:spLocks noGrp="1"/>
          </p:cNvSpPr>
          <p:nvPr>
            <p:ph idx="1"/>
          </p:nvPr>
        </p:nvSpPr>
        <p:spPr>
          <a:xfrm>
            <a:off x="567654" y="1662023"/>
            <a:ext cx="2732137" cy="415255"/>
          </a:xfrm>
        </p:spPr>
        <p:txBody>
          <a:bodyPr>
            <a:normAutofit/>
          </a:bodyPr>
          <a:lstStyle/>
          <a:p>
            <a:pPr marL="0" indent="0">
              <a:buNone/>
            </a:pPr>
            <a:r>
              <a:rPr lang="en-GB" b="1" dirty="0">
                <a:solidFill>
                  <a:schemeClr val="accent2">
                    <a:lumMod val="75000"/>
                  </a:schemeClr>
                </a:solidFill>
              </a:rPr>
              <a:t>Community Programme</a:t>
            </a:r>
            <a:endParaRPr lang="en-GB" dirty="0"/>
          </a:p>
        </p:txBody>
      </p:sp>
      <p:sp>
        <p:nvSpPr>
          <p:cNvPr id="9" name="Content Placeholder 2">
            <a:extLst>
              <a:ext uri="{FF2B5EF4-FFF2-40B4-BE49-F238E27FC236}">
                <a16:creationId xmlns:a16="http://schemas.microsoft.com/office/drawing/2014/main" id="{F977B7FD-4CA3-694E-899F-905CA86A6953}"/>
              </a:ext>
            </a:extLst>
          </p:cNvPr>
          <p:cNvSpPr txBox="1">
            <a:spLocks/>
          </p:cNvSpPr>
          <p:nvPr/>
        </p:nvSpPr>
        <p:spPr>
          <a:xfrm>
            <a:off x="5369008" y="1693687"/>
            <a:ext cx="4498473" cy="5923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a:solidFill>
                  <a:schemeClr val="accent2">
                    <a:lumMod val="75000"/>
                  </a:schemeClr>
                </a:solidFill>
              </a:rPr>
              <a:t>Community Organising and Campaigns</a:t>
            </a:r>
          </a:p>
        </p:txBody>
      </p:sp>
      <p:pic>
        <p:nvPicPr>
          <p:cNvPr id="13" name="Picture 12" descr="Graphical user interface, text, application, chat or text message&#10;&#10;Description automatically generated">
            <a:extLst>
              <a:ext uri="{FF2B5EF4-FFF2-40B4-BE49-F238E27FC236}">
                <a16:creationId xmlns:a16="http://schemas.microsoft.com/office/drawing/2014/main" id="{AB0A106A-D733-F64C-B2A7-7153C0B08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446" y="2344756"/>
            <a:ext cx="2079798" cy="746015"/>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602BA8C6-6129-F742-B177-FA36649DE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3232" y="3446360"/>
            <a:ext cx="1825013" cy="1007528"/>
          </a:xfrm>
          <a:prstGeom prst="rect">
            <a:avLst/>
          </a:prstGeom>
        </p:spPr>
      </p:pic>
      <p:sp>
        <p:nvSpPr>
          <p:cNvPr id="19" name="Title 1">
            <a:extLst>
              <a:ext uri="{FF2B5EF4-FFF2-40B4-BE49-F238E27FC236}">
                <a16:creationId xmlns:a16="http://schemas.microsoft.com/office/drawing/2014/main" id="{E2C9C24F-B2D7-964B-9489-A662C17E2E7B}"/>
              </a:ext>
            </a:extLst>
          </p:cNvPr>
          <p:cNvSpPr txBox="1">
            <a:spLocks/>
          </p:cNvSpPr>
          <p:nvPr/>
        </p:nvSpPr>
        <p:spPr>
          <a:xfrm>
            <a:off x="5661531" y="4671287"/>
            <a:ext cx="3381840" cy="9382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MMCA Project</a:t>
            </a:r>
          </a:p>
        </p:txBody>
      </p:sp>
      <p:cxnSp>
        <p:nvCxnSpPr>
          <p:cNvPr id="23" name="Straight Arrow Connector 22">
            <a:extLst>
              <a:ext uri="{FF2B5EF4-FFF2-40B4-BE49-F238E27FC236}">
                <a16:creationId xmlns:a16="http://schemas.microsoft.com/office/drawing/2014/main" id="{733A0758-3921-BD42-8C52-CAFFB41B69E4}"/>
              </a:ext>
            </a:extLst>
          </p:cNvPr>
          <p:cNvCxnSpPr>
            <a:cxnSpLocks/>
          </p:cNvCxnSpPr>
          <p:nvPr/>
        </p:nvCxnSpPr>
        <p:spPr>
          <a:xfrm flipV="1">
            <a:off x="4373216" y="2806080"/>
            <a:ext cx="1053549" cy="4102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28B11A-E819-AF49-95FA-E6242EB4A55A}"/>
              </a:ext>
            </a:extLst>
          </p:cNvPr>
          <p:cNvCxnSpPr>
            <a:cxnSpLocks noChangeAspect="1"/>
          </p:cNvCxnSpPr>
          <p:nvPr/>
        </p:nvCxnSpPr>
        <p:spPr>
          <a:xfrm>
            <a:off x="4373216" y="3628577"/>
            <a:ext cx="105354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6004FF1-9B72-2E48-B314-CCC14E3D706E}"/>
              </a:ext>
            </a:extLst>
          </p:cNvPr>
          <p:cNvCxnSpPr>
            <a:cxnSpLocks/>
          </p:cNvCxnSpPr>
          <p:nvPr/>
        </p:nvCxnSpPr>
        <p:spPr>
          <a:xfrm>
            <a:off x="4373216" y="3950124"/>
            <a:ext cx="1053549" cy="82065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DB4862D8-1BCC-0F69-3135-0F7A588419C0}"/>
              </a:ext>
            </a:extLst>
          </p:cNvPr>
          <p:cNvSpPr txBox="1">
            <a:spLocks/>
          </p:cNvSpPr>
          <p:nvPr/>
        </p:nvSpPr>
        <p:spPr>
          <a:xfrm>
            <a:off x="5466739" y="5535147"/>
            <a:ext cx="3381840" cy="9382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Legal Aid Crisis</a:t>
            </a:r>
          </a:p>
        </p:txBody>
      </p:sp>
      <p:cxnSp>
        <p:nvCxnSpPr>
          <p:cNvPr id="5" name="Straight Arrow Connector 4">
            <a:extLst>
              <a:ext uri="{FF2B5EF4-FFF2-40B4-BE49-F238E27FC236}">
                <a16:creationId xmlns:a16="http://schemas.microsoft.com/office/drawing/2014/main" id="{A0454F03-A0FD-B664-B4F7-1E8BC42B374A}"/>
              </a:ext>
            </a:extLst>
          </p:cNvPr>
          <p:cNvCxnSpPr>
            <a:cxnSpLocks/>
          </p:cNvCxnSpPr>
          <p:nvPr/>
        </p:nvCxnSpPr>
        <p:spPr>
          <a:xfrm>
            <a:off x="4320467" y="4399000"/>
            <a:ext cx="951480" cy="11361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2711490-B262-31E1-9F1F-6D5F30DDF6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3587" y="2237668"/>
            <a:ext cx="2065878" cy="2078030"/>
          </a:xfrm>
          <a:prstGeom prst="rect">
            <a:avLst/>
          </a:prstGeom>
        </p:spPr>
      </p:pic>
      <p:pic>
        <p:nvPicPr>
          <p:cNvPr id="16" name="Picture 15">
            <a:extLst>
              <a:ext uri="{FF2B5EF4-FFF2-40B4-BE49-F238E27FC236}">
                <a16:creationId xmlns:a16="http://schemas.microsoft.com/office/drawing/2014/main" id="{F04413A5-5AF0-EF5A-4825-D1F4F186696D}"/>
              </a:ext>
            </a:extLst>
          </p:cNvPr>
          <p:cNvPicPr>
            <a:picLocks noChangeAspect="1"/>
          </p:cNvPicPr>
          <p:nvPr/>
        </p:nvPicPr>
        <p:blipFill>
          <a:blip r:embed="rId7"/>
          <a:stretch>
            <a:fillRect/>
          </a:stretch>
        </p:blipFill>
        <p:spPr>
          <a:xfrm>
            <a:off x="9043371" y="4615281"/>
            <a:ext cx="1752299" cy="1752299"/>
          </a:xfrm>
          <a:prstGeom prst="rect">
            <a:avLst/>
          </a:prstGeom>
        </p:spPr>
      </p:pic>
    </p:spTree>
    <p:extLst>
      <p:ext uri="{BB962C8B-B14F-4D97-AF65-F5344CB8AC3E}">
        <p14:creationId xmlns:p14="http://schemas.microsoft.com/office/powerpoint/2010/main" val="251084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677334" y="609600"/>
            <a:ext cx="8596668" cy="1320800"/>
          </a:xfrm>
        </p:spPr>
        <p:txBody>
          <a:bodyPr/>
          <a:lstStyle/>
          <a:p>
            <a:r>
              <a:rPr lang="en-GB" dirty="0"/>
              <a:t>What is the Care Act 2014?</a:t>
            </a:r>
          </a:p>
        </p:txBody>
      </p:sp>
      <p:sp>
        <p:nvSpPr>
          <p:cNvPr id="3" name="Content Placeholder 2">
            <a:extLst>
              <a:ext uri="{FF2B5EF4-FFF2-40B4-BE49-F238E27FC236}">
                <a16:creationId xmlns:a16="http://schemas.microsoft.com/office/drawing/2014/main" id="{25F6E13A-C21D-4EBB-A43B-E4DEB2B78240}"/>
              </a:ext>
            </a:extLst>
          </p:cNvPr>
          <p:cNvSpPr>
            <a:spLocks noGrp="1"/>
          </p:cNvSpPr>
          <p:nvPr>
            <p:ph idx="1"/>
          </p:nvPr>
        </p:nvSpPr>
        <p:spPr>
          <a:xfrm>
            <a:off x="776377" y="1355570"/>
            <a:ext cx="8497625" cy="4892830"/>
          </a:xfrm>
        </p:spPr>
        <p:txBody>
          <a:bodyPr>
            <a:noAutofit/>
          </a:bodyPr>
          <a:lstStyle/>
          <a:p>
            <a:pPr marL="0" indent="0">
              <a:buNone/>
            </a:pPr>
            <a:endParaRPr lang="en-GB" sz="1400" dirty="0"/>
          </a:p>
          <a:p>
            <a:pPr algn="l"/>
            <a:r>
              <a:rPr lang="en-GB" sz="1400" dirty="0">
                <a:solidFill>
                  <a:srgbClr val="111111"/>
                </a:solidFill>
                <a:latin typeface="Open Sans" panose="020B0606030504020204" pitchFamily="34" charset="0"/>
              </a:rPr>
              <a:t>P</a:t>
            </a:r>
            <a:r>
              <a:rPr lang="en-GB" sz="1400" b="0" i="0" dirty="0">
                <a:solidFill>
                  <a:srgbClr val="111111"/>
                </a:solidFill>
                <a:effectLst/>
                <a:latin typeface="Open Sans" panose="020B0606030504020204" pitchFamily="34" charset="0"/>
              </a:rPr>
              <a:t>laces a duty on councils to support and promote the wellbeing and independence of working age disabled adults and older people, and their unpaid carers and gives them more control of their care and support.</a:t>
            </a:r>
          </a:p>
          <a:p>
            <a:r>
              <a:rPr lang="en-GB" sz="1400" dirty="0"/>
              <a:t>Not about health conditions or disabilities per se: rather about day to day ”needs” or “outcomes”</a:t>
            </a:r>
            <a:endParaRPr lang="en-GB" sz="1200" dirty="0">
              <a:sym typeface="Wingdings" pitchFamily="2" charset="2"/>
            </a:endParaRPr>
          </a:p>
          <a:p>
            <a:pPr lvl="1"/>
            <a:r>
              <a:rPr lang="en-GB" sz="1200" dirty="0"/>
              <a:t>Manging and maintaining nutrition</a:t>
            </a:r>
          </a:p>
          <a:p>
            <a:pPr lvl="1"/>
            <a:r>
              <a:rPr lang="en-GB" sz="1200" dirty="0"/>
              <a:t>Maintaining personal hygiene</a:t>
            </a:r>
          </a:p>
          <a:p>
            <a:pPr lvl="1"/>
            <a:r>
              <a:rPr lang="en-GB" sz="1200" dirty="0"/>
              <a:t>Managing toilet needs</a:t>
            </a:r>
          </a:p>
          <a:p>
            <a:pPr lvl="1"/>
            <a:r>
              <a:rPr lang="en-GB" sz="1200" dirty="0"/>
              <a:t>Being appropriately clothed</a:t>
            </a:r>
          </a:p>
          <a:p>
            <a:pPr lvl="1"/>
            <a:r>
              <a:rPr lang="en-GB" sz="1200" dirty="0"/>
              <a:t>Being able to make use of the home safely</a:t>
            </a:r>
          </a:p>
          <a:p>
            <a:pPr lvl="1"/>
            <a:r>
              <a:rPr lang="en-GB" sz="1200" dirty="0"/>
              <a:t>Maintaining habitable home environment</a:t>
            </a:r>
          </a:p>
          <a:p>
            <a:pPr lvl="1"/>
            <a:r>
              <a:rPr lang="en-GB" sz="1200" dirty="0"/>
              <a:t>Developing or maintaining family or other personal relationships</a:t>
            </a:r>
          </a:p>
          <a:p>
            <a:pPr lvl="1"/>
            <a:r>
              <a:rPr lang="en-GB" sz="1200" dirty="0"/>
              <a:t>Accessing or engaging in work, training, education or volunteering</a:t>
            </a:r>
          </a:p>
          <a:p>
            <a:pPr lvl="1"/>
            <a:r>
              <a:rPr lang="en-GB" sz="1200" dirty="0"/>
              <a:t>Making use of facilities and services, including public transport</a:t>
            </a:r>
          </a:p>
          <a:p>
            <a:pPr lvl="1"/>
            <a:r>
              <a:rPr lang="en-GB" sz="1200" dirty="0"/>
              <a:t>Caring responsibilities</a:t>
            </a:r>
            <a:br>
              <a:rPr lang="en-GB" sz="1400" dirty="0"/>
            </a:br>
            <a:endParaRPr lang="en-GB" sz="1400" dirty="0"/>
          </a:p>
          <a:p>
            <a:endParaRPr lang="en-GB" sz="1400" dirty="0"/>
          </a:p>
          <a:p>
            <a:pPr marL="457200" lvl="1" indent="0">
              <a:buNone/>
            </a:pPr>
            <a:endParaRPr lang="en-GB" sz="1400" dirty="0"/>
          </a:p>
          <a:p>
            <a:pPr lvl="1">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Tree>
    <p:extLst>
      <p:ext uri="{BB962C8B-B14F-4D97-AF65-F5344CB8AC3E}">
        <p14:creationId xmlns:p14="http://schemas.microsoft.com/office/powerpoint/2010/main" val="321899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677334" y="609600"/>
            <a:ext cx="8596668" cy="1320800"/>
          </a:xfrm>
        </p:spPr>
        <p:txBody>
          <a:bodyPr/>
          <a:lstStyle/>
          <a:p>
            <a:r>
              <a:rPr lang="en-GB" dirty="0"/>
              <a:t>What can people obtain from Care Act?</a:t>
            </a:r>
          </a:p>
        </p:txBody>
      </p:sp>
      <p:sp>
        <p:nvSpPr>
          <p:cNvPr id="3" name="Content Placeholder 2">
            <a:extLst>
              <a:ext uri="{FF2B5EF4-FFF2-40B4-BE49-F238E27FC236}">
                <a16:creationId xmlns:a16="http://schemas.microsoft.com/office/drawing/2014/main" id="{25F6E13A-C21D-4EBB-A43B-E4DEB2B78240}"/>
              </a:ext>
            </a:extLst>
          </p:cNvPr>
          <p:cNvSpPr>
            <a:spLocks noGrp="1"/>
          </p:cNvSpPr>
          <p:nvPr>
            <p:ph idx="1"/>
          </p:nvPr>
        </p:nvSpPr>
        <p:spPr>
          <a:xfrm>
            <a:off x="776377" y="1355570"/>
            <a:ext cx="8497625" cy="3753459"/>
          </a:xfrm>
        </p:spPr>
        <p:txBody>
          <a:bodyPr>
            <a:noAutofit/>
          </a:bodyPr>
          <a:lstStyle/>
          <a:p>
            <a:pPr marL="0" indent="0">
              <a:buNone/>
            </a:pPr>
            <a:endParaRPr lang="en-GB" sz="1400" dirty="0"/>
          </a:p>
          <a:p>
            <a:r>
              <a:rPr lang="en-GB" sz="2000" dirty="0"/>
              <a:t>Local authority has duty to assess whether a person has needs for care and support (s9 Care Act 2014)</a:t>
            </a:r>
          </a:p>
          <a:p>
            <a:r>
              <a:rPr lang="en-GB" sz="2000" dirty="0"/>
              <a:t>If eligible care needs, local authority required by s18 to meet that need as long as person ‘ordinarily resident’ and meets financial criteria. Required by s20 to meet a carer’s needs.</a:t>
            </a:r>
          </a:p>
          <a:p>
            <a:pPr lvl="1"/>
            <a:r>
              <a:rPr lang="en-GB" sz="1800" dirty="0"/>
              <a:t>Care and support plan needs to be developed together with the person</a:t>
            </a:r>
          </a:p>
          <a:p>
            <a:pPr lvl="1"/>
            <a:r>
              <a:rPr lang="en-GB" sz="1800" dirty="0"/>
              <a:t>If the needs are “accommodation related”, then social services need to provide the accommodation, NOT NASS (see </a:t>
            </a:r>
            <a:r>
              <a:rPr lang="en-GB" sz="1800" i="1" dirty="0"/>
              <a:t>R (Westminster City Council) v NASS [2002] UKHL, and R(TMX) v Croydon_</a:t>
            </a:r>
          </a:p>
          <a:p>
            <a:pPr lvl="1"/>
            <a:endParaRPr lang="en-GB" sz="1800" dirty="0"/>
          </a:p>
          <a:p>
            <a:r>
              <a:rPr lang="en-GB" sz="2000" dirty="0"/>
              <a:t>If not eligible, then they still need to provide advice, in theory, to promote independence and welfare</a:t>
            </a:r>
          </a:p>
          <a:p>
            <a:pPr marL="0" indent="0">
              <a:buNone/>
            </a:pPr>
            <a:endParaRPr lang="en-GB" sz="1400" dirty="0"/>
          </a:p>
          <a:p>
            <a:endParaRPr lang="en-GB" sz="1400" dirty="0"/>
          </a:p>
          <a:p>
            <a:endParaRPr lang="en-GB" sz="1200" dirty="0"/>
          </a:p>
          <a:p>
            <a:pPr marL="0" indent="0">
              <a:buNone/>
            </a:pPr>
            <a:endParaRPr lang="en-GB" sz="1400" dirty="0"/>
          </a:p>
          <a:p>
            <a:endParaRPr lang="en-GB" sz="1400" dirty="0"/>
          </a:p>
          <a:p>
            <a:pPr marL="457200" lvl="1" indent="0">
              <a:buNone/>
            </a:pPr>
            <a:endParaRPr lang="en-GB" sz="1400" dirty="0"/>
          </a:p>
          <a:p>
            <a:pPr lvl="1">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Tree>
    <p:extLst>
      <p:ext uri="{BB962C8B-B14F-4D97-AF65-F5344CB8AC3E}">
        <p14:creationId xmlns:p14="http://schemas.microsoft.com/office/powerpoint/2010/main" val="36295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677334" y="609600"/>
            <a:ext cx="8596668" cy="1320800"/>
          </a:xfrm>
        </p:spPr>
        <p:txBody>
          <a:bodyPr/>
          <a:lstStyle/>
          <a:p>
            <a:r>
              <a:rPr lang="en-GB" dirty="0"/>
              <a:t>Who can obtain Care Act?</a:t>
            </a:r>
            <a:br>
              <a:rPr lang="en-GB" dirty="0"/>
            </a:br>
            <a:endParaRPr lang="en-GB" dirty="0"/>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
        <p:nvSpPr>
          <p:cNvPr id="3" name="Title 5">
            <a:extLst>
              <a:ext uri="{FF2B5EF4-FFF2-40B4-BE49-F238E27FC236}">
                <a16:creationId xmlns:a16="http://schemas.microsoft.com/office/drawing/2014/main" id="{CE653FF3-4BD9-ACED-EAFD-60EAF420E83C}"/>
              </a:ext>
            </a:extLst>
          </p:cNvPr>
          <p:cNvSpPr txBox="1">
            <a:spLocks/>
          </p:cNvSpPr>
          <p:nvPr/>
        </p:nvSpPr>
        <p:spPr>
          <a:xfrm>
            <a:off x="1005160" y="2386063"/>
            <a:ext cx="34810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Asylum </a:t>
            </a:r>
            <a:r>
              <a:rPr lang="en-US" dirty="0" err="1"/>
              <a:t>Sekeers</a:t>
            </a:r>
            <a:endParaRPr lang="en-US" dirty="0"/>
          </a:p>
        </p:txBody>
      </p:sp>
      <p:sp>
        <p:nvSpPr>
          <p:cNvPr id="5" name="Title 5">
            <a:extLst>
              <a:ext uri="{FF2B5EF4-FFF2-40B4-BE49-F238E27FC236}">
                <a16:creationId xmlns:a16="http://schemas.microsoft.com/office/drawing/2014/main" id="{DF47FE14-F7C8-0343-41B0-36E4E0E274D0}"/>
              </a:ext>
            </a:extLst>
          </p:cNvPr>
          <p:cNvSpPr txBox="1">
            <a:spLocks/>
          </p:cNvSpPr>
          <p:nvPr/>
        </p:nvSpPr>
        <p:spPr>
          <a:xfrm>
            <a:off x="5642568" y="2188306"/>
            <a:ext cx="4392384" cy="13208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Individuals with NRPF</a:t>
            </a:r>
          </a:p>
          <a:p>
            <a:r>
              <a:rPr lang="en-US" b="1" dirty="0"/>
              <a:t>Provided that they pass</a:t>
            </a:r>
          </a:p>
          <a:p>
            <a:r>
              <a:rPr lang="en-US" b="1" dirty="0"/>
              <a:t>The Human Rights Assessment</a:t>
            </a:r>
          </a:p>
        </p:txBody>
      </p:sp>
      <p:sp>
        <p:nvSpPr>
          <p:cNvPr id="6" name="Cross 5">
            <a:extLst>
              <a:ext uri="{FF2B5EF4-FFF2-40B4-BE49-F238E27FC236}">
                <a16:creationId xmlns:a16="http://schemas.microsoft.com/office/drawing/2014/main" id="{5EC19211-F828-8CD9-0D62-58B9EBD99D9B}"/>
              </a:ext>
            </a:extLst>
          </p:cNvPr>
          <p:cNvSpPr/>
          <p:nvPr/>
        </p:nvSpPr>
        <p:spPr>
          <a:xfrm>
            <a:off x="4736121" y="2386063"/>
            <a:ext cx="597877" cy="597877"/>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9EA9DFD-037C-6820-4EFD-F7910087456C}"/>
              </a:ext>
            </a:extLst>
          </p:cNvPr>
          <p:cNvSpPr>
            <a:spLocks noGrp="1"/>
          </p:cNvSpPr>
          <p:nvPr>
            <p:ph idx="1"/>
          </p:nvPr>
        </p:nvSpPr>
        <p:spPr>
          <a:xfrm>
            <a:off x="5630845" y="3606801"/>
            <a:ext cx="4194208" cy="3753459"/>
          </a:xfrm>
        </p:spPr>
        <p:txBody>
          <a:bodyPr>
            <a:noAutofit/>
          </a:bodyPr>
          <a:lstStyle/>
          <a:p>
            <a:pPr marL="0" indent="0">
              <a:buNone/>
            </a:pPr>
            <a:endParaRPr lang="en-GB" sz="1100" dirty="0"/>
          </a:p>
          <a:p>
            <a:r>
              <a:rPr lang="en-GB" sz="1100" dirty="0"/>
              <a:t>i.e. not providing care and support will breach their human rights because they cannot be expected to leave the country to fulfil their needs. E.g. if they have a pending HR claim.</a:t>
            </a:r>
            <a:r>
              <a:rPr lang="en-GB" sz="1100" b="0" i="0" u="sng" dirty="0">
                <a:solidFill>
                  <a:srgbClr val="6B1E5A"/>
                </a:solidFill>
                <a:effectLst/>
                <a:latin typeface="Open Sans" panose="020B0606030504020204" pitchFamily="34" charset="0"/>
                <a:hlinkClick r:id="rId3"/>
              </a:rPr>
              <a:t> KA v Essex County Council</a:t>
            </a:r>
            <a:r>
              <a:rPr lang="en-GB" sz="1100" b="0" i="0" dirty="0">
                <a:solidFill>
                  <a:srgbClr val="000000"/>
                </a:solidFill>
                <a:effectLst/>
                <a:latin typeface="Open Sans" panose="020B0606030504020204" pitchFamily="34" charset="0"/>
              </a:rPr>
              <a:t> [2013] EWHC 43, the Court found that an ongoing procedural right to pursue a human rights claim from within the UK must be treated as a legal barrier to return.</a:t>
            </a:r>
            <a:r>
              <a:rPr lang="en-GB" sz="1100" dirty="0"/>
              <a:t> </a:t>
            </a:r>
          </a:p>
          <a:p>
            <a:endParaRPr lang="en-GB" sz="1100" dirty="0"/>
          </a:p>
          <a:p>
            <a:endParaRPr lang="en-GB" sz="1100" dirty="0"/>
          </a:p>
          <a:p>
            <a:pPr marL="0" indent="0">
              <a:buNone/>
            </a:pPr>
            <a:endParaRPr lang="en-GB" sz="1100" dirty="0"/>
          </a:p>
          <a:p>
            <a:endParaRPr lang="en-GB" sz="1100" dirty="0"/>
          </a:p>
          <a:p>
            <a:pPr marL="457200" lvl="1" indent="0">
              <a:buNone/>
            </a:pPr>
            <a:endParaRPr lang="en-GB" sz="1100" dirty="0"/>
          </a:p>
          <a:p>
            <a:pPr lvl="1">
              <a:buFont typeface="Arial" panose="020B0604020202020204" pitchFamily="34" charset="0"/>
              <a:buChar char="•"/>
            </a:pPr>
            <a:endParaRPr lang="en-GB" sz="1100" dirty="0"/>
          </a:p>
        </p:txBody>
      </p:sp>
    </p:spTree>
    <p:extLst>
      <p:ext uri="{BB962C8B-B14F-4D97-AF65-F5344CB8AC3E}">
        <p14:creationId xmlns:p14="http://schemas.microsoft.com/office/powerpoint/2010/main" val="232011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677334" y="609600"/>
            <a:ext cx="8596668" cy="1320800"/>
          </a:xfrm>
        </p:spPr>
        <p:txBody>
          <a:bodyPr/>
          <a:lstStyle/>
          <a:p>
            <a:r>
              <a:rPr lang="en-GB" dirty="0"/>
              <a:t>Problem?</a:t>
            </a:r>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pic>
        <p:nvPicPr>
          <p:cNvPr id="45" name="Picture 44">
            <a:extLst>
              <a:ext uri="{FF2B5EF4-FFF2-40B4-BE49-F238E27FC236}">
                <a16:creationId xmlns:a16="http://schemas.microsoft.com/office/drawing/2014/main" id="{DC84AF63-AE3F-79E4-C1F4-2F281A4DB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315" y="2620793"/>
            <a:ext cx="6007958" cy="2999823"/>
          </a:xfrm>
          <a:prstGeom prst="rect">
            <a:avLst/>
          </a:prstGeom>
        </p:spPr>
      </p:pic>
      <p:pic>
        <p:nvPicPr>
          <p:cNvPr id="6" name="Picture 5">
            <a:extLst>
              <a:ext uri="{FF2B5EF4-FFF2-40B4-BE49-F238E27FC236}">
                <a16:creationId xmlns:a16="http://schemas.microsoft.com/office/drawing/2014/main" id="{135209E2-8D71-55DD-FAE4-8E5E56441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27" y="1338637"/>
            <a:ext cx="5211785" cy="6858000"/>
          </a:xfrm>
          <a:prstGeom prst="rect">
            <a:avLst/>
          </a:prstGeom>
        </p:spPr>
      </p:pic>
    </p:spTree>
    <p:extLst>
      <p:ext uri="{BB962C8B-B14F-4D97-AF65-F5344CB8AC3E}">
        <p14:creationId xmlns:p14="http://schemas.microsoft.com/office/powerpoint/2010/main" val="362904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pic>
        <p:nvPicPr>
          <p:cNvPr id="5" name="Picture 4">
            <a:extLst>
              <a:ext uri="{FF2B5EF4-FFF2-40B4-BE49-F238E27FC236}">
                <a16:creationId xmlns:a16="http://schemas.microsoft.com/office/drawing/2014/main" id="{E11E3C93-7D80-4B2F-AD8D-A1B6E68EB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96" y="0"/>
            <a:ext cx="6344247" cy="6858000"/>
          </a:xfrm>
          <a:prstGeom prst="rect">
            <a:avLst/>
          </a:prstGeom>
        </p:spPr>
      </p:pic>
    </p:spTree>
    <p:extLst>
      <p:ext uri="{BB962C8B-B14F-4D97-AF65-F5344CB8AC3E}">
        <p14:creationId xmlns:p14="http://schemas.microsoft.com/office/powerpoint/2010/main" val="138140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sp>
        <p:nvSpPr>
          <p:cNvPr id="6" name="Content Placeholder 2">
            <a:extLst>
              <a:ext uri="{FF2B5EF4-FFF2-40B4-BE49-F238E27FC236}">
                <a16:creationId xmlns:a16="http://schemas.microsoft.com/office/drawing/2014/main" id="{1F112675-4BB5-38A3-9115-E4D81B631044}"/>
              </a:ext>
            </a:extLst>
          </p:cNvPr>
          <p:cNvSpPr>
            <a:spLocks noGrp="1"/>
          </p:cNvSpPr>
          <p:nvPr>
            <p:ph idx="1"/>
          </p:nvPr>
        </p:nvSpPr>
        <p:spPr>
          <a:xfrm>
            <a:off x="729485" y="661630"/>
            <a:ext cx="8497625" cy="5182390"/>
          </a:xfrm>
        </p:spPr>
        <p:txBody>
          <a:bodyPr>
            <a:normAutofit fontScale="92500" lnSpcReduction="20000"/>
          </a:bodyPr>
          <a:lstStyle/>
          <a:p>
            <a:r>
              <a:rPr lang="en-GB" sz="1800" dirty="0">
                <a:effectLst/>
                <a:latin typeface="Bembo" panose="02020502050201020203" pitchFamily="18" charset="0"/>
              </a:rPr>
              <a:t>Woman suffering from severe depression, suicidality and symptoms of psychosis who experienced frequent dissociation. Because she was sofa-surfing between different addresses no local authority would accept she lived in their area for an assessment under the Care Act 2014 (Care Act). </a:t>
            </a:r>
            <a:endParaRPr lang="en-GB" dirty="0"/>
          </a:p>
          <a:p>
            <a:r>
              <a:rPr lang="en-GB" sz="1800" dirty="0">
                <a:effectLst/>
                <a:latin typeface="Bembo" panose="02020502050201020203" pitchFamily="18" charset="0"/>
              </a:rPr>
              <a:t>The result of this gate-keeping is that the charity would be left responsible for trying to safeguard a vulnerable person, who they had assessed as requiring more intensive care than they were able to provide.  An overly-legalistic approach to Care Act assessment, whereby designated NRPF teams would conduct a complicated ‘human rights assessment’ or a legal aid lawyer would be needed to even obtain a needs assessment was consistently identified. </a:t>
            </a:r>
            <a:endParaRPr lang="en-GB" dirty="0"/>
          </a:p>
          <a:p>
            <a:r>
              <a:rPr lang="en-GB" sz="1800" dirty="0">
                <a:effectLst/>
                <a:latin typeface="Bembo" panose="02020502050201020203" pitchFamily="18" charset="0"/>
              </a:rPr>
              <a:t>Social workers and NRPF teams were not seen as perceiving themselves as agents for protecting the human rights of vulnerable migrants, particularly adults. In 13 of the case studies the charity had to refer the client to a solicitor to prevent homelessness. Litigation seemed to routinely be required to obtain support from social services teams, with unrepresented vulnerable adults being turned away from support otherwise. </a:t>
            </a:r>
          </a:p>
          <a:p>
            <a:r>
              <a:rPr lang="en-GB" sz="1800" dirty="0">
                <a:effectLst/>
                <a:latin typeface="Bembo" panose="02020502050201020203" pitchFamily="18" charset="0"/>
              </a:rPr>
              <a:t>One example was for a 70-year-old disabled woman where the charity sent detailed medical evidence to the social services department to support a Care Act assessment. Despite being followed up, this referral was not acted on for three months and in that time the woman’s health deteriorated due to unsuitable living conditions and she was hospitalised. Eventually the local authority undertook the assessment by a duty social worker calling the woman for 20 minutes. They refused to speak to the caseworker who had made the referral and issued a decision that the woman did not have eligible care needs. </a:t>
            </a:r>
            <a:endParaRPr lang="en-GB" dirty="0"/>
          </a:p>
          <a:p>
            <a:endParaRPr lang="en-GB" dirty="0"/>
          </a:p>
        </p:txBody>
      </p:sp>
    </p:spTree>
    <p:extLst>
      <p:ext uri="{BB962C8B-B14F-4D97-AF65-F5344CB8AC3E}">
        <p14:creationId xmlns:p14="http://schemas.microsoft.com/office/powerpoint/2010/main" val="8097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998C-080B-42DC-B30A-A1D4F01AF454}"/>
              </a:ext>
            </a:extLst>
          </p:cNvPr>
          <p:cNvSpPr>
            <a:spLocks noGrp="1"/>
          </p:cNvSpPr>
          <p:nvPr>
            <p:ph type="title"/>
          </p:nvPr>
        </p:nvSpPr>
        <p:spPr>
          <a:xfrm>
            <a:off x="601134" y="405610"/>
            <a:ext cx="8596668" cy="1320800"/>
          </a:xfrm>
        </p:spPr>
        <p:txBody>
          <a:bodyPr/>
          <a:lstStyle/>
          <a:p>
            <a:r>
              <a:rPr lang="en-GB" dirty="0"/>
              <a:t>Why?</a:t>
            </a:r>
          </a:p>
        </p:txBody>
      </p:sp>
      <p:sp>
        <p:nvSpPr>
          <p:cNvPr id="3" name="Content Placeholder 2">
            <a:extLst>
              <a:ext uri="{FF2B5EF4-FFF2-40B4-BE49-F238E27FC236}">
                <a16:creationId xmlns:a16="http://schemas.microsoft.com/office/drawing/2014/main" id="{25F6E13A-C21D-4EBB-A43B-E4DEB2B78240}"/>
              </a:ext>
            </a:extLst>
          </p:cNvPr>
          <p:cNvSpPr>
            <a:spLocks noGrp="1"/>
          </p:cNvSpPr>
          <p:nvPr>
            <p:ph idx="1"/>
          </p:nvPr>
        </p:nvSpPr>
        <p:spPr>
          <a:xfrm>
            <a:off x="471577" y="1270000"/>
            <a:ext cx="8497625" cy="5182390"/>
          </a:xfrm>
        </p:spPr>
        <p:txBody>
          <a:bodyPr>
            <a:normAutofit/>
          </a:bodyPr>
          <a:lstStyle/>
          <a:p>
            <a:r>
              <a:rPr lang="en-GB" sz="1800" dirty="0">
                <a:effectLst/>
                <a:latin typeface="Bembo" panose="02020502050201020203" pitchFamily="18" charset="0"/>
              </a:rPr>
              <a:t>Hostile Environment</a:t>
            </a:r>
          </a:p>
          <a:p>
            <a:r>
              <a:rPr lang="en-GB" dirty="0">
                <a:latin typeface="Bembo" panose="02020502050201020203" pitchFamily="18" charset="0"/>
              </a:rPr>
              <a:t>Lack of awareness amongst statutory services</a:t>
            </a:r>
          </a:p>
          <a:p>
            <a:r>
              <a:rPr lang="en-GB" dirty="0">
                <a:latin typeface="Bembo" panose="02020502050201020203" pitchFamily="18" charset="0"/>
              </a:rPr>
              <a:t>Very high cost for social services to support yet no coordination with the Home Office</a:t>
            </a:r>
          </a:p>
          <a:p>
            <a:pPr lvl="1"/>
            <a:r>
              <a:rPr lang="en-GB" dirty="0">
                <a:latin typeface="Bembo" panose="02020502050201020203" pitchFamily="18" charset="0"/>
              </a:rPr>
              <a:t>.e.g. in one case, SAR states that it’s costing LA £100k per year – yet no action from HO to resolve the case. Someone who has been under MH section / mental health support since 2001</a:t>
            </a:r>
          </a:p>
          <a:p>
            <a:pPr lvl="1"/>
            <a:r>
              <a:rPr lang="en-GB" dirty="0">
                <a:latin typeface="Bembo" panose="02020502050201020203" pitchFamily="18" charset="0"/>
              </a:rPr>
              <a:t>Similar situation in ECPAT v Kent City Council `</a:t>
            </a:r>
            <a:br>
              <a:rPr lang="en-GB" dirty="0">
                <a:latin typeface="Bembo" panose="02020502050201020203" pitchFamily="18" charset="0"/>
              </a:rPr>
            </a:br>
            <a:endParaRPr lang="en-GB" dirty="0">
              <a:latin typeface="Bembo" panose="02020502050201020203" pitchFamily="18" charset="0"/>
            </a:endParaRPr>
          </a:p>
          <a:p>
            <a:r>
              <a:rPr lang="en-GB" dirty="0">
                <a:highlight>
                  <a:srgbClr val="FFFF00"/>
                </a:highlight>
                <a:latin typeface="Bembo" panose="02020502050201020203" pitchFamily="18" charset="0"/>
              </a:rPr>
              <a:t>Lack of awareness of the care act process amongst individuals and groups (?) – yet another area of law to think about!</a:t>
            </a:r>
          </a:p>
          <a:p>
            <a:r>
              <a:rPr lang="en-GB" dirty="0">
                <a:highlight>
                  <a:srgbClr val="FFFF00"/>
                </a:highlight>
                <a:latin typeface="Bembo" panose="02020502050201020203" pitchFamily="18" charset="0"/>
              </a:rPr>
              <a:t>Cases referred are not front loaded – Care Act can only be challenged via Judicial Review. In brief; you have to show ”unreasonableness” on behalf of the social worker. Very high bar</a:t>
            </a:r>
          </a:p>
          <a:p>
            <a:endParaRPr lang="en-GB" dirty="0">
              <a:latin typeface="Bembo" panose="02020502050201020203" pitchFamily="18" charset="0"/>
            </a:endParaRPr>
          </a:p>
          <a:p>
            <a:endParaRPr lang="en-GB" dirty="0">
              <a:latin typeface="Bembo" panose="02020502050201020203" pitchFamily="18" charset="0"/>
            </a:endParaRPr>
          </a:p>
          <a:p>
            <a:endParaRPr lang="en-GB" dirty="0">
              <a:latin typeface="Bembo" panose="02020502050201020203" pitchFamily="18" charset="0"/>
            </a:endParaRPr>
          </a:p>
          <a:p>
            <a:endParaRPr lang="en-GB" dirty="0">
              <a:latin typeface="Bembo" panose="02020502050201020203" pitchFamily="18" charset="0"/>
            </a:endParaRPr>
          </a:p>
          <a:p>
            <a:pPr lvl="1"/>
            <a:endParaRPr lang="en-GB" dirty="0">
              <a:latin typeface="Bembo" panose="02020502050201020203" pitchFamily="18" charset="0"/>
            </a:endParaRPr>
          </a:p>
        </p:txBody>
      </p:sp>
      <p:pic>
        <p:nvPicPr>
          <p:cNvPr id="4" name="Picture 3">
            <a:extLst>
              <a:ext uri="{FF2B5EF4-FFF2-40B4-BE49-F238E27FC236}">
                <a16:creationId xmlns:a16="http://schemas.microsoft.com/office/drawing/2014/main" id="{592D6E79-A561-4E7D-B197-9985A166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09" y="-15377"/>
            <a:ext cx="2365091" cy="1354014"/>
          </a:xfrm>
          <a:prstGeom prst="rect">
            <a:avLst/>
          </a:prstGeom>
          <a:noFill/>
        </p:spPr>
      </p:pic>
      <p:pic>
        <p:nvPicPr>
          <p:cNvPr id="5" name="Picture 4">
            <a:extLst>
              <a:ext uri="{FF2B5EF4-FFF2-40B4-BE49-F238E27FC236}">
                <a16:creationId xmlns:a16="http://schemas.microsoft.com/office/drawing/2014/main" id="{84971BDD-6122-CC68-06A5-89ADE3DE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909" y="1726410"/>
            <a:ext cx="2065878" cy="2078030"/>
          </a:xfrm>
          <a:prstGeom prst="rect">
            <a:avLst/>
          </a:prstGeom>
        </p:spPr>
      </p:pic>
    </p:spTree>
    <p:extLst>
      <p:ext uri="{BB962C8B-B14F-4D97-AF65-F5344CB8AC3E}">
        <p14:creationId xmlns:p14="http://schemas.microsoft.com/office/powerpoint/2010/main" val="1028582724"/>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5" ma:contentTypeDescription="Create a new document." ma:contentTypeScope="" ma:versionID="ceae4099ca2088afb6ad46906bd5fbd0">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67f8a78a8ef6a0e85c7b7698aac30954"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DocumentSetDescription xmlns="http://schemas.microsoft.com/sharepoint/v3" xsi:nil="true"/>
    <TaxCatchAll xmlns="301e856f-4f14-4cb4-bab6-f192e0a474a1" xsi:nil="true"/>
  </documentManagement>
</p:properties>
</file>

<file path=customXml/itemProps1.xml><?xml version="1.0" encoding="utf-8"?>
<ds:datastoreItem xmlns:ds="http://schemas.openxmlformats.org/officeDocument/2006/customXml" ds:itemID="{848A5E7F-E69C-451F-A25C-A92831FADDB8}"/>
</file>

<file path=customXml/itemProps2.xml><?xml version="1.0" encoding="utf-8"?>
<ds:datastoreItem xmlns:ds="http://schemas.openxmlformats.org/officeDocument/2006/customXml" ds:itemID="{F1A6652C-6E53-4130-AFE1-6DB386CDD44B}"/>
</file>

<file path=customXml/itemProps3.xml><?xml version="1.0" encoding="utf-8"?>
<ds:datastoreItem xmlns:ds="http://schemas.openxmlformats.org/officeDocument/2006/customXml" ds:itemID="{7E0D73CB-5BB5-4610-9B62-03779E0BCB5A}"/>
</file>

<file path=docProps/app.xml><?xml version="1.0" encoding="utf-8"?>
<Properties xmlns="http://schemas.openxmlformats.org/officeDocument/2006/extended-properties" xmlns:vt="http://schemas.openxmlformats.org/officeDocument/2006/docPropsVTypes">
  <Template>Facet</Template>
  <TotalTime>6135</TotalTime>
  <Words>951</Words>
  <Application>Microsoft Macintosh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Bembo</vt:lpstr>
      <vt:lpstr>Open Sans</vt:lpstr>
      <vt:lpstr>Trebuchet MS</vt:lpstr>
      <vt:lpstr>Wingdings 3</vt:lpstr>
      <vt:lpstr>Facet</vt:lpstr>
      <vt:lpstr>Care Act Support for Migrants and Asylum Seekers</vt:lpstr>
      <vt:lpstr>Who are we?</vt:lpstr>
      <vt:lpstr>What is the Care Act 2014?</vt:lpstr>
      <vt:lpstr>What can people obtain from Care Act?</vt:lpstr>
      <vt:lpstr>Who can obtain Care Act? </vt:lpstr>
      <vt:lpstr>Problem?</vt:lpstr>
      <vt:lpstr>PowerPoint Presentation</vt:lpstr>
      <vt:lpstr>PowerPoint Presentation</vt:lpstr>
      <vt:lpstr>Why?</vt:lpstr>
      <vt:lpstr>PowerPoint Presentation</vt:lpstr>
      <vt:lpstr>How to support someone?</vt:lpstr>
      <vt:lpstr>Thank you and get in touch!  Brian@migrantsorganise.org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Office v Windrush Generation</dc:title>
  <dc:creator>Dikoff,B (pgt)</dc:creator>
  <cp:lastModifiedBy>Brian Dikoff</cp:lastModifiedBy>
  <cp:revision>101</cp:revision>
  <dcterms:created xsi:type="dcterms:W3CDTF">2018-06-05T15:47:50Z</dcterms:created>
  <dcterms:modified xsi:type="dcterms:W3CDTF">2024-04-18T09:15:15Z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