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5" r:id="rId10"/>
    <p:sldId id="262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D337B-302F-D10B-632D-6D445AB16FBC}" v="677" dt="2024-03-19T08:42:17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4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0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5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2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0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8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8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5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7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3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2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0" r:id="rId6"/>
    <p:sldLayoutId id="2147483726" r:id="rId7"/>
    <p:sldLayoutId id="2147483727" r:id="rId8"/>
    <p:sldLayoutId id="2147483728" r:id="rId9"/>
    <p:sldLayoutId id="2147483729" r:id="rId10"/>
    <p:sldLayoutId id="214748373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9B06D8-F0B8-433D-814C-0A14E9E87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82313"/>
            <a:ext cx="7018651" cy="2504408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latin typeface="Aharoni"/>
                <a:ea typeface="Calibri Light"/>
                <a:cs typeface="Calibri Light"/>
              </a:rPr>
              <a:t>Legal Aid, Human Rights and Public Interest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64307"/>
            <a:ext cx="3739624" cy="2007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Challenging Refusals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Public Law Project</a:t>
            </a:r>
          </a:p>
          <a:p>
            <a:endParaRPr lang="en-US" dirty="0">
              <a:ea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852F92-E82F-9B1E-B239-DEFF7D2C0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424" y="4090565"/>
            <a:ext cx="3353344" cy="16766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496544-A08C-61C2-F11B-EC365CC30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424" y="1084939"/>
            <a:ext cx="3353344" cy="16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FC255-5DE1-641E-26EC-6822D26B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Merits test (Public Law claims)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AD680-A9B8-CAFA-4421-947451A29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en-US" dirty="0"/>
              <a:t>Prospects of success: Moderate? Better? Borderline? Marginal? (2013 Merits Regulations @ [56])</a:t>
            </a:r>
            <a:endParaRPr lang="en-US"/>
          </a:p>
          <a:p>
            <a:pPr>
              <a:buFont typeface="Calibri" panose="020B0604020202020204" pitchFamily="34" charset="0"/>
              <a:buChar char="-"/>
            </a:pPr>
            <a:r>
              <a:rPr lang="en-US" dirty="0"/>
              <a:t>Difficult to determine -</a:t>
            </a:r>
            <a:r>
              <a:rPr lang="en-US" dirty="0">
                <a:ea typeface="+mn-lt"/>
                <a:cs typeface="+mn-lt"/>
              </a:rPr>
              <a:t> Judicial Review and Pre-permission Costs, Karen Ashton and Anne </a:t>
            </a:r>
            <a:r>
              <a:rPr lang="en-US" err="1">
                <a:ea typeface="+mn-lt"/>
                <a:cs typeface="+mn-lt"/>
              </a:rPr>
              <a:t>McMurdie</a:t>
            </a:r>
            <a:r>
              <a:rPr lang="en-US" dirty="0">
                <a:ea typeface="+mn-lt"/>
                <a:cs typeface="+mn-lt"/>
              </a:rPr>
              <a:t> (July 2014) at p.7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n-US" dirty="0"/>
              <a:t>If a case has borderline or marginal prospects of success, it must be of </a:t>
            </a:r>
          </a:p>
          <a:p>
            <a:pPr marL="0" indent="0">
              <a:buNone/>
            </a:pPr>
            <a:r>
              <a:rPr lang="en-US" dirty="0"/>
              <a:t>significant wider public interest,  </a:t>
            </a:r>
          </a:p>
          <a:p>
            <a:pPr marL="0" indent="0">
              <a:buNone/>
            </a:pPr>
            <a:r>
              <a:rPr lang="en-US" dirty="0"/>
              <a:t>overwhelming importance to the applicant, or </a:t>
            </a:r>
          </a:p>
          <a:p>
            <a:pPr marL="0" indent="0">
              <a:buNone/>
            </a:pPr>
            <a:r>
              <a:rPr lang="en-US" dirty="0"/>
              <a:t>the substance of the case must relate to a breach of rights under the ECHR</a:t>
            </a:r>
          </a:p>
        </p:txBody>
      </p:sp>
    </p:spTree>
    <p:extLst>
      <p:ext uri="{BB962C8B-B14F-4D97-AF65-F5344CB8AC3E}">
        <p14:creationId xmlns:p14="http://schemas.microsoft.com/office/powerpoint/2010/main" val="996885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8830A-FD2D-5C30-735B-2DE8C6E0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Significant wider public interest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9EBE4-E834-8697-184D-5BB242B6F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case might not be regarded as having a wider public interest if: </a:t>
            </a:r>
            <a:endParaRPr lang="en-US"/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(a) the case is likely to </a:t>
            </a:r>
            <a:r>
              <a:rPr lang="en-US" dirty="0">
                <a:ea typeface="+mn-lt"/>
                <a:cs typeface="+mn-lt"/>
              </a:rPr>
              <a:t>be determined by the court on grounds which do not determine the public interest issue one way or another; 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(b) the case is unlikely to reach a level where </a:t>
            </a:r>
            <a:r>
              <a:rPr lang="en-US" dirty="0">
                <a:ea typeface="+mn-lt"/>
                <a:cs typeface="+mn-lt"/>
              </a:rPr>
              <a:t>a determination of the issue will set a precedent that will influence or bind other cases; 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(c) the case has particular facts or </a:t>
            </a:r>
            <a:r>
              <a:rPr lang="en-US" dirty="0">
                <a:ea typeface="+mn-lt"/>
                <a:cs typeface="+mn-lt"/>
              </a:rPr>
              <a:t>features which make it less likely that the court will determine the issue in the way contended, compared to other potential cases raising similar issues.</a:t>
            </a:r>
            <a:endParaRPr lang="en-US"/>
          </a:p>
          <a:p>
            <a:pPr marL="0" indent="0">
              <a:buNone/>
            </a:pPr>
            <a:r>
              <a:rPr lang="en-US"/>
              <a:t>(4.2.21, Lord Chancellor's Guidance; see also 4.2.18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638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8CE8-456A-55A2-38B5-16CCA7D07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latin typeface="Aharoni"/>
                <a:cs typeface="Angsana New"/>
              </a:rPr>
              <a:t>Overwhelming importance to the applicant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D16B9-4884-66A0-34E3-C55BE2B15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case which is not primarily a claim for damages or other sum of money and which relates to one or more of the following— (a) the life, liberty or physical safety of the individual or a member of that individual’s family (an individual is a member of another individual’s family if the requirements of section 10(6) are met); or (b) the immediate risk that the individual may become homeless;</a:t>
            </a:r>
          </a:p>
          <a:p>
            <a:r>
              <a:rPr lang="en-US" dirty="0"/>
              <a:t>(2013 Merits </a:t>
            </a:r>
            <a:r>
              <a:rPr lang="en-US" dirty="0" err="1"/>
              <a:t>REgulations</a:t>
            </a:r>
            <a:r>
              <a:rPr lang="en-US" dirty="0"/>
              <a:t> @ [2])</a:t>
            </a:r>
          </a:p>
        </p:txBody>
      </p:sp>
    </p:spTree>
    <p:extLst>
      <p:ext uri="{BB962C8B-B14F-4D97-AF65-F5344CB8AC3E}">
        <p14:creationId xmlns:p14="http://schemas.microsoft.com/office/powerpoint/2010/main" val="56677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86BB1-E089-0B81-A32E-6B1B6EC2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Substance of the case - ECHR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DE2E3-3C2A-E1B7-291C-6F12B0E93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In order for the substance of the case to relate to a breach of Convention rights the Convention rights issues must be integral to the case and at least as important a part as any common law or statutory claim arising from the same facts, and the allegation of a breach must not, on its own, have poor prospects of success. </a:t>
            </a:r>
          </a:p>
          <a:p>
            <a:r>
              <a:rPr lang="en-US"/>
              <a:t>(Lord Chancellor's Guidance @ [5.2]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9646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E926-55D2-4214-E6EF-FFD1AC735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The right to a fair hearing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BB971-4BE3-9F68-9027-80823E9E2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en-US" sz="4000" i="1" cap="small" dirty="0">
                <a:latin typeface="Arial"/>
                <a:cs typeface="Arial"/>
              </a:rPr>
              <a:t>Article 6 </a:t>
            </a:r>
            <a:r>
              <a:rPr lang="en-US" sz="4000" dirty="0">
                <a:latin typeface="Arial"/>
                <a:cs typeface="Arial"/>
              </a:rPr>
              <a:t>Right to a fair trial</a:t>
            </a:r>
            <a:endParaRPr lang="en-US" sz="4000"/>
          </a:p>
          <a:p>
            <a:pPr>
              <a:buNone/>
            </a:pPr>
            <a:r>
              <a:rPr lang="en-US" sz="4000" dirty="0">
                <a:solidFill>
                  <a:srgbClr val="1E1E1E"/>
                </a:solidFill>
                <a:latin typeface="Arial"/>
                <a:cs typeface="Arial"/>
              </a:rPr>
              <a:t>(1) In the determination of his civil rights and obligations... everyone is entitled to a fair and public hearing within a reasonable time by an independent and impartial tribunal established by law. </a:t>
            </a:r>
          </a:p>
        </p:txBody>
      </p:sp>
    </p:spTree>
    <p:extLst>
      <p:ext uri="{BB962C8B-B14F-4D97-AF65-F5344CB8AC3E}">
        <p14:creationId xmlns:p14="http://schemas.microsoft.com/office/powerpoint/2010/main" val="128642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F133E-412E-73CE-D15E-4BD89675A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Civil rights and obligations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E712E-CFF9-A17A-607B-97D5EA839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Arial"/>
                <a:ea typeface="+mn-lt"/>
                <a:cs typeface="+mn-lt"/>
              </a:rPr>
              <a:t>The term ‘civil rights’ in the European Court of Human Rights is said to have an autonomous Convention meaning, so that the classification of a right in domestic law is not decisive (</a:t>
            </a:r>
            <a:r>
              <a:rPr lang="en-US" sz="4000" i="1" dirty="0">
                <a:latin typeface="Arial"/>
                <a:ea typeface="+mn-lt"/>
                <a:cs typeface="+mn-lt"/>
              </a:rPr>
              <a:t>König v Germany</a:t>
            </a:r>
            <a:r>
              <a:rPr lang="en-US" sz="4000" dirty="0">
                <a:latin typeface="Arial"/>
                <a:ea typeface="+mn-lt"/>
                <a:cs typeface="+mn-lt"/>
              </a:rPr>
              <a:t> (1978) 2 EHRR 170, para 89)</a:t>
            </a:r>
            <a:endParaRPr lang="en-US" sz="4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214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C576-CD19-9FBF-1D83-84B02B67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Lord Chancellor's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9A1A7-CA10-26D5-ECDF-6F8A181D3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latin typeface="Arial"/>
                <a:cs typeface="Arial"/>
              </a:rPr>
              <a:t>@ 5.4: </a:t>
            </a:r>
          </a:p>
          <a:p>
            <a:pPr marL="0" indent="0">
              <a:buNone/>
            </a:pPr>
            <a:r>
              <a:rPr lang="en-US" sz="2800" dirty="0">
                <a:latin typeface="Arial"/>
                <a:ea typeface="+mn-lt"/>
                <a:cs typeface="+mn-lt"/>
              </a:rPr>
              <a:t>"Determining whether the substance of a case relates to a breach of Convention rights is entirely separate from the question of whether a refusal to provide or continue legal aid would itself constitute a breach of the applicant’s Convention rights, in particular Article 6 of the Convention".</a:t>
            </a:r>
            <a:endParaRPr lang="en-US" sz="2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080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7FFF6-EB86-60F4-836C-621CEC4B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E.g. 1 - Breaches of article 6(1)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E00D0-28D6-D7DB-8ABE-81CCDDCA8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Arial"/>
                <a:ea typeface="+mn-lt"/>
                <a:cs typeface="+mn-lt"/>
              </a:rPr>
              <a:t>Article 6 has been engaged where the effect of disciplinary procedures is to reduce a prisoner’s visiting rights (</a:t>
            </a:r>
            <a:r>
              <a:rPr lang="en-US" sz="4000" i="1" dirty="0">
                <a:latin typeface="Arial"/>
                <a:ea typeface="+mn-lt"/>
                <a:cs typeface="Times New Roman"/>
              </a:rPr>
              <a:t>GULMEZ v. TURKEY</a:t>
            </a:r>
            <a:r>
              <a:rPr lang="en-US" sz="4000" dirty="0">
                <a:latin typeface="Arial"/>
                <a:ea typeface="+mn-lt"/>
                <a:cs typeface="Times New Roman"/>
              </a:rPr>
              <a:t> - 16330/02 [2008] ECHR 402).</a:t>
            </a:r>
            <a:endParaRPr lang="en-US" sz="4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689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8855-944A-1DE9-646B-B6B7FABF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E.g. 2 – Breaches of article 6(1)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F580D-29E6-BDF7-B4D0-F7D12671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Arial"/>
                <a:ea typeface="+mn-lt"/>
                <a:cs typeface="+mn-lt"/>
              </a:rPr>
              <a:t>Legal aid will usually be required in civil cases involving family separation or parental rights (See </a:t>
            </a:r>
            <a:r>
              <a:rPr lang="en-US" sz="4000" i="1" dirty="0">
                <a:latin typeface="Arial"/>
                <a:ea typeface="+mn-lt"/>
                <a:cs typeface="+mn-lt"/>
              </a:rPr>
              <a:t>Munro v UK</a:t>
            </a:r>
            <a:r>
              <a:rPr lang="en-US" sz="4000" dirty="0">
                <a:latin typeface="Arial"/>
                <a:ea typeface="+mn-lt"/>
                <a:cs typeface="+mn-lt"/>
              </a:rPr>
              <a:t> (1987) 52 DR 158; and </a:t>
            </a:r>
            <a:r>
              <a:rPr lang="en-US" sz="4000" i="1" dirty="0">
                <a:latin typeface="Arial"/>
                <a:ea typeface="+mn-lt"/>
                <a:cs typeface="+mn-lt"/>
              </a:rPr>
              <a:t>P, C and S v UK</a:t>
            </a:r>
            <a:r>
              <a:rPr lang="en-US" sz="4000" dirty="0">
                <a:latin typeface="Arial"/>
                <a:ea typeface="+mn-lt"/>
                <a:cs typeface="+mn-lt"/>
              </a:rPr>
              <a:t> (2002) 35 EHRR 31)</a:t>
            </a:r>
            <a:endParaRPr lang="en-US" sz="4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62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DFB13-16AC-E0B9-61F9-A23D0D04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E.g. 3 – Breaches of article 6(1)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5DEED-FF9A-1981-DB26-7DC62D534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latin typeface="Arial"/>
                <a:ea typeface="+mn-lt"/>
                <a:cs typeface="+mn-lt"/>
              </a:rPr>
              <a:t>actions alleging mistreatment by state officials - See </a:t>
            </a:r>
            <a:r>
              <a:rPr lang="en-US" sz="2800" dirty="0">
                <a:latin typeface="Arial"/>
                <a:ea typeface="+mn-lt"/>
                <a:cs typeface="Times New Roman"/>
              </a:rPr>
              <a:t>FAULKNER v. THE UNITED KINGDOM - 30308/96 [1999] ECHR 137 </a:t>
            </a:r>
            <a:r>
              <a:rPr lang="en-US" sz="2800" dirty="0">
                <a:latin typeface="Arial"/>
                <a:ea typeface="+mn-lt"/>
                <a:cs typeface="+mn-lt"/>
              </a:rPr>
              <a:t>(complaint that a lack of a civil legal aid system in Guernsey for an action for false imprisonment and assault and battery was an arguable violation of the right of access to the courts; a friendly settlement was reached on the Government’s undertakings to introduce such a system). 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0269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E1D7D-0032-7B31-8929-6BE2B86A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haroni"/>
                <a:cs typeface="Angsana New"/>
              </a:rPr>
              <a:t>E.g. 4 – Breaches of article 6(1)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08B0A-C540-2EC2-0EA3-0ABC641BB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sz="4000" dirty="0">
                <a:latin typeface="Arial"/>
                <a:ea typeface="+mn-lt"/>
                <a:cs typeface="+mn-lt"/>
              </a:rPr>
              <a:t>Legal aid has also been held to be required to ensure equality between parties to civil proceedings </a:t>
            </a:r>
            <a:endParaRPr lang="en-US" sz="4000">
              <a:latin typeface="Arial"/>
              <a:ea typeface="+mn-lt"/>
              <a:cs typeface="Arial"/>
            </a:endParaRPr>
          </a:p>
          <a:p>
            <a:r>
              <a:rPr lang="en-US" sz="4000" dirty="0">
                <a:latin typeface="Arial"/>
                <a:ea typeface="+mn-lt"/>
                <a:cs typeface="+mn-lt"/>
              </a:rPr>
              <a:t>The absence of legal aid, when coupled with other factors, has been said to infringe rights under Article 10 as well as Article 6</a:t>
            </a:r>
          </a:p>
          <a:p>
            <a:pPr marL="0" indent="0">
              <a:buNone/>
            </a:pPr>
            <a:r>
              <a:rPr lang="en-US" sz="4000" dirty="0">
                <a:latin typeface="Arial"/>
                <a:ea typeface="+mn-lt"/>
                <a:cs typeface="+mn-lt"/>
              </a:rPr>
              <a:t>(</a:t>
            </a:r>
            <a:r>
              <a:rPr lang="en-US" sz="4000" i="1" dirty="0">
                <a:latin typeface="Arial"/>
                <a:ea typeface="+mn-lt"/>
                <a:cs typeface="+mn-lt"/>
              </a:rPr>
              <a:t>Steel and Morris v the United Kingdom</a:t>
            </a:r>
            <a:r>
              <a:rPr lang="en-US" sz="4000" dirty="0">
                <a:latin typeface="Arial"/>
                <a:ea typeface="+mn-lt"/>
                <a:cs typeface="+mn-lt"/>
              </a:rPr>
              <a:t> - 68416/01 [2005] ECHR 103). </a:t>
            </a:r>
            <a:endParaRPr lang="en-US" sz="4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794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642FF-F7C0-1B85-5060-C8296FB6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/>
                <a:cs typeface="Angsana New"/>
              </a:rPr>
              <a:t>E.g. 5 – Breaches of article 6(1)*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0CAAB-1B5B-F3A9-CAC9-0576A80B4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Arial"/>
                <a:cs typeface="Times New Roman"/>
              </a:rPr>
              <a:t>Legal aid applicants must not be made to prove their indigence beyond all doubt</a:t>
            </a:r>
            <a:endParaRPr lang="en-US" sz="4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4000" dirty="0">
                <a:latin typeface="Arial"/>
                <a:cs typeface="Times New Roman"/>
              </a:rPr>
              <a:t>(</a:t>
            </a:r>
            <a:r>
              <a:rPr lang="en-US" sz="4000" i="1" dirty="0">
                <a:latin typeface="Arial"/>
                <a:cs typeface="Times New Roman"/>
              </a:rPr>
              <a:t>PAKELLI v. GERMANY</a:t>
            </a:r>
            <a:r>
              <a:rPr lang="en-US" sz="4000" dirty="0">
                <a:latin typeface="Arial"/>
                <a:cs typeface="Times New Roman"/>
              </a:rPr>
              <a:t> - 8398/78 [1983] ECHR 6)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8618245"/>
      </p:ext>
    </p:extLst>
  </p:cSld>
  <p:clrMapOvr>
    <a:masterClrMapping/>
  </p:clrMapOvr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eVTI" id="{1194088A-B135-4437-9FD8-7466BBC13A13}" vid="{B787DE2F-1995-45D8-A8E2-6B5CC521AC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843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Aharoni</vt:lpstr>
      <vt:lpstr>Arial</vt:lpstr>
      <vt:lpstr>Avenir Next LT Pro</vt:lpstr>
      <vt:lpstr>Calibri</vt:lpstr>
      <vt:lpstr>FadeVTI</vt:lpstr>
      <vt:lpstr>Legal Aid, Human Rights and Public Interest</vt:lpstr>
      <vt:lpstr>The right to a fair hearing</vt:lpstr>
      <vt:lpstr>Civil rights and obligations</vt:lpstr>
      <vt:lpstr>Lord Chancellor's Guidance</vt:lpstr>
      <vt:lpstr>E.g. 1 - Breaches of article 6(1)</vt:lpstr>
      <vt:lpstr>E.g. 2 – Breaches of article 6(1)</vt:lpstr>
      <vt:lpstr>E.g. 3 – Breaches of article 6(1)</vt:lpstr>
      <vt:lpstr>E.g. 4 – Breaches of article 6(1)</vt:lpstr>
      <vt:lpstr>E.g. 5 – Breaches of article 6(1)*</vt:lpstr>
      <vt:lpstr>Merits test (Public Law claims)</vt:lpstr>
      <vt:lpstr>Significant wider public interest</vt:lpstr>
      <vt:lpstr>Overwhelming importance to the applicant</vt:lpstr>
      <vt:lpstr>Substance of the case - ECHR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Amélie Godfrey</dc:creator>
  <cp:lastModifiedBy>Amélie Godfrey</cp:lastModifiedBy>
  <cp:revision>303</cp:revision>
  <dcterms:created xsi:type="dcterms:W3CDTF">2024-03-17T17:18:56Z</dcterms:created>
  <dcterms:modified xsi:type="dcterms:W3CDTF">2024-03-19T11:33:45Z</dcterms:modified>
</cp:coreProperties>
</file>