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295" r:id="rId3"/>
    <p:sldId id="296" r:id="rId4"/>
    <p:sldId id="297" r:id="rId5"/>
    <p:sldId id="300" r:id="rId6"/>
    <p:sldId id="301" r:id="rId7"/>
    <p:sldId id="298" r:id="rId8"/>
    <p:sldId id="302" r:id="rId9"/>
    <p:sldId id="299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986E"/>
    <a:srgbClr val="FFFFFF"/>
    <a:srgbClr val="5657E5"/>
    <a:srgbClr val="00014C"/>
    <a:srgbClr val="ECC208"/>
    <a:srgbClr val="E82404"/>
    <a:srgbClr val="77E824"/>
    <a:srgbClr val="7D890C"/>
    <a:srgbClr val="B98F2E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92CD6-5437-45A5-9F5C-774A3891D3B7}" type="datetimeFigureOut">
              <a:rPr lang="en-GB" smtClean="0"/>
              <a:pPr/>
              <a:t>20/03/2024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2C658-7245-4B2D-A42C-C3DC0676788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15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2C658-7245-4B2D-A42C-C3DC06767888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942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2C658-7245-4B2D-A42C-C3DC06767888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83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A0582-DFD7-484D-9809-7E7362B316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F50FF-FC37-4446-956E-C57576C31F9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64715-B60B-412B-B8B6-987921A4B93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E2110-2BCD-422E-A108-5ECB69C2D8CE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4F6D2-86C7-460D-8C93-18021FEB660F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0AD61-8F60-4907-84FF-16B41D05693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3E0D6-B59C-49A4-AAE1-6823925DDAA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12FEC-CFEA-4613-AE1C-7A449D40A2E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BB4F0-5A18-47A5-B155-77FEE72AC9C9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185E1-A57E-4D60-9F80-83DA6AC80B1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30E94-28F3-4483-B149-DADD8088F32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>
                <a:solidFill>
                  <a:srgbClr val="B98F2E"/>
                </a:solidFill>
                <a:latin typeface="Helvetica Neue Thin"/>
                <a:cs typeface="Helvetica Neue Thin"/>
              </a:defRPr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0D47BA-904D-4155-A29D-3331CC8B77E3}" type="slidenum">
              <a:rPr lang="en-GB"/>
              <a:pPr/>
              <a:t>‹#›</a:t>
            </a:fld>
            <a:endParaRPr lang="en-GB" dirty="0"/>
          </a:p>
        </p:txBody>
      </p:sp>
      <p:pic>
        <p:nvPicPr>
          <p:cNvPr id="10" name="Picture 9" descr="footer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81000" y="6096000"/>
            <a:ext cx="5943600" cy="593879"/>
          </a:xfrm>
          <a:prstGeom prst="rect">
            <a:avLst/>
          </a:prstGeom>
        </p:spPr>
      </p:pic>
      <p:pic>
        <p:nvPicPr>
          <p:cNvPr id="9" name="Picture 8" descr="Lo Res Logo White.jp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467600" y="6172200"/>
            <a:ext cx="1299809" cy="457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0" i="0">
          <a:solidFill>
            <a:srgbClr val="AF986E"/>
          </a:solidFill>
          <a:latin typeface="Helvetica Neue Light"/>
          <a:ea typeface="+mj-ea"/>
          <a:cs typeface="Helvetica Neue Light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0" i="0">
          <a:solidFill>
            <a:schemeClr val="tx1"/>
          </a:solidFill>
          <a:latin typeface="Helvetica Neue Light"/>
          <a:ea typeface="+mn-ea"/>
          <a:cs typeface="Helvetica Neue Light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0" i="0">
          <a:solidFill>
            <a:schemeClr val="tx1"/>
          </a:solidFill>
          <a:latin typeface="Helvetica Neue Light"/>
          <a:cs typeface="Helvetica Neue Ligh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Helvetica Neue Light"/>
          <a:cs typeface="Helvetica Neue Ligh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Helvetica Neue Light"/>
          <a:cs typeface="Helvetica Neue Ligh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0" i="0">
          <a:solidFill>
            <a:schemeClr val="tx1"/>
          </a:solidFill>
          <a:latin typeface="Helvetica Neue Light"/>
          <a:cs typeface="Helvetica Neue Ligh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/>
          <a:p>
            <a:r>
              <a:rPr lang="en-GB" b="1" dirty="0"/>
              <a:t>Judicial Review </a:t>
            </a:r>
            <a:br>
              <a:rPr lang="en-GB" b="1" dirty="0"/>
            </a:br>
            <a:r>
              <a:rPr lang="en-GB" b="1" dirty="0"/>
              <a:t>Costs Capping Orders</a:t>
            </a:r>
            <a:endParaRPr lang="en-GB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Peter Mant</a:t>
            </a:r>
          </a:p>
        </p:txBody>
      </p:sp>
    </p:spTree>
    <p:extLst>
      <p:ext uri="{BB962C8B-B14F-4D97-AF65-F5344CB8AC3E}">
        <p14:creationId xmlns:p14="http://schemas.microsoft.com/office/powerpoint/2010/main" val="147422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DE2DF-3EF5-E5E6-38F8-7EF8E081B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Framework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E4FA4-529A-885A-97CA-A0F027B8D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Criminal Justice and Court Act 2005, ss.88-90</a:t>
            </a:r>
          </a:p>
          <a:p>
            <a:r>
              <a:rPr lang="en-US" dirty="0"/>
              <a:t>Civil Procedure Rules, rule 46.16-46.19</a:t>
            </a:r>
          </a:p>
          <a:p>
            <a:r>
              <a:rPr lang="en-US" dirty="0"/>
              <a:t>Practice Direction 46, para 10</a:t>
            </a:r>
          </a:p>
          <a:p>
            <a:r>
              <a:rPr lang="en-US" dirty="0"/>
              <a:t>Court cannot make a costs capping order in judicial review proceedings unless the statutory criteria are met</a:t>
            </a:r>
          </a:p>
          <a:p>
            <a:r>
              <a:rPr lang="en-US" dirty="0"/>
              <a:t>Order can only be made after permission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0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1EE99-C633-45A4-4EAD-4E77BA8A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Substantive Requirements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917DC-6594-FC3D-5417-E2DABE346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Court may make costs capping order only if satisfied that:</a:t>
            </a:r>
          </a:p>
          <a:p>
            <a:pPr lvl="1"/>
            <a:r>
              <a:rPr lang="en-US" dirty="0"/>
              <a:t>Proceedings are public interest proceedings</a:t>
            </a:r>
          </a:p>
          <a:p>
            <a:pPr lvl="1"/>
            <a:r>
              <a:rPr lang="en-US" dirty="0"/>
              <a:t>In the absence of the order, the applicant would withdraw the application or cease to participate in proceeding </a:t>
            </a:r>
          </a:p>
          <a:p>
            <a:pPr lvl="1"/>
            <a:r>
              <a:rPr lang="en-US" dirty="0"/>
              <a:t>It would be reasonable for the applicant to do so (CJCA, s.88(6))</a:t>
            </a:r>
          </a:p>
        </p:txBody>
      </p:sp>
    </p:spTree>
    <p:extLst>
      <p:ext uri="{BB962C8B-B14F-4D97-AF65-F5344CB8AC3E}">
        <p14:creationId xmlns:p14="http://schemas.microsoft.com/office/powerpoint/2010/main" val="3567499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7746A-86FC-610E-68E7-90C15E9B0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are “Public interest proceedings”?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1B12C-C82A-BAD0-9B72-EA97B9E43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proceedings are “public interest proceedings” only if</a:t>
            </a:r>
          </a:p>
          <a:p>
            <a:pPr lvl="1"/>
            <a:r>
              <a:rPr lang="en-US" dirty="0"/>
              <a:t>An issue that is the subject of the proceedings is of general public importance</a:t>
            </a:r>
          </a:p>
          <a:p>
            <a:pPr lvl="1"/>
            <a:r>
              <a:rPr lang="en-US" dirty="0"/>
              <a:t>The public interest requires the issues to be resolved</a:t>
            </a:r>
          </a:p>
          <a:p>
            <a:pPr lvl="1"/>
            <a:r>
              <a:rPr lang="en-US" dirty="0"/>
              <a:t>The proceedings are likely to provide an appropriate means of resolving it (CJCA, s.88(7))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8646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F979B-5750-3DE9-52D3-BB5202F73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What are “Public interest proceedings”? (</a:t>
            </a:r>
            <a:r>
              <a:rPr lang="en-US" sz="3000" dirty="0" err="1"/>
              <a:t>cont</a:t>
            </a:r>
            <a:r>
              <a:rPr lang="en-US" sz="3000" dirty="0"/>
              <a:t>)</a:t>
            </a:r>
            <a:endParaRPr lang="en-GB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6E026-B8A3-ED91-E090-DE0A4D081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4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The matters to which the court must have regard when determining whether proceedings are public interest proceedings include—</a:t>
            </a:r>
          </a:p>
          <a:p>
            <a:pPr lvl="1"/>
            <a:r>
              <a:rPr lang="en-US" sz="24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(a)the number of people likely to be directly affected if relief is granted to the applicant for judicial review,</a:t>
            </a:r>
          </a:p>
          <a:p>
            <a:pPr lvl="1"/>
            <a:r>
              <a:rPr lang="en-US" sz="24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(b)how significant the effect on those people is likely to be, and</a:t>
            </a:r>
          </a:p>
          <a:p>
            <a:pPr lvl="1"/>
            <a:r>
              <a:rPr lang="en-US" sz="24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(c)whether the proceedings involve consideration of a point of law of general public importance (CJCA, s.88(8))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6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A1350-43A7-8AFA-2316-67F382F68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Matter to take into account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A74B3-BFEC-FCB6-25B5-5D9C8ED88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sz="20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Include (not exhaustive)</a:t>
            </a:r>
          </a:p>
          <a:p>
            <a:pPr algn="l"/>
            <a:r>
              <a:rPr lang="en-US" sz="20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the financial resources of the parties, including the financial resources of any person who provides, or may provide, financial support to the parties;</a:t>
            </a:r>
          </a:p>
          <a:p>
            <a:pPr algn="l"/>
            <a:r>
              <a:rPr lang="en-US" sz="20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the extent to which the applicant is likely to benefit if relief is granted in the JR;</a:t>
            </a:r>
          </a:p>
          <a:p>
            <a:pPr algn="l"/>
            <a:r>
              <a:rPr lang="en-US" sz="20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the extent to which any person who has provided, or may provide, the applicant with financial support is likely to benefit if relief is granted in the JR;</a:t>
            </a:r>
          </a:p>
          <a:p>
            <a:pPr algn="l"/>
            <a:r>
              <a:rPr lang="en-US" sz="20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whether legal representatives for the applicant are acting pro bono;</a:t>
            </a:r>
          </a:p>
          <a:p>
            <a:pPr algn="l"/>
            <a:r>
              <a:rPr lang="en-US" sz="2000" b="0" i="0" dirty="0">
                <a:solidFill>
                  <a:srgbClr val="1E1E1E"/>
                </a:solidFill>
                <a:effectLst/>
                <a:highlight>
                  <a:srgbClr val="FFFFFF"/>
                </a:highlight>
              </a:rPr>
              <a:t>whether the applicant for the order is an appropriate person to represent the interests of other persons or the public interest generally</a:t>
            </a:r>
          </a:p>
          <a:p>
            <a:pPr marL="0" indent="0" algn="l">
              <a:buNone/>
            </a:pPr>
            <a:r>
              <a:rPr lang="en-US" sz="2000" dirty="0">
                <a:solidFill>
                  <a:srgbClr val="1E1E1E"/>
                </a:solidFill>
                <a:highlight>
                  <a:srgbClr val="FFFFFF"/>
                </a:highlight>
              </a:rPr>
              <a:t>(CJCA, s. 89(1))</a:t>
            </a:r>
            <a:endParaRPr lang="en-US" sz="2000" b="0" i="0" dirty="0">
              <a:solidFill>
                <a:srgbClr val="1E1E1E"/>
              </a:solidFill>
              <a:effectLst/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8589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0D44A-5014-AF19-DF00-FFA3BD368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courts’ approach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FD8DD-2E7E-63B7-9A87-87A3FB39C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i="1" u="sng" dirty="0"/>
              <a:t>R (</a:t>
            </a:r>
            <a:r>
              <a:rPr lang="en-US" sz="2600" i="1" u="sng" dirty="0" err="1"/>
              <a:t>Beety</a:t>
            </a:r>
            <a:r>
              <a:rPr lang="en-US" sz="2600" i="1" u="sng" dirty="0"/>
              <a:t>) v NMC </a:t>
            </a:r>
            <a:r>
              <a:rPr lang="en-US" sz="2600" dirty="0"/>
              <a:t>[2017] EWHC 3579 (Admin) – claim concerning lawfulness of professional indemnity arrangements for independent midwives in private practice (affecting about 70 people) </a:t>
            </a:r>
          </a:p>
          <a:p>
            <a:r>
              <a:rPr lang="en-US" sz="2600" i="1" u="sng" dirty="0"/>
              <a:t>R (Hawking) v Secretary of State </a:t>
            </a:r>
            <a:r>
              <a:rPr lang="en-US" sz="2600" dirty="0"/>
              <a:t>[2018] EWHC 989 (Admin) – challenge to proposed new model for NHS – Accountable Care </a:t>
            </a:r>
            <a:r>
              <a:rPr lang="en-US" sz="2600" dirty="0" err="1"/>
              <a:t>Organisations</a:t>
            </a:r>
            <a:r>
              <a:rPr lang="en-US" sz="2600" dirty="0"/>
              <a:t> </a:t>
            </a:r>
          </a:p>
          <a:p>
            <a:r>
              <a:rPr lang="en-US" sz="2600" dirty="0"/>
              <a:t>c.f. </a:t>
            </a:r>
            <a:r>
              <a:rPr lang="en-US" sz="2600" i="1" u="sng" dirty="0"/>
              <a:t>R (We Love Hackney) v Hackney LCB </a:t>
            </a:r>
            <a:r>
              <a:rPr lang="en-US" sz="2600" dirty="0"/>
              <a:t>– PSED challenge to licensing policy aimed to preventing antisocial behavior 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208201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9E9F3-852F-4683-1EE2-CF65B7D89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the level of cap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53E1A-C94F-9DD5-6736-6E2DAFC7C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marL="0" indent="0">
              <a:buNone/>
            </a:pPr>
            <a:r>
              <a:rPr lang="en-US" sz="1900" i="1" u="sng" dirty="0"/>
              <a:t>Western Sahara Campaign UK v Secretary of State </a:t>
            </a:r>
            <a:r>
              <a:rPr lang="en-US" sz="1900" dirty="0"/>
              <a:t>[2021] EWHC 1756 (Admin)</a:t>
            </a:r>
          </a:p>
          <a:p>
            <a:r>
              <a:rPr lang="en-US" sz="1900" dirty="0"/>
              <a:t>Court must impose reciprocal cap</a:t>
            </a:r>
          </a:p>
          <a:p>
            <a:r>
              <a:rPr lang="en-US" sz="1900" dirty="0"/>
              <a:t>No requirement that cap be set at same level</a:t>
            </a:r>
          </a:p>
          <a:p>
            <a:r>
              <a:rPr lang="en-US" sz="1900" dirty="0"/>
              <a:t>There is strong public interest in ensuring costs orders permit proper funding of solicitors who take public interest cases</a:t>
            </a:r>
          </a:p>
          <a:p>
            <a:r>
              <a:rPr lang="en-US" sz="1900" dirty="0"/>
              <a:t>C cannot expect to recover costs at commercial rates – cap should not allow more than “reasonable, modest rate”, solicitor’s fees and single junior barrister</a:t>
            </a:r>
          </a:p>
          <a:p>
            <a:r>
              <a:rPr lang="en-US" sz="1900" dirty="0"/>
              <a:t>In judicial review C’s costs can generally be expected to be higher than D’s</a:t>
            </a:r>
          </a:p>
          <a:p>
            <a:r>
              <a:rPr lang="en-GB" sz="1900" dirty="0"/>
              <a:t>Aarhus caps (£35,000/£10,000) is indication that it may be appropriate to set reciprocal cap higher for C. Does not mean 2:7 appropriate in every case. </a:t>
            </a:r>
          </a:p>
        </p:txBody>
      </p:sp>
    </p:spTree>
    <p:extLst>
      <p:ext uri="{BB962C8B-B14F-4D97-AF65-F5344CB8AC3E}">
        <p14:creationId xmlns:p14="http://schemas.microsoft.com/office/powerpoint/2010/main" val="1654711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90B9-9A68-52CD-E977-633AE947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/>
          <a:lstStyle/>
          <a:p>
            <a:r>
              <a:rPr lang="en-US" sz="4000" dirty="0"/>
              <a:t>Varying the Cap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CC4E2-FC6C-2270-173E-C29679FCA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sz="2400" i="1" u="sng" dirty="0"/>
              <a:t>R (Harvey) v Leighton Linslade Town Council</a:t>
            </a:r>
            <a:r>
              <a:rPr lang="en-US" sz="2400" dirty="0"/>
              <a:t> [2019] EWHC 760 – cap varied retrospectively due to non-disclosure of inheritance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i="1" u="sng" dirty="0"/>
              <a:t>R (ATLEU) v Secretary of State </a:t>
            </a:r>
            <a:r>
              <a:rPr lang="en-US" sz="2400" dirty="0"/>
              <a:t>[2022] EWHC 1962 (Admin) – exceptional circumstances required for retrospective variation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i="1" u="sng" dirty="0"/>
              <a:t>R (CR) v Director of Legal Aid Casework </a:t>
            </a:r>
            <a:r>
              <a:rPr lang="en-US" sz="2400" dirty="0"/>
              <a:t>[2023] EWCA Civ 717 – on application to set aside costs cap </a:t>
            </a:r>
            <a:r>
              <a:rPr lang="en-US" sz="2400" i="1" dirty="0"/>
              <a:t>ab initio </a:t>
            </a:r>
            <a:r>
              <a:rPr lang="en-US" sz="2400" dirty="0"/>
              <a:t>(following backdated grant of legal aid), judge entitled instead to vary prospectively 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759962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 Point template 200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2ACE1B8981554C8C9C3E77AF6D6282" ma:contentTypeVersion="15" ma:contentTypeDescription="Create a new document." ma:contentTypeScope="" ma:versionID="ceae4099ca2088afb6ad46906bd5fbd0">
  <xsd:schema xmlns:xsd="http://www.w3.org/2001/XMLSchema" xmlns:xs="http://www.w3.org/2001/XMLSchema" xmlns:p="http://schemas.microsoft.com/office/2006/metadata/properties" xmlns:ns1="http://schemas.microsoft.com/sharepoint/v3" xmlns:ns2="f155a369-30d5-4eb1-ac05-464e613800ee" xmlns:ns3="301e856f-4f14-4cb4-bab6-f192e0a474a1" targetNamespace="http://schemas.microsoft.com/office/2006/metadata/properties" ma:root="true" ma:fieldsID="67f8a78a8ef6a0e85c7b7698aac30954" ns1:_="" ns2:_="" ns3:_="">
    <xsd:import namespace="http://schemas.microsoft.com/sharepoint/v3"/>
    <xsd:import namespace="f155a369-30d5-4eb1-ac05-464e613800ee"/>
    <xsd:import namespace="301e856f-4f14-4cb4-bab6-f192e0a474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DocumentSetDescription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ocumentSetDescription" ma:index="10" nillable="true" ma:displayName="Description" ma:description="A description of the Document Set" ma:internalName="DocumentSet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5a369-30d5-4eb1-ac05-464e613800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34e5a3e9-c3e2-4c28-a279-a208435469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e856f-4f14-4cb4-bab6-f192e0a474a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2c1cbfa6-00dd-4a7c-a8ac-8824ee105fe9}" ma:internalName="TaxCatchAll" ma:showField="CatchAllData" ma:web="301e856f-4f14-4cb4-bab6-f192e0a474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55a369-30d5-4eb1-ac05-464e613800ee">
      <Terms xmlns="http://schemas.microsoft.com/office/infopath/2007/PartnerControls"/>
    </lcf76f155ced4ddcb4097134ff3c332f>
    <DocumentSetDescription xmlns="http://schemas.microsoft.com/sharepoint/v3" xsi:nil="true"/>
    <TaxCatchAll xmlns="301e856f-4f14-4cb4-bab6-f192e0a474a1" xsi:nil="true"/>
  </documentManagement>
</p:properties>
</file>

<file path=customXml/itemProps1.xml><?xml version="1.0" encoding="utf-8"?>
<ds:datastoreItem xmlns:ds="http://schemas.openxmlformats.org/officeDocument/2006/customXml" ds:itemID="{08048DBF-DF4E-4594-998D-012624549164}"/>
</file>

<file path=customXml/itemProps2.xml><?xml version="1.0" encoding="utf-8"?>
<ds:datastoreItem xmlns:ds="http://schemas.openxmlformats.org/officeDocument/2006/customXml" ds:itemID="{E642484C-E1FE-4FFB-AD5C-7D78FB685751}"/>
</file>

<file path=customXml/itemProps3.xml><?xml version="1.0" encoding="utf-8"?>
<ds:datastoreItem xmlns:ds="http://schemas.openxmlformats.org/officeDocument/2006/customXml" ds:itemID="{DE31CC23-B6F8-4714-BF31-7920CBD2D783}"/>
</file>

<file path=docProps/app.xml><?xml version="1.0" encoding="utf-8"?>
<Properties xmlns="http://schemas.openxmlformats.org/officeDocument/2006/extended-properties" xmlns:vt="http://schemas.openxmlformats.org/officeDocument/2006/docPropsVTypes">
  <Template>Power Point template 2008</Template>
  <TotalTime>0</TotalTime>
  <Words>695</Words>
  <Application>Microsoft Office PowerPoint</Application>
  <PresentationFormat>On-screen Show (4:3)</PresentationFormat>
  <Paragraphs>52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 Neue Light</vt:lpstr>
      <vt:lpstr>Helvetica Neue Thin</vt:lpstr>
      <vt:lpstr>Power Point template 2008</vt:lpstr>
      <vt:lpstr>Judicial Review  Costs Capping Orders</vt:lpstr>
      <vt:lpstr>Legislative Framework</vt:lpstr>
      <vt:lpstr>Substantive Requirements</vt:lpstr>
      <vt:lpstr>What are “Public interest proceedings”?</vt:lpstr>
      <vt:lpstr>What are “Public interest proceedings”? (cont)</vt:lpstr>
      <vt:lpstr>Matter to take into account</vt:lpstr>
      <vt:lpstr>The courts’ approach</vt:lpstr>
      <vt:lpstr>Setting the level of cap</vt:lpstr>
      <vt:lpstr>Varying the Cap</vt:lpstr>
    </vt:vector>
  </TitlesOfParts>
  <Company>39 Essex Street Chambers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charlie</dc:creator>
  <cp:lastModifiedBy>Peter Mant</cp:lastModifiedBy>
  <cp:revision>253</cp:revision>
  <cp:lastPrinted>2017-10-19T15:12:40Z</cp:lastPrinted>
  <dcterms:created xsi:type="dcterms:W3CDTF">2015-03-29T12:03:13Z</dcterms:created>
  <dcterms:modified xsi:type="dcterms:W3CDTF">2024-03-20T08:40:46Z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0x010100712ACE1B8981554C8C9C3E77AF6D6282</vt:lpwstr>
  </property>
</Properties>
</file>