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385" r:id="rId2"/>
    <p:sldId id="314" r:id="rId3"/>
    <p:sldId id="395" r:id="rId4"/>
    <p:sldId id="405" r:id="rId5"/>
    <p:sldId id="406" r:id="rId6"/>
    <p:sldId id="408" r:id="rId7"/>
    <p:sldId id="407" r:id="rId8"/>
    <p:sldId id="400" r:id="rId9"/>
    <p:sldId id="39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489"/>
    <p:restoredTop sz="96327"/>
  </p:normalViewPr>
  <p:slideViewPr>
    <p:cSldViewPr snapToGrid="0">
      <p:cViewPr>
        <p:scale>
          <a:sx n="67" d="100"/>
          <a:sy n="67" d="100"/>
        </p:scale>
        <p:origin x="2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B21370-E565-7D43-8F94-2AEA7055353A}" type="datetimeFigureOut">
              <a:rPr lang="en-US" smtClean="0"/>
              <a:t>3/20/2024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AB7F83-0893-AB40-A139-BCAFF988BBAE}" type="slidenum">
              <a:rPr lang="en-US" smtClean="0"/>
              <a:t>‹#›</a:t>
            </a:fld>
            <a:endParaRPr lang="en-US"/>
          </a:p>
        </p:txBody>
      </p:sp>
    </p:spTree>
    <p:extLst>
      <p:ext uri="{BB962C8B-B14F-4D97-AF65-F5344CB8AC3E}">
        <p14:creationId xmlns:p14="http://schemas.microsoft.com/office/powerpoint/2010/main" val="24364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45FEE54-8CBD-734F-95F3-810624B78272}" type="slidenum">
              <a:rPr lang="en-US" smtClean="0"/>
              <a:t>1</a:t>
            </a:fld>
            <a:endParaRPr lang="en-US"/>
          </a:p>
        </p:txBody>
      </p:sp>
    </p:spTree>
    <p:extLst>
      <p:ext uri="{BB962C8B-B14F-4D97-AF65-F5344CB8AC3E}">
        <p14:creationId xmlns:p14="http://schemas.microsoft.com/office/powerpoint/2010/main" val="3413851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Go back a year to NBA 2022</a:t>
            </a:r>
          </a:p>
          <a:p>
            <a:r>
              <a:rPr lang="en-US"/>
              <a:t>Reforms to age assessments as background to new Illegal Migration Bill</a:t>
            </a:r>
          </a:p>
          <a:p>
            <a:pPr marL="171450" indent="-171450">
              <a:buFontTx/>
              <a:buChar char="-"/>
            </a:pPr>
            <a:r>
              <a:rPr lang="en-US"/>
              <a:t>Determines level of protection in reforms coming in</a:t>
            </a:r>
          </a:p>
          <a:p>
            <a:pPr marL="171450" indent="-171450">
              <a:buFontTx/>
              <a:buChar char="-"/>
            </a:pPr>
            <a:endParaRPr lang="en-US"/>
          </a:p>
          <a:p>
            <a:pPr marL="171450" indent="-171450">
              <a:buFontTx/>
              <a:buChar char="-"/>
            </a:pPr>
            <a:r>
              <a:rPr lang="en-US"/>
              <a:t>Broadly what age assessment are</a:t>
            </a:r>
          </a:p>
          <a:p>
            <a:pPr marL="171450" indent="-171450">
              <a:buFontTx/>
              <a:buChar char="-"/>
            </a:pPr>
            <a:r>
              <a:rPr lang="en-US"/>
              <a:t>Reforms under NBA – why important when considering reforms in the IMA</a:t>
            </a:r>
          </a:p>
        </p:txBody>
      </p:sp>
      <p:sp>
        <p:nvSpPr>
          <p:cNvPr id="4" name="Slide Number Placeholder 3"/>
          <p:cNvSpPr>
            <a:spLocks noGrp="1"/>
          </p:cNvSpPr>
          <p:nvPr>
            <p:ph type="sldNum" sz="quarter" idx="5"/>
          </p:nvPr>
        </p:nvSpPr>
        <p:spPr/>
        <p:txBody>
          <a:bodyPr/>
          <a:lstStyle/>
          <a:p>
            <a:fld id="{445FEE54-8CBD-734F-95F3-810624B78272}" type="slidenum">
              <a:rPr lang="en-US" smtClean="0"/>
              <a:t>2</a:t>
            </a:fld>
            <a:endParaRPr lang="en-US"/>
          </a:p>
        </p:txBody>
      </p:sp>
    </p:spTree>
    <p:extLst>
      <p:ext uri="{BB962C8B-B14F-4D97-AF65-F5344CB8AC3E}">
        <p14:creationId xmlns:p14="http://schemas.microsoft.com/office/powerpoint/2010/main" val="1133792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36093-659A-ABA4-20E0-F12FE34D161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54690E81-40D7-82E9-B7E3-8FAE845968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EC2FC2D-2752-B513-AF67-F6BFAD8CA762}"/>
              </a:ext>
            </a:extLst>
          </p:cNvPr>
          <p:cNvSpPr>
            <a:spLocks noGrp="1"/>
          </p:cNvSpPr>
          <p:nvPr>
            <p:ph type="dt" sz="half" idx="10"/>
          </p:nvPr>
        </p:nvSpPr>
        <p:spPr/>
        <p:txBody>
          <a:bodyPr/>
          <a:lstStyle/>
          <a:p>
            <a:fld id="{1C411CB1-0385-6749-BC5B-13220D2FFFCF}" type="datetimeFigureOut">
              <a:rPr lang="en-US" smtClean="0"/>
              <a:t>3/20/2024</a:t>
            </a:fld>
            <a:endParaRPr lang="en-US"/>
          </a:p>
        </p:txBody>
      </p:sp>
      <p:sp>
        <p:nvSpPr>
          <p:cNvPr id="5" name="Footer Placeholder 4">
            <a:extLst>
              <a:ext uri="{FF2B5EF4-FFF2-40B4-BE49-F238E27FC236}">
                <a16:creationId xmlns:a16="http://schemas.microsoft.com/office/drawing/2014/main" id="{FEB7E26D-28E9-545F-3DFA-98E2C3B81B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F7B860-135C-19DB-C69F-3215914CB851}"/>
              </a:ext>
            </a:extLst>
          </p:cNvPr>
          <p:cNvSpPr>
            <a:spLocks noGrp="1"/>
          </p:cNvSpPr>
          <p:nvPr>
            <p:ph type="sldNum" sz="quarter" idx="12"/>
          </p:nvPr>
        </p:nvSpPr>
        <p:spPr/>
        <p:txBody>
          <a:bodyPr/>
          <a:lstStyle/>
          <a:p>
            <a:fld id="{FC8300A3-2767-8249-B265-193A9E56D96F}" type="slidenum">
              <a:rPr lang="en-US" smtClean="0"/>
              <a:t>‹#›</a:t>
            </a:fld>
            <a:endParaRPr lang="en-US"/>
          </a:p>
        </p:txBody>
      </p:sp>
    </p:spTree>
    <p:extLst>
      <p:ext uri="{BB962C8B-B14F-4D97-AF65-F5344CB8AC3E}">
        <p14:creationId xmlns:p14="http://schemas.microsoft.com/office/powerpoint/2010/main" val="2805602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49F89-8BE5-28C9-482F-8211739BFA77}"/>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D2B81C1-7973-A484-71A1-1C5FA073F85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3B9EF1E-3461-7125-05B4-D3EAD330FB54}"/>
              </a:ext>
            </a:extLst>
          </p:cNvPr>
          <p:cNvSpPr>
            <a:spLocks noGrp="1"/>
          </p:cNvSpPr>
          <p:nvPr>
            <p:ph type="dt" sz="half" idx="10"/>
          </p:nvPr>
        </p:nvSpPr>
        <p:spPr/>
        <p:txBody>
          <a:bodyPr/>
          <a:lstStyle/>
          <a:p>
            <a:fld id="{1C411CB1-0385-6749-BC5B-13220D2FFFCF}" type="datetimeFigureOut">
              <a:rPr lang="en-US" smtClean="0"/>
              <a:t>3/20/2024</a:t>
            </a:fld>
            <a:endParaRPr lang="en-US"/>
          </a:p>
        </p:txBody>
      </p:sp>
      <p:sp>
        <p:nvSpPr>
          <p:cNvPr id="5" name="Footer Placeholder 4">
            <a:extLst>
              <a:ext uri="{FF2B5EF4-FFF2-40B4-BE49-F238E27FC236}">
                <a16:creationId xmlns:a16="http://schemas.microsoft.com/office/drawing/2014/main" id="{4C1E7FBC-B336-BFE3-DEE8-660A9D633F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DA091D-6616-427E-F063-24798FF06BB8}"/>
              </a:ext>
            </a:extLst>
          </p:cNvPr>
          <p:cNvSpPr>
            <a:spLocks noGrp="1"/>
          </p:cNvSpPr>
          <p:nvPr>
            <p:ph type="sldNum" sz="quarter" idx="12"/>
          </p:nvPr>
        </p:nvSpPr>
        <p:spPr/>
        <p:txBody>
          <a:bodyPr/>
          <a:lstStyle/>
          <a:p>
            <a:fld id="{FC8300A3-2767-8249-B265-193A9E56D96F}" type="slidenum">
              <a:rPr lang="en-US" smtClean="0"/>
              <a:t>‹#›</a:t>
            </a:fld>
            <a:endParaRPr lang="en-US"/>
          </a:p>
        </p:txBody>
      </p:sp>
    </p:spTree>
    <p:extLst>
      <p:ext uri="{BB962C8B-B14F-4D97-AF65-F5344CB8AC3E}">
        <p14:creationId xmlns:p14="http://schemas.microsoft.com/office/powerpoint/2010/main" val="792355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3DF3E5-0273-D0AE-8761-088B161950E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5C9433C-9916-B69C-2F86-4D63D08BC71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C865392-4D14-5E39-3EAF-7847715323BB}"/>
              </a:ext>
            </a:extLst>
          </p:cNvPr>
          <p:cNvSpPr>
            <a:spLocks noGrp="1"/>
          </p:cNvSpPr>
          <p:nvPr>
            <p:ph type="dt" sz="half" idx="10"/>
          </p:nvPr>
        </p:nvSpPr>
        <p:spPr/>
        <p:txBody>
          <a:bodyPr/>
          <a:lstStyle/>
          <a:p>
            <a:fld id="{1C411CB1-0385-6749-BC5B-13220D2FFFCF}" type="datetimeFigureOut">
              <a:rPr lang="en-US" smtClean="0"/>
              <a:t>3/20/2024</a:t>
            </a:fld>
            <a:endParaRPr lang="en-US"/>
          </a:p>
        </p:txBody>
      </p:sp>
      <p:sp>
        <p:nvSpPr>
          <p:cNvPr id="5" name="Footer Placeholder 4">
            <a:extLst>
              <a:ext uri="{FF2B5EF4-FFF2-40B4-BE49-F238E27FC236}">
                <a16:creationId xmlns:a16="http://schemas.microsoft.com/office/drawing/2014/main" id="{6FBDFFB6-09C7-7414-8FDD-349995BE0F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45E7FC-E437-3403-B3EE-ADBB3DD0C495}"/>
              </a:ext>
            </a:extLst>
          </p:cNvPr>
          <p:cNvSpPr>
            <a:spLocks noGrp="1"/>
          </p:cNvSpPr>
          <p:nvPr>
            <p:ph type="sldNum" sz="quarter" idx="12"/>
          </p:nvPr>
        </p:nvSpPr>
        <p:spPr/>
        <p:txBody>
          <a:bodyPr/>
          <a:lstStyle/>
          <a:p>
            <a:fld id="{FC8300A3-2767-8249-B265-193A9E56D96F}" type="slidenum">
              <a:rPr lang="en-US" smtClean="0"/>
              <a:t>‹#›</a:t>
            </a:fld>
            <a:endParaRPr lang="en-US"/>
          </a:p>
        </p:txBody>
      </p:sp>
    </p:spTree>
    <p:extLst>
      <p:ext uri="{BB962C8B-B14F-4D97-AF65-F5344CB8AC3E}">
        <p14:creationId xmlns:p14="http://schemas.microsoft.com/office/powerpoint/2010/main" val="3204526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ale blue title">
    <p:spTree>
      <p:nvGrpSpPr>
        <p:cNvPr id="1" name=""/>
        <p:cNvGrpSpPr/>
        <p:nvPr/>
      </p:nvGrpSpPr>
      <p:grpSpPr>
        <a:xfrm>
          <a:off x="0" y="0"/>
          <a:ext cx="0" cy="0"/>
          <a:chOff x="0" y="0"/>
          <a:chExt cx="0" cy="0"/>
        </a:xfrm>
      </p:grpSpPr>
      <p:sp>
        <p:nvSpPr>
          <p:cNvPr id="10" name="Rectangle 9"/>
          <p:cNvSpPr/>
          <p:nvPr userDrawn="1"/>
        </p:nvSpPr>
        <p:spPr>
          <a:xfrm>
            <a:off x="0" y="0"/>
            <a:ext cx="12192000" cy="6858000"/>
          </a:xfrm>
          <a:prstGeom prst="rect">
            <a:avLst/>
          </a:prstGeom>
          <a:solidFill>
            <a:srgbClr val="C5D9E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07" tIns="60953" rIns="121907" bIns="60953" numCol="1" spcCol="0" rtlCol="0" fromWordArt="0" anchor="ctr" anchorCtr="0" forceAA="0" compatLnSpc="1">
            <a:prstTxWarp prst="textNoShape">
              <a:avLst/>
            </a:prstTxWarp>
            <a:noAutofit/>
          </a:bodyPr>
          <a:lstStyle/>
          <a:p>
            <a:pPr algn="ctr"/>
            <a:endParaRPr lang="en-US" sz="1867">
              <a:solidFill>
                <a:srgbClr val="E4E4E4"/>
              </a:solidFill>
            </a:endParaRPr>
          </a:p>
        </p:txBody>
      </p:sp>
      <p:cxnSp>
        <p:nvCxnSpPr>
          <p:cNvPr id="8" name="Straight Connector 7"/>
          <p:cNvCxnSpPr/>
          <p:nvPr userDrawn="1"/>
        </p:nvCxnSpPr>
        <p:spPr>
          <a:xfrm flipV="1">
            <a:off x="677817" y="6100666"/>
            <a:ext cx="10836388" cy="31295"/>
          </a:xfrm>
          <a:prstGeom prst="line">
            <a:avLst/>
          </a:prstGeom>
          <a:ln w="3175">
            <a:solidFill>
              <a:srgbClr val="1E416C"/>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581" y="5812475"/>
            <a:ext cx="2315201" cy="322501"/>
          </a:xfrm>
          <a:prstGeom prst="rect">
            <a:avLst/>
          </a:prstGeom>
        </p:spPr>
      </p:pic>
      <p:sp>
        <p:nvSpPr>
          <p:cNvPr id="15" name="Text Placeholder 16"/>
          <p:cNvSpPr>
            <a:spLocks noGrp="1"/>
          </p:cNvSpPr>
          <p:nvPr>
            <p:ph type="body" sz="quarter" idx="11" hasCustomPrompt="1"/>
          </p:nvPr>
        </p:nvSpPr>
        <p:spPr>
          <a:xfrm>
            <a:off x="1365251" y="2956971"/>
            <a:ext cx="9461500" cy="742951"/>
          </a:xfrm>
          <a:prstGeom prst="rect">
            <a:avLst/>
          </a:prstGeom>
        </p:spPr>
        <p:txBody>
          <a:bodyPr lIns="91430" tIns="45715" rIns="91430" bIns="45715"/>
          <a:lstStyle>
            <a:lvl1pPr marL="0" indent="0" algn="ctr">
              <a:lnSpc>
                <a:spcPts val="4800"/>
              </a:lnSpc>
              <a:buFontTx/>
              <a:buNone/>
              <a:defRPr sz="4000">
                <a:solidFill>
                  <a:srgbClr val="1E416C"/>
                </a:solidFill>
                <a:latin typeface="Georgia" panose="02040502050405020303" pitchFamily="18" charset="0"/>
                <a:ea typeface="Adria Slab" charset="0"/>
                <a:cs typeface="Arial" panose="020B0604020202020204" pitchFamily="34" charset="0"/>
              </a:defRPr>
            </a:lvl1pPr>
            <a:lvl2pPr marL="457134" indent="0" algn="ctr">
              <a:buFontTx/>
              <a:buNone/>
              <a:defRPr>
                <a:solidFill>
                  <a:schemeClr val="bg1"/>
                </a:solidFill>
                <a:latin typeface="Adria Slab" charset="0"/>
                <a:ea typeface="Adria Slab" charset="0"/>
                <a:cs typeface="Adria Slab" charset="0"/>
              </a:defRPr>
            </a:lvl2pPr>
            <a:lvl3pPr marL="914268" indent="0" algn="ctr">
              <a:buFontTx/>
              <a:buNone/>
              <a:defRPr>
                <a:solidFill>
                  <a:schemeClr val="bg1"/>
                </a:solidFill>
                <a:latin typeface="Adria Slab" charset="0"/>
                <a:ea typeface="Adria Slab" charset="0"/>
                <a:cs typeface="Adria Slab" charset="0"/>
              </a:defRPr>
            </a:lvl3pPr>
            <a:lvl4pPr marL="1371402" indent="0" algn="ctr">
              <a:buFontTx/>
              <a:buNone/>
              <a:defRPr>
                <a:solidFill>
                  <a:schemeClr val="bg1"/>
                </a:solidFill>
                <a:latin typeface="Adria Slab" charset="0"/>
                <a:ea typeface="Adria Slab" charset="0"/>
                <a:cs typeface="Adria Slab" charset="0"/>
              </a:defRPr>
            </a:lvl4pPr>
            <a:lvl5pPr marL="1828536" indent="0" algn="ctr">
              <a:buFontTx/>
              <a:buNone/>
              <a:defRPr>
                <a:solidFill>
                  <a:schemeClr val="bg1"/>
                </a:solidFill>
                <a:latin typeface="Adria Slab" charset="0"/>
                <a:ea typeface="Adria Slab" charset="0"/>
                <a:cs typeface="Adria Slab" charset="0"/>
              </a:defRPr>
            </a:lvl5pPr>
          </a:lstStyle>
          <a:p>
            <a:pPr lvl="0"/>
            <a:r>
              <a:rPr lang="en-US"/>
              <a:t>Section Title</a:t>
            </a:r>
          </a:p>
        </p:txBody>
      </p:sp>
      <p:sp>
        <p:nvSpPr>
          <p:cNvPr id="11" name="TextBox 10"/>
          <p:cNvSpPr txBox="1"/>
          <p:nvPr userDrawn="1"/>
        </p:nvSpPr>
        <p:spPr>
          <a:xfrm>
            <a:off x="9500524" y="6235485"/>
            <a:ext cx="2302201" cy="338554"/>
          </a:xfrm>
          <a:prstGeom prst="rect">
            <a:avLst/>
          </a:prstGeom>
          <a:noFill/>
        </p:spPr>
        <p:txBody>
          <a:bodyPr wrap="square" rtlCol="0">
            <a:spAutoFit/>
          </a:bodyPr>
          <a:lstStyle/>
          <a:p>
            <a:r>
              <a:rPr lang="fi-FI" sz="1600">
                <a:solidFill>
                  <a:srgbClr val="1E416C"/>
                </a:solidFill>
                <a:latin typeface="Georgia" panose="02040502050405020303" pitchFamily="18" charset="0"/>
                <a:ea typeface="Adria Slab" panose="00000500000000000000" pitchFamily="50" charset="0"/>
                <a:cs typeface="Arial" panose="020B0604020202020204" pitchFamily="34" charset="0"/>
              </a:rPr>
              <a:t>@gardencourtlaw</a:t>
            </a:r>
            <a:endParaRPr lang="en-GB" sz="1600">
              <a:solidFill>
                <a:srgbClr val="1E416C"/>
              </a:solidFill>
              <a:latin typeface="Georgia" panose="02040502050405020303" pitchFamily="18" charset="0"/>
              <a:ea typeface="Adria Slab" panose="00000500000000000000" pitchFamily="50" charset="0"/>
              <a:cs typeface="Arial" panose="020B0604020202020204" pitchFamily="34" charset="0"/>
            </a:endParaRP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19334" y="6329211"/>
            <a:ext cx="299045" cy="243291"/>
          </a:xfrm>
          <a:prstGeom prst="rect">
            <a:avLst/>
          </a:prstGeom>
        </p:spPr>
      </p:pic>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263369" y="5030331"/>
            <a:ext cx="1368707" cy="984239"/>
          </a:xfrm>
          <a:prstGeom prst="rect">
            <a:avLst/>
          </a:prstGeom>
        </p:spPr>
      </p:pic>
      <p:pic>
        <p:nvPicPr>
          <p:cNvPr id="7" name="Picture 6" descr="Logo, company name&#10;&#10;Description automatically generated">
            <a:extLst>
              <a:ext uri="{FF2B5EF4-FFF2-40B4-BE49-F238E27FC236}">
                <a16:creationId xmlns:a16="http://schemas.microsoft.com/office/drawing/2014/main" id="{9DC08795-575A-CBDD-81D3-C018773BB286}"/>
              </a:ext>
            </a:extLst>
          </p:cNvPr>
          <p:cNvPicPr>
            <a:picLocks noChangeAspect="1"/>
          </p:cNvPicPr>
          <p:nvPr userDrawn="1"/>
        </p:nvPicPr>
        <p:blipFill>
          <a:blip r:embed="rId5"/>
          <a:stretch>
            <a:fillRect/>
          </a:stretch>
        </p:blipFill>
        <p:spPr>
          <a:xfrm>
            <a:off x="9118029" y="4663297"/>
            <a:ext cx="1241408" cy="1657780"/>
          </a:xfrm>
          <a:prstGeom prst="rect">
            <a:avLst/>
          </a:prstGeom>
        </p:spPr>
      </p:pic>
    </p:spTree>
    <p:extLst>
      <p:ext uri="{BB962C8B-B14F-4D97-AF65-F5344CB8AC3E}">
        <p14:creationId xmlns:p14="http://schemas.microsoft.com/office/powerpoint/2010/main" val="21069762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ey content">
    <p:spTree>
      <p:nvGrpSpPr>
        <p:cNvPr id="1" name=""/>
        <p:cNvGrpSpPr/>
        <p:nvPr/>
      </p:nvGrpSpPr>
      <p:grpSpPr>
        <a:xfrm>
          <a:off x="0" y="0"/>
          <a:ext cx="0" cy="0"/>
          <a:chOff x="0" y="0"/>
          <a:chExt cx="0" cy="0"/>
        </a:xfrm>
      </p:grpSpPr>
      <p:sp>
        <p:nvSpPr>
          <p:cNvPr id="22" name="Rectangle 21"/>
          <p:cNvSpPr/>
          <p:nvPr userDrawn="1"/>
        </p:nvSpPr>
        <p:spPr>
          <a:xfrm>
            <a:off x="0" y="0"/>
            <a:ext cx="12192000" cy="6858000"/>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07" tIns="60953" rIns="121907" bIns="60953" numCol="1" spcCol="0" rtlCol="0" fromWordArt="0" anchor="ctr" anchorCtr="0" forceAA="0" compatLnSpc="1">
            <a:prstTxWarp prst="textNoShape">
              <a:avLst/>
            </a:prstTxWarp>
            <a:noAutofit/>
          </a:bodyPr>
          <a:lstStyle/>
          <a:p>
            <a:pPr algn="ctr"/>
            <a:endParaRPr lang="en-US" sz="1867"/>
          </a:p>
        </p:txBody>
      </p:sp>
      <p:cxnSp>
        <p:nvCxnSpPr>
          <p:cNvPr id="14" name="Straight Connector 13"/>
          <p:cNvCxnSpPr/>
          <p:nvPr userDrawn="1"/>
        </p:nvCxnSpPr>
        <p:spPr>
          <a:xfrm flipV="1">
            <a:off x="677815" y="1062153"/>
            <a:ext cx="10836388" cy="34424"/>
          </a:xfrm>
          <a:prstGeom prst="line">
            <a:avLst/>
          </a:prstGeom>
          <a:ln>
            <a:solidFill>
              <a:srgbClr val="1E416C"/>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10"/>
          </p:nvPr>
        </p:nvSpPr>
        <p:spPr>
          <a:xfrm>
            <a:off x="801581" y="498011"/>
            <a:ext cx="6971895" cy="400051"/>
          </a:xfrm>
          <a:prstGeom prst="rect">
            <a:avLst/>
          </a:prstGeom>
        </p:spPr>
        <p:txBody>
          <a:bodyPr lIns="91430" tIns="45715" rIns="91430" bIns="45715"/>
          <a:lstStyle>
            <a:lvl1pPr marL="0" indent="0">
              <a:buFontTx/>
              <a:buNone/>
              <a:defRPr sz="2667">
                <a:solidFill>
                  <a:srgbClr val="1E416C"/>
                </a:solidFill>
                <a:latin typeface="Georgia" panose="02040502050405020303" pitchFamily="18" charset="0"/>
                <a:ea typeface="Adria Slab" charset="0"/>
                <a:cs typeface="Arial" panose="020B0604020202020204" pitchFamily="34" charset="0"/>
              </a:defRPr>
            </a:lvl1pPr>
            <a:lvl2pPr marL="457134" indent="0">
              <a:buFontTx/>
              <a:buNone/>
              <a:defRPr sz="1867">
                <a:latin typeface="Adria Slab" charset="0"/>
                <a:ea typeface="Adria Slab" charset="0"/>
                <a:cs typeface="Adria Slab" charset="0"/>
              </a:defRPr>
            </a:lvl2pPr>
            <a:lvl3pPr marL="914268" indent="0">
              <a:buFontTx/>
              <a:buNone/>
              <a:defRPr sz="1867">
                <a:latin typeface="Adria Slab" charset="0"/>
                <a:ea typeface="Adria Slab" charset="0"/>
                <a:cs typeface="Adria Slab" charset="0"/>
              </a:defRPr>
            </a:lvl3pPr>
            <a:lvl4pPr marL="1371402" indent="0">
              <a:buFontTx/>
              <a:buNone/>
              <a:defRPr sz="1867">
                <a:latin typeface="Adria Slab" charset="0"/>
                <a:ea typeface="Adria Slab" charset="0"/>
                <a:cs typeface="Adria Slab" charset="0"/>
              </a:defRPr>
            </a:lvl4pPr>
            <a:lvl5pPr marL="1828536" indent="0">
              <a:buFontTx/>
              <a:buNone/>
              <a:defRPr sz="1867">
                <a:latin typeface="Adria Slab" charset="0"/>
                <a:ea typeface="Adria Slab" charset="0"/>
                <a:cs typeface="Adria Slab" charset="0"/>
              </a:defRPr>
            </a:lvl5pPr>
          </a:lstStyle>
          <a:p>
            <a:pPr lvl="0"/>
            <a:endParaRPr lang="en-US"/>
          </a:p>
        </p:txBody>
      </p:sp>
      <p:cxnSp>
        <p:nvCxnSpPr>
          <p:cNvPr id="23" name="Straight Connector 22"/>
          <p:cNvCxnSpPr/>
          <p:nvPr userDrawn="1"/>
        </p:nvCxnSpPr>
        <p:spPr>
          <a:xfrm flipV="1">
            <a:off x="677817" y="6100666"/>
            <a:ext cx="10836388" cy="31295"/>
          </a:xfrm>
          <a:prstGeom prst="line">
            <a:avLst/>
          </a:prstGeom>
          <a:ln w="3175">
            <a:solidFill>
              <a:srgbClr val="1E416C"/>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userDrawn="1"/>
        </p:nvSpPr>
        <p:spPr>
          <a:xfrm>
            <a:off x="9689993" y="6235485"/>
            <a:ext cx="2302201" cy="338554"/>
          </a:xfrm>
          <a:prstGeom prst="rect">
            <a:avLst/>
          </a:prstGeom>
          <a:noFill/>
        </p:spPr>
        <p:txBody>
          <a:bodyPr wrap="square" rtlCol="0">
            <a:spAutoFit/>
          </a:bodyPr>
          <a:lstStyle/>
          <a:p>
            <a:r>
              <a:rPr lang="fi-FI" sz="1600">
                <a:solidFill>
                  <a:srgbClr val="1E416C"/>
                </a:solidFill>
                <a:latin typeface="Georgia" panose="02040502050405020303" pitchFamily="18" charset="0"/>
                <a:ea typeface="Adria Slab" panose="00000500000000000000" pitchFamily="50" charset="0"/>
              </a:rPr>
              <a:t>@gardencourtlaw</a:t>
            </a:r>
            <a:endParaRPr lang="en-GB" sz="1600">
              <a:solidFill>
                <a:srgbClr val="1E416C"/>
              </a:solidFill>
              <a:latin typeface="Georgia" panose="02040502050405020303" pitchFamily="18" charset="0"/>
              <a:ea typeface="Adria Slab" panose="00000500000000000000" pitchFamily="50" charset="0"/>
            </a:endParaRPr>
          </a:p>
        </p:txBody>
      </p:sp>
      <p:sp>
        <p:nvSpPr>
          <p:cNvPr id="4" name="TextBox 3"/>
          <p:cNvSpPr txBox="1"/>
          <p:nvPr userDrawn="1"/>
        </p:nvSpPr>
        <p:spPr>
          <a:xfrm>
            <a:off x="1869990" y="2010033"/>
            <a:ext cx="6738551" cy="461665"/>
          </a:xfrm>
          <a:prstGeom prst="rect">
            <a:avLst/>
          </a:prstGeom>
          <a:noFill/>
        </p:spPr>
        <p:txBody>
          <a:bodyPr wrap="square" rtlCol="0">
            <a:spAutoFit/>
          </a:bodyPr>
          <a:lstStyle/>
          <a:p>
            <a:endParaRPr lang="en-GB" sz="240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1677" y="6271340"/>
            <a:ext cx="2216624" cy="297619"/>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90947" y="6318355"/>
            <a:ext cx="299045" cy="243291"/>
          </a:xfrm>
          <a:prstGeom prst="rect">
            <a:avLst/>
          </a:prstGeom>
        </p:spPr>
      </p:pic>
    </p:spTree>
    <p:extLst>
      <p:ext uri="{BB962C8B-B14F-4D97-AF65-F5344CB8AC3E}">
        <p14:creationId xmlns:p14="http://schemas.microsoft.com/office/powerpoint/2010/main" val="188064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ack cover">
    <p:spTree>
      <p:nvGrpSpPr>
        <p:cNvPr id="1" name=""/>
        <p:cNvGrpSpPr/>
        <p:nvPr/>
      </p:nvGrpSpPr>
      <p:grpSpPr>
        <a:xfrm>
          <a:off x="0" y="0"/>
          <a:ext cx="0" cy="0"/>
          <a:chOff x="0" y="0"/>
          <a:chExt cx="0" cy="0"/>
        </a:xfrm>
      </p:grpSpPr>
      <p:sp>
        <p:nvSpPr>
          <p:cNvPr id="10" name="Rectangle 9"/>
          <p:cNvSpPr/>
          <p:nvPr userDrawn="1"/>
        </p:nvSpPr>
        <p:spPr>
          <a:xfrm>
            <a:off x="0" y="0"/>
            <a:ext cx="12192000" cy="6858000"/>
          </a:xfrm>
          <a:prstGeom prst="rect">
            <a:avLst/>
          </a:prstGeom>
          <a:solidFill>
            <a:srgbClr val="1F416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07" tIns="60953" rIns="121907" bIns="60953" numCol="1" spcCol="0" rtlCol="0" fromWordArt="0" anchor="ctr" anchorCtr="0" forceAA="0" compatLnSpc="1">
            <a:prstTxWarp prst="textNoShape">
              <a:avLst/>
            </a:prstTxWarp>
            <a:noAutofit/>
          </a:bodyPr>
          <a:lstStyle/>
          <a:p>
            <a:pPr algn="ctr"/>
            <a:endParaRPr lang="en-US" sz="1867"/>
          </a:p>
        </p:txBody>
      </p:sp>
      <p:sp>
        <p:nvSpPr>
          <p:cNvPr id="13" name="Text Placeholder 16"/>
          <p:cNvSpPr>
            <a:spLocks noGrp="1"/>
          </p:cNvSpPr>
          <p:nvPr>
            <p:ph type="body" sz="quarter" idx="11" hasCustomPrompt="1"/>
          </p:nvPr>
        </p:nvSpPr>
        <p:spPr>
          <a:xfrm>
            <a:off x="1365251" y="2447933"/>
            <a:ext cx="9461500" cy="742951"/>
          </a:xfrm>
          <a:prstGeom prst="rect">
            <a:avLst/>
          </a:prstGeom>
        </p:spPr>
        <p:txBody>
          <a:bodyPr lIns="91430" tIns="45715" rIns="91430" bIns="45715"/>
          <a:lstStyle>
            <a:lvl1pPr marL="0" indent="0" algn="ctr">
              <a:lnSpc>
                <a:spcPts val="4800"/>
              </a:lnSpc>
              <a:buFontTx/>
              <a:buNone/>
              <a:defRPr sz="4000">
                <a:solidFill>
                  <a:schemeClr val="bg1"/>
                </a:solidFill>
                <a:latin typeface="Georgia" panose="02040502050405020303" pitchFamily="18" charset="0"/>
                <a:ea typeface="Adria Slab" charset="0"/>
                <a:cs typeface="Georgia" panose="02040502050405020303" pitchFamily="18" charset="0"/>
              </a:defRPr>
            </a:lvl1pPr>
            <a:lvl2pPr marL="457134" indent="0" algn="ctr">
              <a:buFontTx/>
              <a:buNone/>
              <a:defRPr>
                <a:solidFill>
                  <a:schemeClr val="bg1"/>
                </a:solidFill>
                <a:latin typeface="Adria Slab" charset="0"/>
                <a:ea typeface="Adria Slab" charset="0"/>
                <a:cs typeface="Adria Slab" charset="0"/>
              </a:defRPr>
            </a:lvl2pPr>
            <a:lvl3pPr marL="914268" indent="0" algn="ctr">
              <a:buFontTx/>
              <a:buNone/>
              <a:defRPr>
                <a:solidFill>
                  <a:schemeClr val="bg1"/>
                </a:solidFill>
                <a:latin typeface="Adria Slab" charset="0"/>
                <a:ea typeface="Adria Slab" charset="0"/>
                <a:cs typeface="Adria Slab" charset="0"/>
              </a:defRPr>
            </a:lvl3pPr>
            <a:lvl4pPr marL="1371402" indent="0" algn="ctr">
              <a:buFontTx/>
              <a:buNone/>
              <a:defRPr>
                <a:solidFill>
                  <a:schemeClr val="bg1"/>
                </a:solidFill>
                <a:latin typeface="Adria Slab" charset="0"/>
                <a:ea typeface="Adria Slab" charset="0"/>
                <a:cs typeface="Adria Slab" charset="0"/>
              </a:defRPr>
            </a:lvl4pPr>
            <a:lvl5pPr marL="1828536" indent="0" algn="ctr">
              <a:buFontTx/>
              <a:buNone/>
              <a:defRPr>
                <a:solidFill>
                  <a:schemeClr val="bg1"/>
                </a:solidFill>
                <a:latin typeface="Adria Slab" charset="0"/>
                <a:ea typeface="Adria Slab" charset="0"/>
                <a:cs typeface="Adria Slab" charset="0"/>
              </a:defRPr>
            </a:lvl5pPr>
          </a:lstStyle>
          <a:p>
            <a:pPr lvl="0"/>
            <a:r>
              <a:rPr lang="en-US"/>
              <a:t>Thank you</a:t>
            </a:r>
          </a:p>
        </p:txBody>
      </p:sp>
      <p:sp>
        <p:nvSpPr>
          <p:cNvPr id="3" name="Text Placeholder 2"/>
          <p:cNvSpPr>
            <a:spLocks noGrp="1"/>
          </p:cNvSpPr>
          <p:nvPr>
            <p:ph type="body" sz="quarter" idx="12" hasCustomPrompt="1"/>
          </p:nvPr>
        </p:nvSpPr>
        <p:spPr>
          <a:xfrm>
            <a:off x="2183340" y="3954941"/>
            <a:ext cx="7825317" cy="1039283"/>
          </a:xfrm>
          <a:prstGeom prst="rect">
            <a:avLst/>
          </a:prstGeom>
        </p:spPr>
        <p:txBody>
          <a:bodyPr lIns="91430" tIns="45715" rIns="91430" bIns="45715"/>
          <a:lstStyle>
            <a:lvl1pPr marL="0" indent="0" algn="ctr">
              <a:buNone/>
              <a:defRPr sz="1867" b="0" i="0" baseline="0">
                <a:solidFill>
                  <a:srgbClr val="8FB0C2"/>
                </a:solidFill>
                <a:latin typeface="Georgia" panose="02040502050405020303" pitchFamily="18" charset="0"/>
                <a:ea typeface="Adria Slab Light" charset="0"/>
                <a:cs typeface="Arial" panose="020B0604020202020204" pitchFamily="34" charset="0"/>
              </a:defRPr>
            </a:lvl1pPr>
            <a:lvl2pPr marL="457134" indent="0" algn="ctr">
              <a:buNone/>
              <a:defRPr>
                <a:solidFill>
                  <a:srgbClr val="C5D9E4"/>
                </a:solidFill>
                <a:latin typeface="Adria Slab" charset="0"/>
                <a:ea typeface="Adria Slab" charset="0"/>
                <a:cs typeface="Adria Slab" charset="0"/>
              </a:defRPr>
            </a:lvl2pPr>
            <a:lvl3pPr marL="914268" indent="0" algn="ctr">
              <a:buNone/>
              <a:defRPr>
                <a:solidFill>
                  <a:srgbClr val="C5D9E4"/>
                </a:solidFill>
                <a:latin typeface="Adria Slab" charset="0"/>
                <a:ea typeface="Adria Slab" charset="0"/>
                <a:cs typeface="Adria Slab" charset="0"/>
              </a:defRPr>
            </a:lvl3pPr>
            <a:lvl4pPr marL="1371402" indent="0" algn="ctr">
              <a:buNone/>
              <a:defRPr>
                <a:solidFill>
                  <a:srgbClr val="C5D9E4"/>
                </a:solidFill>
                <a:latin typeface="Adria Slab" charset="0"/>
                <a:ea typeface="Adria Slab" charset="0"/>
                <a:cs typeface="Adria Slab" charset="0"/>
              </a:defRPr>
            </a:lvl4pPr>
            <a:lvl5pPr marL="1828536" indent="0" algn="ctr">
              <a:buNone/>
              <a:defRPr>
                <a:solidFill>
                  <a:srgbClr val="C5D9E4"/>
                </a:solidFill>
                <a:latin typeface="Adria Slab" charset="0"/>
                <a:ea typeface="Adria Slab" charset="0"/>
                <a:cs typeface="Adria Slab" charset="0"/>
              </a:defRPr>
            </a:lvl5pPr>
          </a:lstStyle>
          <a:p>
            <a:pPr lvl="0"/>
            <a:r>
              <a:rPr lang="fi-FI"/>
              <a:t>020 7993 7600         </a:t>
            </a:r>
            <a:r>
              <a:rPr lang="fi-FI" err="1"/>
              <a:t>info@gclaw.co.uk</a:t>
            </a:r>
            <a:r>
              <a:rPr lang="fi-FI"/>
              <a:t>         @</a:t>
            </a:r>
            <a:r>
              <a:rPr lang="fi-FI" err="1"/>
              <a:t>gardencourtlaw</a:t>
            </a:r>
            <a:endParaRPr lang="en-US"/>
          </a:p>
        </p:txBody>
      </p:sp>
      <p:cxnSp>
        <p:nvCxnSpPr>
          <p:cNvPr id="15" name="Straight Connector 14"/>
          <p:cNvCxnSpPr/>
          <p:nvPr userDrawn="1"/>
        </p:nvCxnSpPr>
        <p:spPr>
          <a:xfrm flipV="1">
            <a:off x="677817" y="6100666"/>
            <a:ext cx="10836388" cy="31295"/>
          </a:xfrm>
          <a:prstGeom prst="line">
            <a:avLst/>
          </a:prstGeom>
          <a:ln w="3175">
            <a:solidFill>
              <a:srgbClr val="C5D9E4"/>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1581" y="5812475"/>
            <a:ext cx="2315201" cy="322501"/>
          </a:xfrm>
          <a:prstGeom prst="rect">
            <a:avLst/>
          </a:prstGeom>
        </p:spPr>
      </p:pic>
    </p:spTree>
    <p:extLst>
      <p:ext uri="{BB962C8B-B14F-4D97-AF65-F5344CB8AC3E}">
        <p14:creationId xmlns:p14="http://schemas.microsoft.com/office/powerpoint/2010/main" val="2469073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FCC6B-78AB-A3AD-076E-2BE207D573A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A9FBF27-11FE-3C1B-1689-5653C881FEE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96C1F5D-7B36-D177-1053-E27A3A6058DC}"/>
              </a:ext>
            </a:extLst>
          </p:cNvPr>
          <p:cNvSpPr>
            <a:spLocks noGrp="1"/>
          </p:cNvSpPr>
          <p:nvPr>
            <p:ph type="dt" sz="half" idx="10"/>
          </p:nvPr>
        </p:nvSpPr>
        <p:spPr/>
        <p:txBody>
          <a:bodyPr/>
          <a:lstStyle/>
          <a:p>
            <a:fld id="{1C411CB1-0385-6749-BC5B-13220D2FFFCF}" type="datetimeFigureOut">
              <a:rPr lang="en-US" smtClean="0"/>
              <a:t>3/20/2024</a:t>
            </a:fld>
            <a:endParaRPr lang="en-US"/>
          </a:p>
        </p:txBody>
      </p:sp>
      <p:sp>
        <p:nvSpPr>
          <p:cNvPr id="5" name="Footer Placeholder 4">
            <a:extLst>
              <a:ext uri="{FF2B5EF4-FFF2-40B4-BE49-F238E27FC236}">
                <a16:creationId xmlns:a16="http://schemas.microsoft.com/office/drawing/2014/main" id="{C5C3DDA2-AC64-D201-1655-8C54C3A776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DEA4AD-8F1A-849A-CBCD-3DB0016B6648}"/>
              </a:ext>
            </a:extLst>
          </p:cNvPr>
          <p:cNvSpPr>
            <a:spLocks noGrp="1"/>
          </p:cNvSpPr>
          <p:nvPr>
            <p:ph type="sldNum" sz="quarter" idx="12"/>
          </p:nvPr>
        </p:nvSpPr>
        <p:spPr/>
        <p:txBody>
          <a:bodyPr/>
          <a:lstStyle/>
          <a:p>
            <a:fld id="{FC8300A3-2767-8249-B265-193A9E56D96F}" type="slidenum">
              <a:rPr lang="en-US" smtClean="0"/>
              <a:t>‹#›</a:t>
            </a:fld>
            <a:endParaRPr lang="en-US"/>
          </a:p>
        </p:txBody>
      </p:sp>
    </p:spTree>
    <p:extLst>
      <p:ext uri="{BB962C8B-B14F-4D97-AF65-F5344CB8AC3E}">
        <p14:creationId xmlns:p14="http://schemas.microsoft.com/office/powerpoint/2010/main" val="1298042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EAA0A-AB1E-20EE-EE8B-15DBC0772BD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40FD7C2-2E7C-9F13-D2EC-C252C20ECB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F811B47-4605-7CE0-34DD-A02371305E6F}"/>
              </a:ext>
            </a:extLst>
          </p:cNvPr>
          <p:cNvSpPr>
            <a:spLocks noGrp="1"/>
          </p:cNvSpPr>
          <p:nvPr>
            <p:ph type="dt" sz="half" idx="10"/>
          </p:nvPr>
        </p:nvSpPr>
        <p:spPr/>
        <p:txBody>
          <a:bodyPr/>
          <a:lstStyle/>
          <a:p>
            <a:fld id="{1C411CB1-0385-6749-BC5B-13220D2FFFCF}" type="datetimeFigureOut">
              <a:rPr lang="en-US" smtClean="0"/>
              <a:t>3/20/2024</a:t>
            </a:fld>
            <a:endParaRPr lang="en-US"/>
          </a:p>
        </p:txBody>
      </p:sp>
      <p:sp>
        <p:nvSpPr>
          <p:cNvPr id="5" name="Footer Placeholder 4">
            <a:extLst>
              <a:ext uri="{FF2B5EF4-FFF2-40B4-BE49-F238E27FC236}">
                <a16:creationId xmlns:a16="http://schemas.microsoft.com/office/drawing/2014/main" id="{83F27C00-DACD-5063-917D-89BCABB627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6A6DFC-A933-55A0-37EC-02DA98682888}"/>
              </a:ext>
            </a:extLst>
          </p:cNvPr>
          <p:cNvSpPr>
            <a:spLocks noGrp="1"/>
          </p:cNvSpPr>
          <p:nvPr>
            <p:ph type="sldNum" sz="quarter" idx="12"/>
          </p:nvPr>
        </p:nvSpPr>
        <p:spPr/>
        <p:txBody>
          <a:bodyPr/>
          <a:lstStyle/>
          <a:p>
            <a:fld id="{FC8300A3-2767-8249-B265-193A9E56D96F}" type="slidenum">
              <a:rPr lang="en-US" smtClean="0"/>
              <a:t>‹#›</a:t>
            </a:fld>
            <a:endParaRPr lang="en-US"/>
          </a:p>
        </p:txBody>
      </p:sp>
    </p:spTree>
    <p:extLst>
      <p:ext uri="{BB962C8B-B14F-4D97-AF65-F5344CB8AC3E}">
        <p14:creationId xmlns:p14="http://schemas.microsoft.com/office/powerpoint/2010/main" val="1427668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96B24-005B-4284-B18F-CC061780E39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325D589-1BB0-FA2D-CE49-D85B15B62C7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2C335527-866E-652C-2569-B0623404563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538CBA8-FEF5-9FED-3E0F-1D485B1DD8B5}"/>
              </a:ext>
            </a:extLst>
          </p:cNvPr>
          <p:cNvSpPr>
            <a:spLocks noGrp="1"/>
          </p:cNvSpPr>
          <p:nvPr>
            <p:ph type="dt" sz="half" idx="10"/>
          </p:nvPr>
        </p:nvSpPr>
        <p:spPr/>
        <p:txBody>
          <a:bodyPr/>
          <a:lstStyle/>
          <a:p>
            <a:fld id="{1C411CB1-0385-6749-BC5B-13220D2FFFCF}" type="datetimeFigureOut">
              <a:rPr lang="en-US" smtClean="0"/>
              <a:t>3/20/2024</a:t>
            </a:fld>
            <a:endParaRPr lang="en-US"/>
          </a:p>
        </p:txBody>
      </p:sp>
      <p:sp>
        <p:nvSpPr>
          <p:cNvPr id="6" name="Footer Placeholder 5">
            <a:extLst>
              <a:ext uri="{FF2B5EF4-FFF2-40B4-BE49-F238E27FC236}">
                <a16:creationId xmlns:a16="http://schemas.microsoft.com/office/drawing/2014/main" id="{7CB055EF-A5FC-5797-9B60-2EEC98432E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1A00A7-725A-4DD3-E819-347A6233222F}"/>
              </a:ext>
            </a:extLst>
          </p:cNvPr>
          <p:cNvSpPr>
            <a:spLocks noGrp="1"/>
          </p:cNvSpPr>
          <p:nvPr>
            <p:ph type="sldNum" sz="quarter" idx="12"/>
          </p:nvPr>
        </p:nvSpPr>
        <p:spPr/>
        <p:txBody>
          <a:bodyPr/>
          <a:lstStyle/>
          <a:p>
            <a:fld id="{FC8300A3-2767-8249-B265-193A9E56D96F}" type="slidenum">
              <a:rPr lang="en-US" smtClean="0"/>
              <a:t>‹#›</a:t>
            </a:fld>
            <a:endParaRPr lang="en-US"/>
          </a:p>
        </p:txBody>
      </p:sp>
    </p:spTree>
    <p:extLst>
      <p:ext uri="{BB962C8B-B14F-4D97-AF65-F5344CB8AC3E}">
        <p14:creationId xmlns:p14="http://schemas.microsoft.com/office/powerpoint/2010/main" val="1354527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E7E50-18AE-C145-EA60-118A416BE9A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CF9B6D9-2D27-60F7-C46C-25307E9227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23BFB6C-DD7A-6399-CE1E-4F8A62C8C55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D69BBE6-0917-FDD5-55DA-B0A4532BDF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CC51427-059B-54D7-BD28-3AB6FEC53B6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CFFAE76D-80FB-0538-05CD-E6DA731A9060}"/>
              </a:ext>
            </a:extLst>
          </p:cNvPr>
          <p:cNvSpPr>
            <a:spLocks noGrp="1"/>
          </p:cNvSpPr>
          <p:nvPr>
            <p:ph type="dt" sz="half" idx="10"/>
          </p:nvPr>
        </p:nvSpPr>
        <p:spPr/>
        <p:txBody>
          <a:bodyPr/>
          <a:lstStyle/>
          <a:p>
            <a:fld id="{1C411CB1-0385-6749-BC5B-13220D2FFFCF}" type="datetimeFigureOut">
              <a:rPr lang="en-US" smtClean="0"/>
              <a:t>3/20/2024</a:t>
            </a:fld>
            <a:endParaRPr lang="en-US"/>
          </a:p>
        </p:txBody>
      </p:sp>
      <p:sp>
        <p:nvSpPr>
          <p:cNvPr id="8" name="Footer Placeholder 7">
            <a:extLst>
              <a:ext uri="{FF2B5EF4-FFF2-40B4-BE49-F238E27FC236}">
                <a16:creationId xmlns:a16="http://schemas.microsoft.com/office/drawing/2014/main" id="{7F0927F1-0410-67F0-5983-C64166EB4E5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008BE4D-87BB-35DB-7376-7C6AB44A34E9}"/>
              </a:ext>
            </a:extLst>
          </p:cNvPr>
          <p:cNvSpPr>
            <a:spLocks noGrp="1"/>
          </p:cNvSpPr>
          <p:nvPr>
            <p:ph type="sldNum" sz="quarter" idx="12"/>
          </p:nvPr>
        </p:nvSpPr>
        <p:spPr/>
        <p:txBody>
          <a:bodyPr/>
          <a:lstStyle/>
          <a:p>
            <a:fld id="{FC8300A3-2767-8249-B265-193A9E56D96F}" type="slidenum">
              <a:rPr lang="en-US" smtClean="0"/>
              <a:t>‹#›</a:t>
            </a:fld>
            <a:endParaRPr lang="en-US"/>
          </a:p>
        </p:txBody>
      </p:sp>
    </p:spTree>
    <p:extLst>
      <p:ext uri="{BB962C8B-B14F-4D97-AF65-F5344CB8AC3E}">
        <p14:creationId xmlns:p14="http://schemas.microsoft.com/office/powerpoint/2010/main" val="1819035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6A7BA-20E3-6518-A8B7-1CCEE1BE72C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155D93F-0426-3C0D-E6FE-7965297AF283}"/>
              </a:ext>
            </a:extLst>
          </p:cNvPr>
          <p:cNvSpPr>
            <a:spLocks noGrp="1"/>
          </p:cNvSpPr>
          <p:nvPr>
            <p:ph type="dt" sz="half" idx="10"/>
          </p:nvPr>
        </p:nvSpPr>
        <p:spPr/>
        <p:txBody>
          <a:bodyPr/>
          <a:lstStyle/>
          <a:p>
            <a:fld id="{1C411CB1-0385-6749-BC5B-13220D2FFFCF}" type="datetimeFigureOut">
              <a:rPr lang="en-US" smtClean="0"/>
              <a:t>3/20/2024</a:t>
            </a:fld>
            <a:endParaRPr lang="en-US"/>
          </a:p>
        </p:txBody>
      </p:sp>
      <p:sp>
        <p:nvSpPr>
          <p:cNvPr id="4" name="Footer Placeholder 3">
            <a:extLst>
              <a:ext uri="{FF2B5EF4-FFF2-40B4-BE49-F238E27FC236}">
                <a16:creationId xmlns:a16="http://schemas.microsoft.com/office/drawing/2014/main" id="{ACE657CA-ECE2-7630-DE83-7AE94E6D3C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8C224B-85E2-941D-0559-3343959C90CE}"/>
              </a:ext>
            </a:extLst>
          </p:cNvPr>
          <p:cNvSpPr>
            <a:spLocks noGrp="1"/>
          </p:cNvSpPr>
          <p:nvPr>
            <p:ph type="sldNum" sz="quarter" idx="12"/>
          </p:nvPr>
        </p:nvSpPr>
        <p:spPr/>
        <p:txBody>
          <a:bodyPr/>
          <a:lstStyle/>
          <a:p>
            <a:fld id="{FC8300A3-2767-8249-B265-193A9E56D96F}" type="slidenum">
              <a:rPr lang="en-US" smtClean="0"/>
              <a:t>‹#›</a:t>
            </a:fld>
            <a:endParaRPr lang="en-US"/>
          </a:p>
        </p:txBody>
      </p:sp>
    </p:spTree>
    <p:extLst>
      <p:ext uri="{BB962C8B-B14F-4D97-AF65-F5344CB8AC3E}">
        <p14:creationId xmlns:p14="http://schemas.microsoft.com/office/powerpoint/2010/main" val="179500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408971-FA09-D7F5-2DFA-2F55F8EDC21B}"/>
              </a:ext>
            </a:extLst>
          </p:cNvPr>
          <p:cNvSpPr>
            <a:spLocks noGrp="1"/>
          </p:cNvSpPr>
          <p:nvPr>
            <p:ph type="dt" sz="half" idx="10"/>
          </p:nvPr>
        </p:nvSpPr>
        <p:spPr/>
        <p:txBody>
          <a:bodyPr/>
          <a:lstStyle/>
          <a:p>
            <a:fld id="{1C411CB1-0385-6749-BC5B-13220D2FFFCF}" type="datetimeFigureOut">
              <a:rPr lang="en-US" smtClean="0"/>
              <a:t>3/20/2024</a:t>
            </a:fld>
            <a:endParaRPr lang="en-US"/>
          </a:p>
        </p:txBody>
      </p:sp>
      <p:sp>
        <p:nvSpPr>
          <p:cNvPr id="3" name="Footer Placeholder 2">
            <a:extLst>
              <a:ext uri="{FF2B5EF4-FFF2-40B4-BE49-F238E27FC236}">
                <a16:creationId xmlns:a16="http://schemas.microsoft.com/office/drawing/2014/main" id="{95657778-1ED1-A20D-5E74-6A18D52FBF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F12218-8316-F8F6-0C1E-C0FD2D0899EE}"/>
              </a:ext>
            </a:extLst>
          </p:cNvPr>
          <p:cNvSpPr>
            <a:spLocks noGrp="1"/>
          </p:cNvSpPr>
          <p:nvPr>
            <p:ph type="sldNum" sz="quarter" idx="12"/>
          </p:nvPr>
        </p:nvSpPr>
        <p:spPr/>
        <p:txBody>
          <a:bodyPr/>
          <a:lstStyle/>
          <a:p>
            <a:fld id="{FC8300A3-2767-8249-B265-193A9E56D96F}" type="slidenum">
              <a:rPr lang="en-US" smtClean="0"/>
              <a:t>‹#›</a:t>
            </a:fld>
            <a:endParaRPr lang="en-US"/>
          </a:p>
        </p:txBody>
      </p:sp>
    </p:spTree>
    <p:extLst>
      <p:ext uri="{BB962C8B-B14F-4D97-AF65-F5344CB8AC3E}">
        <p14:creationId xmlns:p14="http://schemas.microsoft.com/office/powerpoint/2010/main" val="2914791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72A37-6656-7B95-0151-43AF60AB241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79647CB-3EC6-4648-7415-A5400A844E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E6F65DEA-A8A5-FD3F-5615-DD510E3F8E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DD721D2-3A72-6FAD-8E84-04215A942C66}"/>
              </a:ext>
            </a:extLst>
          </p:cNvPr>
          <p:cNvSpPr>
            <a:spLocks noGrp="1"/>
          </p:cNvSpPr>
          <p:nvPr>
            <p:ph type="dt" sz="half" idx="10"/>
          </p:nvPr>
        </p:nvSpPr>
        <p:spPr/>
        <p:txBody>
          <a:bodyPr/>
          <a:lstStyle/>
          <a:p>
            <a:fld id="{1C411CB1-0385-6749-BC5B-13220D2FFFCF}" type="datetimeFigureOut">
              <a:rPr lang="en-US" smtClean="0"/>
              <a:t>3/20/2024</a:t>
            </a:fld>
            <a:endParaRPr lang="en-US"/>
          </a:p>
        </p:txBody>
      </p:sp>
      <p:sp>
        <p:nvSpPr>
          <p:cNvPr id="6" name="Footer Placeholder 5">
            <a:extLst>
              <a:ext uri="{FF2B5EF4-FFF2-40B4-BE49-F238E27FC236}">
                <a16:creationId xmlns:a16="http://schemas.microsoft.com/office/drawing/2014/main" id="{1B1BA929-CCD1-4994-EA94-16F3F4ACF2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DB967C-7C22-3ACA-412D-786C07E267A0}"/>
              </a:ext>
            </a:extLst>
          </p:cNvPr>
          <p:cNvSpPr>
            <a:spLocks noGrp="1"/>
          </p:cNvSpPr>
          <p:nvPr>
            <p:ph type="sldNum" sz="quarter" idx="12"/>
          </p:nvPr>
        </p:nvSpPr>
        <p:spPr/>
        <p:txBody>
          <a:bodyPr/>
          <a:lstStyle/>
          <a:p>
            <a:fld id="{FC8300A3-2767-8249-B265-193A9E56D96F}" type="slidenum">
              <a:rPr lang="en-US" smtClean="0"/>
              <a:t>‹#›</a:t>
            </a:fld>
            <a:endParaRPr lang="en-US"/>
          </a:p>
        </p:txBody>
      </p:sp>
    </p:spTree>
    <p:extLst>
      <p:ext uri="{BB962C8B-B14F-4D97-AF65-F5344CB8AC3E}">
        <p14:creationId xmlns:p14="http://schemas.microsoft.com/office/powerpoint/2010/main" val="1898650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12D59-80B1-F123-D59F-D9109CC5BC3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F9C1E499-C397-5429-980B-F1447E3328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810F64E-4C20-A168-150E-02671A2599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5C3399D-F7F9-456C-2D18-2906453D9214}"/>
              </a:ext>
            </a:extLst>
          </p:cNvPr>
          <p:cNvSpPr>
            <a:spLocks noGrp="1"/>
          </p:cNvSpPr>
          <p:nvPr>
            <p:ph type="dt" sz="half" idx="10"/>
          </p:nvPr>
        </p:nvSpPr>
        <p:spPr/>
        <p:txBody>
          <a:bodyPr/>
          <a:lstStyle/>
          <a:p>
            <a:fld id="{1C411CB1-0385-6749-BC5B-13220D2FFFCF}" type="datetimeFigureOut">
              <a:rPr lang="en-US" smtClean="0"/>
              <a:t>3/20/2024</a:t>
            </a:fld>
            <a:endParaRPr lang="en-US"/>
          </a:p>
        </p:txBody>
      </p:sp>
      <p:sp>
        <p:nvSpPr>
          <p:cNvPr id="6" name="Footer Placeholder 5">
            <a:extLst>
              <a:ext uri="{FF2B5EF4-FFF2-40B4-BE49-F238E27FC236}">
                <a16:creationId xmlns:a16="http://schemas.microsoft.com/office/drawing/2014/main" id="{4B4F7952-860A-B62D-5CD6-D31CB453D5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160860-E66D-0EE5-DE7F-984D1DC5A470}"/>
              </a:ext>
            </a:extLst>
          </p:cNvPr>
          <p:cNvSpPr>
            <a:spLocks noGrp="1"/>
          </p:cNvSpPr>
          <p:nvPr>
            <p:ph type="sldNum" sz="quarter" idx="12"/>
          </p:nvPr>
        </p:nvSpPr>
        <p:spPr/>
        <p:txBody>
          <a:bodyPr/>
          <a:lstStyle/>
          <a:p>
            <a:fld id="{FC8300A3-2767-8249-B265-193A9E56D96F}" type="slidenum">
              <a:rPr lang="en-US" smtClean="0"/>
              <a:t>‹#›</a:t>
            </a:fld>
            <a:endParaRPr lang="en-US"/>
          </a:p>
        </p:txBody>
      </p:sp>
    </p:spTree>
    <p:extLst>
      <p:ext uri="{BB962C8B-B14F-4D97-AF65-F5344CB8AC3E}">
        <p14:creationId xmlns:p14="http://schemas.microsoft.com/office/powerpoint/2010/main" val="714173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04F379-2AF7-6440-9FDF-58EF8B3A64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59BE15B-4E80-849D-D5A2-B43F5DA36C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E8A8EF5-E795-924C-BA73-3B8EC6142E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411CB1-0385-6749-BC5B-13220D2FFFCF}" type="datetimeFigureOut">
              <a:rPr lang="en-US" smtClean="0"/>
              <a:t>3/20/2024</a:t>
            </a:fld>
            <a:endParaRPr lang="en-US"/>
          </a:p>
        </p:txBody>
      </p:sp>
      <p:sp>
        <p:nvSpPr>
          <p:cNvPr id="5" name="Footer Placeholder 4">
            <a:extLst>
              <a:ext uri="{FF2B5EF4-FFF2-40B4-BE49-F238E27FC236}">
                <a16:creationId xmlns:a16="http://schemas.microsoft.com/office/drawing/2014/main" id="{25E04058-0A81-BD31-5346-D9E862CFDB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56C105-1720-6E5B-6D92-375E2179A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8300A3-2767-8249-B265-193A9E56D96F}" type="slidenum">
              <a:rPr lang="en-US" smtClean="0"/>
              <a:t>‹#›</a:t>
            </a:fld>
            <a:endParaRPr lang="en-US"/>
          </a:p>
        </p:txBody>
      </p:sp>
    </p:spTree>
    <p:extLst>
      <p:ext uri="{BB962C8B-B14F-4D97-AF65-F5344CB8AC3E}">
        <p14:creationId xmlns:p14="http://schemas.microsoft.com/office/powerpoint/2010/main" val="3011104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liverp@gclaw.co.uk"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54758" y="1607572"/>
            <a:ext cx="11282476" cy="1316183"/>
          </a:xfrm>
        </p:spPr>
        <p:txBody>
          <a:bodyPr>
            <a:normAutofit/>
          </a:bodyPr>
          <a:lstStyle/>
          <a:p>
            <a:r>
              <a:rPr lang="en-GB" b="1" dirty="0"/>
              <a:t>Costs issues for Interested Parties and Interveners in Judicial Reviews </a:t>
            </a:r>
          </a:p>
        </p:txBody>
      </p:sp>
      <p:sp>
        <p:nvSpPr>
          <p:cNvPr id="3" name="Text Placeholder 1"/>
          <p:cNvSpPr txBox="1">
            <a:spLocks/>
          </p:cNvSpPr>
          <p:nvPr/>
        </p:nvSpPr>
        <p:spPr>
          <a:xfrm>
            <a:off x="1613905" y="3096243"/>
            <a:ext cx="9461500" cy="1517323"/>
          </a:xfrm>
          <a:prstGeom prst="rect">
            <a:avLst/>
          </a:prstGeom>
        </p:spPr>
        <p:txBody>
          <a:bodyPr lIns="121907" tIns="60953" rIns="121907" bIns="60953"/>
          <a:lstStyle>
            <a:lvl1pPr marL="0" indent="0" algn="ctr" defTabSz="685718" rtl="0" eaLnBrk="1" latinLnBrk="0" hangingPunct="1">
              <a:lnSpc>
                <a:spcPts val="3600"/>
              </a:lnSpc>
              <a:spcBef>
                <a:spcPts val="750"/>
              </a:spcBef>
              <a:buFontTx/>
              <a:buNone/>
              <a:defRPr sz="3000" kern="1200">
                <a:solidFill>
                  <a:srgbClr val="1E416C"/>
                </a:solidFill>
                <a:latin typeface="Adria Slab" charset="0"/>
                <a:ea typeface="Adria Slab" charset="0"/>
                <a:cs typeface="Adria Slab" charset="0"/>
              </a:defRPr>
            </a:lvl1pPr>
            <a:lvl2pPr marL="342859" indent="0" algn="ctr" defTabSz="685718" rtl="0" eaLnBrk="1" latinLnBrk="0" hangingPunct="1">
              <a:lnSpc>
                <a:spcPct val="90000"/>
              </a:lnSpc>
              <a:spcBef>
                <a:spcPts val="375"/>
              </a:spcBef>
              <a:buFontTx/>
              <a:buNone/>
              <a:defRPr sz="1800" kern="1200">
                <a:solidFill>
                  <a:schemeClr val="bg1"/>
                </a:solidFill>
                <a:latin typeface="Adria Slab" charset="0"/>
                <a:ea typeface="Adria Slab" charset="0"/>
                <a:cs typeface="Adria Slab" charset="0"/>
              </a:defRPr>
            </a:lvl2pPr>
            <a:lvl3pPr marL="685718" indent="0" algn="ctr" defTabSz="685718" rtl="0" eaLnBrk="1" latinLnBrk="0" hangingPunct="1">
              <a:lnSpc>
                <a:spcPct val="90000"/>
              </a:lnSpc>
              <a:spcBef>
                <a:spcPts val="375"/>
              </a:spcBef>
              <a:buFontTx/>
              <a:buNone/>
              <a:defRPr sz="1500" kern="1200">
                <a:solidFill>
                  <a:schemeClr val="bg1"/>
                </a:solidFill>
                <a:latin typeface="Adria Slab" charset="0"/>
                <a:ea typeface="Adria Slab" charset="0"/>
                <a:cs typeface="Adria Slab" charset="0"/>
              </a:defRPr>
            </a:lvl3pPr>
            <a:lvl4pPr marL="1028577" indent="0" algn="ctr" defTabSz="685718" rtl="0" eaLnBrk="1" latinLnBrk="0" hangingPunct="1">
              <a:lnSpc>
                <a:spcPct val="90000"/>
              </a:lnSpc>
              <a:spcBef>
                <a:spcPts val="375"/>
              </a:spcBef>
              <a:buFontTx/>
              <a:buNone/>
              <a:defRPr sz="1400" kern="1200">
                <a:solidFill>
                  <a:schemeClr val="bg1"/>
                </a:solidFill>
                <a:latin typeface="Adria Slab" charset="0"/>
                <a:ea typeface="Adria Slab" charset="0"/>
                <a:cs typeface="Adria Slab" charset="0"/>
              </a:defRPr>
            </a:lvl4pPr>
            <a:lvl5pPr marL="1371436" indent="0" algn="ctr" defTabSz="685718" rtl="0" eaLnBrk="1" latinLnBrk="0" hangingPunct="1">
              <a:lnSpc>
                <a:spcPct val="90000"/>
              </a:lnSpc>
              <a:spcBef>
                <a:spcPts val="375"/>
              </a:spcBef>
              <a:buFontTx/>
              <a:buNone/>
              <a:defRPr sz="1400" kern="1200">
                <a:solidFill>
                  <a:schemeClr val="bg1"/>
                </a:solidFill>
                <a:latin typeface="Adria Slab" charset="0"/>
                <a:ea typeface="Adria Slab" charset="0"/>
                <a:cs typeface="Adria Slab" charset="0"/>
              </a:defRPr>
            </a:lvl5pPr>
            <a:lvl6pPr marL="1885724" indent="-171429" algn="l" defTabSz="68571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583" indent="-171429" algn="l" defTabSz="68571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443" indent="-171429" algn="l" defTabSz="68571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302" indent="-171429" algn="l" defTabSz="68571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endParaRPr lang="en-US" sz="4000"/>
          </a:p>
        </p:txBody>
      </p:sp>
      <p:sp>
        <p:nvSpPr>
          <p:cNvPr id="5" name="Text Placeholder 1">
            <a:extLst>
              <a:ext uri="{FF2B5EF4-FFF2-40B4-BE49-F238E27FC236}">
                <a16:creationId xmlns:a16="http://schemas.microsoft.com/office/drawing/2014/main" id="{77FD9D1A-C7A8-623A-1720-60051EFEE6C0}"/>
              </a:ext>
            </a:extLst>
          </p:cNvPr>
          <p:cNvSpPr txBox="1">
            <a:spLocks/>
          </p:cNvSpPr>
          <p:nvPr/>
        </p:nvSpPr>
        <p:spPr>
          <a:xfrm>
            <a:off x="1365246" y="3574771"/>
            <a:ext cx="9461500" cy="1792308"/>
          </a:xfrm>
          <a:prstGeom prst="rect">
            <a:avLst/>
          </a:prstGeom>
        </p:spPr>
        <p:txBody>
          <a:bodyPr lIns="121907" tIns="60953" rIns="121907" bIns="60953"/>
          <a:lstStyle>
            <a:lvl1pPr marL="0" indent="0" algn="ctr" defTabSz="685718" rtl="0" eaLnBrk="1" latinLnBrk="0" hangingPunct="1">
              <a:lnSpc>
                <a:spcPts val="3600"/>
              </a:lnSpc>
              <a:spcBef>
                <a:spcPts val="750"/>
              </a:spcBef>
              <a:buFontTx/>
              <a:buNone/>
              <a:defRPr sz="3000" kern="1200">
                <a:solidFill>
                  <a:srgbClr val="1E416C"/>
                </a:solidFill>
                <a:latin typeface="Adria Slab" charset="0"/>
                <a:ea typeface="Adria Slab" charset="0"/>
                <a:cs typeface="Adria Slab" charset="0"/>
              </a:defRPr>
            </a:lvl1pPr>
            <a:lvl2pPr marL="342859" indent="0" algn="ctr" defTabSz="685718" rtl="0" eaLnBrk="1" latinLnBrk="0" hangingPunct="1">
              <a:lnSpc>
                <a:spcPct val="90000"/>
              </a:lnSpc>
              <a:spcBef>
                <a:spcPts val="375"/>
              </a:spcBef>
              <a:buFontTx/>
              <a:buNone/>
              <a:defRPr sz="1800" kern="1200">
                <a:solidFill>
                  <a:schemeClr val="bg1"/>
                </a:solidFill>
                <a:latin typeface="Adria Slab" charset="0"/>
                <a:ea typeface="Adria Slab" charset="0"/>
                <a:cs typeface="Adria Slab" charset="0"/>
              </a:defRPr>
            </a:lvl2pPr>
            <a:lvl3pPr marL="685718" indent="0" algn="ctr" defTabSz="685718" rtl="0" eaLnBrk="1" latinLnBrk="0" hangingPunct="1">
              <a:lnSpc>
                <a:spcPct val="90000"/>
              </a:lnSpc>
              <a:spcBef>
                <a:spcPts val="375"/>
              </a:spcBef>
              <a:buFontTx/>
              <a:buNone/>
              <a:defRPr sz="1500" kern="1200">
                <a:solidFill>
                  <a:schemeClr val="bg1"/>
                </a:solidFill>
                <a:latin typeface="Adria Slab" charset="0"/>
                <a:ea typeface="Adria Slab" charset="0"/>
                <a:cs typeface="Adria Slab" charset="0"/>
              </a:defRPr>
            </a:lvl3pPr>
            <a:lvl4pPr marL="1028577" indent="0" algn="ctr" defTabSz="685718" rtl="0" eaLnBrk="1" latinLnBrk="0" hangingPunct="1">
              <a:lnSpc>
                <a:spcPct val="90000"/>
              </a:lnSpc>
              <a:spcBef>
                <a:spcPts val="375"/>
              </a:spcBef>
              <a:buFontTx/>
              <a:buNone/>
              <a:defRPr sz="1400" kern="1200">
                <a:solidFill>
                  <a:schemeClr val="bg1"/>
                </a:solidFill>
                <a:latin typeface="Adria Slab" charset="0"/>
                <a:ea typeface="Adria Slab" charset="0"/>
                <a:cs typeface="Adria Slab" charset="0"/>
              </a:defRPr>
            </a:lvl4pPr>
            <a:lvl5pPr marL="1371436" indent="0" algn="ctr" defTabSz="685718" rtl="0" eaLnBrk="1" latinLnBrk="0" hangingPunct="1">
              <a:lnSpc>
                <a:spcPct val="90000"/>
              </a:lnSpc>
              <a:spcBef>
                <a:spcPts val="375"/>
              </a:spcBef>
              <a:buFontTx/>
              <a:buNone/>
              <a:defRPr sz="1400" kern="1200">
                <a:solidFill>
                  <a:schemeClr val="bg1"/>
                </a:solidFill>
                <a:latin typeface="Adria Slab" charset="0"/>
                <a:ea typeface="Adria Slab" charset="0"/>
                <a:cs typeface="Adria Slab" charset="0"/>
              </a:defRPr>
            </a:lvl5pPr>
            <a:lvl6pPr marL="1885724" indent="-171429" algn="l" defTabSz="68571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583" indent="-171429" algn="l" defTabSz="68571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443" indent="-171429" algn="l" defTabSz="68571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302" indent="-171429" algn="l" defTabSz="68571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r>
              <a:rPr lang="en-GB" sz="2667" dirty="0">
                <a:latin typeface="Georgia" panose="02040502050405020303" pitchFamily="18" charset="0"/>
                <a:cs typeface="Arial" panose="020B0604020202020204" pitchFamily="34" charset="0"/>
              </a:rPr>
              <a:t>Ollie Persey, Garden Court Chambers</a:t>
            </a:r>
            <a:br>
              <a:rPr lang="en-GB" sz="2667" dirty="0">
                <a:latin typeface="Georgia" panose="02040502050405020303" pitchFamily="18" charset="0"/>
                <a:cs typeface="Arial" panose="020B0604020202020204" pitchFamily="34" charset="0"/>
              </a:rPr>
            </a:br>
            <a:r>
              <a:rPr lang="en-GB" sz="2667" dirty="0">
                <a:latin typeface="Georgia" panose="02040502050405020303" pitchFamily="18" charset="0"/>
                <a:cs typeface="Arial" panose="020B0604020202020204" pitchFamily="34" charset="0"/>
                <a:hlinkClick r:id="rId3"/>
              </a:rPr>
              <a:t>oliverp@gclaw.co.uk</a:t>
            </a:r>
            <a:r>
              <a:rPr lang="en-GB" sz="2667" dirty="0">
                <a:latin typeface="Georgia" panose="02040502050405020303" pitchFamily="18" charset="0"/>
                <a:cs typeface="Arial" panose="020B0604020202020204" pitchFamily="34" charset="0"/>
              </a:rPr>
              <a:t> </a:t>
            </a:r>
          </a:p>
        </p:txBody>
      </p:sp>
    </p:spTree>
    <p:extLst>
      <p:ext uri="{BB962C8B-B14F-4D97-AF65-F5344CB8AC3E}">
        <p14:creationId xmlns:p14="http://schemas.microsoft.com/office/powerpoint/2010/main" val="2078005925"/>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01581" y="498011"/>
            <a:ext cx="9597479" cy="521973"/>
          </a:xfrm>
        </p:spPr>
        <p:txBody>
          <a:bodyPr/>
          <a:lstStyle/>
          <a:p>
            <a:r>
              <a:rPr lang="en-US" b="1" dirty="0"/>
              <a:t>Interested Parties v Interveners in Judicial Review </a:t>
            </a:r>
          </a:p>
        </p:txBody>
      </p:sp>
      <p:sp>
        <p:nvSpPr>
          <p:cNvPr id="5" name="TextBox 4">
            <a:extLst>
              <a:ext uri="{FF2B5EF4-FFF2-40B4-BE49-F238E27FC236}">
                <a16:creationId xmlns:a16="http://schemas.microsoft.com/office/drawing/2014/main" id="{FBA62C21-4FA9-5D61-DB86-545F35B59933}"/>
              </a:ext>
            </a:extLst>
          </p:cNvPr>
          <p:cNvSpPr txBox="1"/>
          <p:nvPr/>
        </p:nvSpPr>
        <p:spPr>
          <a:xfrm>
            <a:off x="-178886" y="1214136"/>
            <a:ext cx="10437756" cy="2595134"/>
          </a:xfrm>
          <a:prstGeom prst="rect">
            <a:avLst/>
          </a:prstGeom>
          <a:noFill/>
        </p:spPr>
        <p:txBody>
          <a:bodyPr wrap="square" rtlCol="0">
            <a:spAutoFit/>
          </a:bodyPr>
          <a:lstStyle/>
          <a:p>
            <a:pPr marL="1257300" lvl="2" indent="-342900">
              <a:spcAft>
                <a:spcPts val="800"/>
              </a:spcAft>
              <a:buFont typeface="Arial" panose="020B0604020202020204" pitchFamily="34" charset="0"/>
              <a:buChar char="•"/>
            </a:pPr>
            <a:r>
              <a:rPr lang="en-GB" sz="2133" dirty="0">
                <a:solidFill>
                  <a:srgbClr val="1E416C"/>
                </a:solidFill>
                <a:latin typeface="Palatino Linotype" panose="02040502050505030304" pitchFamily="18" charset="0"/>
              </a:rPr>
              <a:t>These are </a:t>
            </a:r>
            <a:r>
              <a:rPr lang="en-GB" sz="2133" b="1" u="sng" dirty="0">
                <a:solidFill>
                  <a:srgbClr val="1E416C"/>
                </a:solidFill>
                <a:latin typeface="Palatino Linotype" panose="02040502050505030304" pitchFamily="18" charset="0"/>
              </a:rPr>
              <a:t>not</a:t>
            </a:r>
            <a:r>
              <a:rPr lang="en-GB" sz="2133" dirty="0">
                <a:solidFill>
                  <a:srgbClr val="1E416C"/>
                </a:solidFill>
                <a:latin typeface="Palatino Linotype" panose="02040502050505030304" pitchFamily="18" charset="0"/>
              </a:rPr>
              <a:t> interchangeable terms</a:t>
            </a:r>
          </a:p>
          <a:p>
            <a:pPr marL="1257300" lvl="2" indent="-342900">
              <a:spcAft>
                <a:spcPts val="800"/>
              </a:spcAft>
              <a:buFont typeface="Arial" panose="020B0604020202020204" pitchFamily="34" charset="0"/>
              <a:buChar char="•"/>
            </a:pPr>
            <a:r>
              <a:rPr lang="en-GB" sz="2133" dirty="0">
                <a:solidFill>
                  <a:srgbClr val="1E416C"/>
                </a:solidFill>
                <a:latin typeface="Palatino Linotype" panose="02040502050505030304" pitchFamily="18" charset="0"/>
              </a:rPr>
              <a:t>An interested party is any person (including a corporation or partnership), other than the claimant or defendant, who is “directly affected” by the claim: CPR 54.1(2)(f)</a:t>
            </a:r>
          </a:p>
          <a:p>
            <a:pPr marL="1257300" lvl="2" indent="-342900">
              <a:spcAft>
                <a:spcPts val="800"/>
              </a:spcAft>
              <a:buFont typeface="Arial" panose="020B0604020202020204" pitchFamily="34" charset="0"/>
              <a:buChar char="•"/>
            </a:pPr>
            <a:r>
              <a:rPr lang="en-GB" sz="2133" dirty="0">
                <a:solidFill>
                  <a:srgbClr val="1E416C"/>
                </a:solidFill>
                <a:latin typeface="Palatino Linotype" panose="02040502050505030304" pitchFamily="18" charset="0"/>
              </a:rPr>
              <a:t>An intervener is any person who is not a party whose application under CPR 541.7 to intervene in a claim judicial review to provide submissions and/or evidence has been approved by the Court</a:t>
            </a:r>
          </a:p>
        </p:txBody>
      </p:sp>
    </p:spTree>
    <p:extLst>
      <p:ext uri="{BB962C8B-B14F-4D97-AF65-F5344CB8AC3E}">
        <p14:creationId xmlns:p14="http://schemas.microsoft.com/office/powerpoint/2010/main" val="916598667"/>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D7994F2-FCA8-7CFC-1E66-7AB54CC8B250}"/>
              </a:ext>
            </a:extLst>
          </p:cNvPr>
          <p:cNvSpPr>
            <a:spLocks noGrp="1"/>
          </p:cNvSpPr>
          <p:nvPr>
            <p:ph type="body" sz="quarter" idx="10"/>
          </p:nvPr>
        </p:nvSpPr>
        <p:spPr/>
        <p:txBody>
          <a:bodyPr>
            <a:normAutofit fontScale="92500" lnSpcReduction="10000"/>
          </a:bodyPr>
          <a:lstStyle/>
          <a:p>
            <a:r>
              <a:rPr lang="en-GB" b="1" dirty="0"/>
              <a:t>Interested Parties’ Costs </a:t>
            </a:r>
          </a:p>
        </p:txBody>
      </p:sp>
      <p:sp>
        <p:nvSpPr>
          <p:cNvPr id="4" name="TextBox 3">
            <a:extLst>
              <a:ext uri="{FF2B5EF4-FFF2-40B4-BE49-F238E27FC236}">
                <a16:creationId xmlns:a16="http://schemas.microsoft.com/office/drawing/2014/main" id="{5C26F90A-A504-D643-72C6-9863EC97A7DE}"/>
              </a:ext>
            </a:extLst>
          </p:cNvPr>
          <p:cNvSpPr txBox="1"/>
          <p:nvPr/>
        </p:nvSpPr>
        <p:spPr>
          <a:xfrm>
            <a:off x="-178886" y="1214136"/>
            <a:ext cx="12370886" cy="4646657"/>
          </a:xfrm>
          <a:prstGeom prst="rect">
            <a:avLst/>
          </a:prstGeom>
          <a:noFill/>
        </p:spPr>
        <p:txBody>
          <a:bodyPr wrap="square" rtlCol="0">
            <a:spAutoFit/>
          </a:bodyPr>
          <a:lstStyle/>
          <a:p>
            <a:pPr lvl="2">
              <a:spcAft>
                <a:spcPts val="800"/>
              </a:spcAft>
            </a:pPr>
            <a:r>
              <a:rPr lang="en-GB" sz="2133" dirty="0">
                <a:solidFill>
                  <a:srgbClr val="1E416C"/>
                </a:solidFill>
                <a:latin typeface="Palatino Linotype" panose="02040502050505030304" pitchFamily="18" charset="0"/>
              </a:rPr>
              <a:t>What does the Administrative Court Guide say? </a:t>
            </a:r>
          </a:p>
          <a:p>
            <a:pPr lvl="2">
              <a:spcAft>
                <a:spcPts val="800"/>
              </a:spcAft>
            </a:pPr>
            <a:r>
              <a:rPr lang="en-GB" sz="2133" dirty="0">
                <a:solidFill>
                  <a:srgbClr val="1E416C"/>
                </a:solidFill>
                <a:latin typeface="Palatino Linotype" panose="02040502050505030304" pitchFamily="18" charset="0"/>
              </a:rPr>
              <a:t>25.61: In cases where the claimant is unsuccessful at the substantive stage, the Court does not generally order an unsuccessful claimant to pay two sets of costs. However, it may do so where the defendant and the interested party have different interests which require separate representation. If the claimant is acting in the public interest rather than out of personal gain then it is less likely that the Court will order the second set of costs.</a:t>
            </a:r>
          </a:p>
          <a:p>
            <a:pPr lvl="2">
              <a:spcAft>
                <a:spcPts val="800"/>
              </a:spcAft>
            </a:pPr>
            <a:endParaRPr lang="en-GB" sz="2133" dirty="0">
              <a:solidFill>
                <a:srgbClr val="1E416C"/>
              </a:solidFill>
              <a:latin typeface="Palatino Linotype" panose="02040502050505030304" pitchFamily="18" charset="0"/>
            </a:endParaRPr>
          </a:p>
          <a:p>
            <a:pPr lvl="2">
              <a:spcAft>
                <a:spcPts val="800"/>
              </a:spcAft>
            </a:pPr>
            <a:r>
              <a:rPr lang="en-GB" sz="2133" dirty="0">
                <a:solidFill>
                  <a:srgbClr val="1E416C"/>
                </a:solidFill>
                <a:latin typeface="Palatino Linotype" panose="02040502050505030304" pitchFamily="18" charset="0"/>
              </a:rPr>
              <a:t>25.6.2: The Court may, however, and often does, order an unsuccessful claimant to pay two sets of costs of preparing Acknowledgments of Service at the permission stage.</a:t>
            </a:r>
          </a:p>
          <a:p>
            <a:pPr lvl="2">
              <a:spcAft>
                <a:spcPts val="800"/>
              </a:spcAft>
            </a:pPr>
            <a:endParaRPr lang="en-GB" sz="2133" dirty="0">
              <a:solidFill>
                <a:srgbClr val="1E416C"/>
              </a:solidFill>
              <a:latin typeface="Palatino Linotype" panose="02040502050505030304" pitchFamily="18" charset="0"/>
            </a:endParaRPr>
          </a:p>
          <a:p>
            <a:pPr lvl="2">
              <a:spcAft>
                <a:spcPts val="800"/>
              </a:spcAft>
            </a:pPr>
            <a:endParaRPr lang="en-GB" sz="2133" dirty="0">
              <a:solidFill>
                <a:srgbClr val="1E416C"/>
              </a:solidFill>
              <a:latin typeface="Palatino Linotype" panose="02040502050505030304" pitchFamily="18" charset="0"/>
            </a:endParaRPr>
          </a:p>
          <a:p>
            <a:pPr lvl="2">
              <a:spcAft>
                <a:spcPts val="800"/>
              </a:spcAft>
            </a:pPr>
            <a:endParaRPr lang="en-GB" sz="2133" dirty="0">
              <a:solidFill>
                <a:srgbClr val="1E416C"/>
              </a:solidFill>
              <a:latin typeface="Palatino Linotype" panose="02040502050505030304" pitchFamily="18" charset="0"/>
            </a:endParaRPr>
          </a:p>
        </p:txBody>
      </p:sp>
    </p:spTree>
    <p:extLst>
      <p:ext uri="{BB962C8B-B14F-4D97-AF65-F5344CB8AC3E}">
        <p14:creationId xmlns:p14="http://schemas.microsoft.com/office/powerpoint/2010/main" val="183562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FE0353D2-FA55-CFEC-1304-4054248CAA94}"/>
              </a:ext>
            </a:extLst>
          </p:cNvPr>
          <p:cNvSpPr>
            <a:spLocks noGrp="1"/>
          </p:cNvSpPr>
          <p:nvPr>
            <p:ph type="body" sz="quarter" idx="10"/>
          </p:nvPr>
        </p:nvSpPr>
        <p:spPr>
          <a:xfrm>
            <a:off x="801581" y="498011"/>
            <a:ext cx="6971895" cy="400051"/>
          </a:xfrm>
        </p:spPr>
        <p:txBody>
          <a:bodyPr>
            <a:normAutofit fontScale="85000" lnSpcReduction="10000"/>
          </a:bodyPr>
          <a:lstStyle/>
          <a:p>
            <a:r>
              <a:rPr lang="en-GB" b="1" dirty="0"/>
              <a:t>Interested Parties’ Costs – Costs in favour</a:t>
            </a:r>
          </a:p>
        </p:txBody>
      </p:sp>
      <p:sp>
        <p:nvSpPr>
          <p:cNvPr id="4" name="TextBox 3">
            <a:extLst>
              <a:ext uri="{FF2B5EF4-FFF2-40B4-BE49-F238E27FC236}">
                <a16:creationId xmlns:a16="http://schemas.microsoft.com/office/drawing/2014/main" id="{72E824A0-C4FE-DD14-1CAD-7D3DC0DB120B}"/>
              </a:ext>
            </a:extLst>
          </p:cNvPr>
          <p:cNvSpPr txBox="1"/>
          <p:nvPr/>
        </p:nvSpPr>
        <p:spPr>
          <a:xfrm>
            <a:off x="561974" y="1214136"/>
            <a:ext cx="11630025" cy="851387"/>
          </a:xfrm>
          <a:prstGeom prst="rect">
            <a:avLst/>
          </a:prstGeom>
          <a:noFill/>
        </p:spPr>
        <p:txBody>
          <a:bodyPr wrap="square" rtlCol="0">
            <a:spAutoFit/>
          </a:bodyPr>
          <a:lstStyle/>
          <a:p>
            <a:pPr marL="1257300" lvl="2" indent="-342900">
              <a:spcAft>
                <a:spcPts val="800"/>
              </a:spcAft>
              <a:buFont typeface="Arial" panose="020B0604020202020204" pitchFamily="34" charset="0"/>
              <a:buChar char="•"/>
            </a:pPr>
            <a:endParaRPr lang="en-GB" sz="2133" dirty="0">
              <a:solidFill>
                <a:srgbClr val="1E416C"/>
              </a:solidFill>
              <a:latin typeface="Palatino Linotype" panose="02040502050505030304" pitchFamily="18" charset="0"/>
            </a:endParaRPr>
          </a:p>
          <a:p>
            <a:pPr lvl="2">
              <a:spcAft>
                <a:spcPts val="800"/>
              </a:spcAft>
            </a:pPr>
            <a:endParaRPr lang="en-GB" sz="2133" dirty="0">
              <a:solidFill>
                <a:srgbClr val="1E416C"/>
              </a:solidFill>
              <a:latin typeface="Palatino Linotype" panose="02040502050505030304" pitchFamily="18" charset="0"/>
            </a:endParaRPr>
          </a:p>
        </p:txBody>
      </p:sp>
      <p:sp>
        <p:nvSpPr>
          <p:cNvPr id="5" name="TextBox 4">
            <a:extLst>
              <a:ext uri="{FF2B5EF4-FFF2-40B4-BE49-F238E27FC236}">
                <a16:creationId xmlns:a16="http://schemas.microsoft.com/office/drawing/2014/main" id="{FDA64FEF-B1F4-1573-CD2E-5D575EC86CF5}"/>
              </a:ext>
            </a:extLst>
          </p:cNvPr>
          <p:cNvSpPr txBox="1"/>
          <p:nvPr/>
        </p:nvSpPr>
        <p:spPr>
          <a:xfrm>
            <a:off x="-657225" y="1214136"/>
            <a:ext cx="12849225" cy="5509200"/>
          </a:xfrm>
          <a:prstGeom prst="rect">
            <a:avLst/>
          </a:prstGeom>
          <a:noFill/>
        </p:spPr>
        <p:txBody>
          <a:bodyPr wrap="square" rtlCol="0">
            <a:spAutoFit/>
          </a:bodyPr>
          <a:lstStyle/>
          <a:p>
            <a:pPr marL="1257300" lvl="2" indent="-342900">
              <a:spcAft>
                <a:spcPts val="800"/>
              </a:spcAft>
              <a:buFontTx/>
              <a:buChar char="-"/>
            </a:pPr>
            <a:r>
              <a:rPr lang="en-GB" dirty="0">
                <a:solidFill>
                  <a:srgbClr val="002060"/>
                </a:solidFill>
                <a:latin typeface="Georgia" panose="02040502050405020303" pitchFamily="18" charset="0"/>
              </a:rPr>
              <a:t>Need to file an </a:t>
            </a:r>
            <a:r>
              <a:rPr lang="en-GB" dirty="0" err="1">
                <a:solidFill>
                  <a:srgbClr val="002060"/>
                </a:solidFill>
                <a:latin typeface="Georgia" panose="02040502050405020303" pitchFamily="18" charset="0"/>
              </a:rPr>
              <a:t>AoS</a:t>
            </a:r>
            <a:r>
              <a:rPr lang="en-GB" dirty="0">
                <a:solidFill>
                  <a:srgbClr val="002060"/>
                </a:solidFill>
                <a:latin typeface="Georgia" panose="02040502050405020303" pitchFamily="18" charset="0"/>
              </a:rPr>
              <a:t>/SGD in the usual way to participate </a:t>
            </a:r>
          </a:p>
          <a:p>
            <a:pPr marL="1257300" lvl="2" indent="-342900">
              <a:spcAft>
                <a:spcPts val="800"/>
              </a:spcAft>
              <a:buFontTx/>
              <a:buChar char="-"/>
            </a:pPr>
            <a:r>
              <a:rPr lang="en-GB" dirty="0">
                <a:solidFill>
                  <a:srgbClr val="002060"/>
                </a:solidFill>
                <a:latin typeface="Georgia" panose="02040502050405020303" pitchFamily="18" charset="0"/>
              </a:rPr>
              <a:t>Supreme Court in CPRE Kent v Secretary of State for Communities and Local Government [2021] UKSC 36 found that there was no error of law in Coulson LJ’s distillation of the principles in paras. 28-29 of his judgment: </a:t>
            </a:r>
          </a:p>
          <a:p>
            <a:pPr marL="914400" marR="551815" algn="just">
              <a:spcAft>
                <a:spcPts val="2600"/>
              </a:spcAft>
            </a:pPr>
            <a:r>
              <a:rPr lang="en-GB" dirty="0">
                <a:solidFill>
                  <a:srgbClr val="002060"/>
                </a:solidFill>
                <a:latin typeface="Georgia" panose="02040502050405020303" pitchFamily="18" charset="0"/>
              </a:rPr>
              <a:t>“</a:t>
            </a:r>
            <a:r>
              <a:rPr lang="en-GB" b="0" i="0" dirty="0">
                <a:solidFill>
                  <a:srgbClr val="002060"/>
                </a:solidFill>
                <a:effectLst/>
                <a:latin typeface="Georgia" panose="02040502050405020303" pitchFamily="18" charset="0"/>
              </a:rPr>
              <a:t>[</a:t>
            </a:r>
            <a:r>
              <a:rPr lang="en-GB" b="0" i="1" dirty="0">
                <a:solidFill>
                  <a:srgbClr val="002060"/>
                </a:solidFill>
                <a:effectLst/>
                <a:latin typeface="Georgia" panose="02040502050405020303" pitchFamily="18" charset="0"/>
              </a:rPr>
              <a:t>The principles] apply both to judicial review and statutory review cases.</a:t>
            </a:r>
          </a:p>
          <a:p>
            <a:pPr marL="1371600" marR="551815" algn="just">
              <a:spcAft>
                <a:spcPts val="2600"/>
              </a:spcAft>
            </a:pPr>
            <a:r>
              <a:rPr lang="en-GB" b="0" i="1" dirty="0">
                <a:solidFill>
                  <a:srgbClr val="002060"/>
                </a:solidFill>
                <a:effectLst/>
                <a:latin typeface="Georgia" panose="02040502050405020303" pitchFamily="18" charset="0"/>
              </a:rPr>
              <a:t>(a)       When permission to seek review is refused, a claimant may be liable to more than one defendant and/or interested party for their costs of preparing and filing their </a:t>
            </a:r>
            <a:r>
              <a:rPr lang="en-GB" b="0" i="1" dirty="0" err="1">
                <a:solidFill>
                  <a:srgbClr val="002060"/>
                </a:solidFill>
                <a:effectLst/>
                <a:latin typeface="Georgia" panose="02040502050405020303" pitchFamily="18" charset="0"/>
              </a:rPr>
              <a:t>AoS</a:t>
            </a:r>
            <a:r>
              <a:rPr lang="en-GB" b="0" i="1" dirty="0">
                <a:solidFill>
                  <a:srgbClr val="002060"/>
                </a:solidFill>
                <a:effectLst/>
                <a:latin typeface="Georgia" panose="02040502050405020303" pitchFamily="18" charset="0"/>
              </a:rPr>
              <a:t> and summary grounds.</a:t>
            </a:r>
          </a:p>
          <a:p>
            <a:pPr marL="1371600" marR="551815" algn="just">
              <a:spcAft>
                <a:spcPts val="2600"/>
              </a:spcAft>
            </a:pPr>
            <a:r>
              <a:rPr lang="en-GB" b="0" i="1" dirty="0">
                <a:solidFill>
                  <a:srgbClr val="002060"/>
                </a:solidFill>
                <a:effectLst/>
                <a:latin typeface="Georgia" panose="02040502050405020303" pitchFamily="18" charset="0"/>
              </a:rPr>
              <a:t>(b)       It is not necessary for the additional defendant(s) and/or interested party to show ‘exceptional’ or ‘special’ circumstances in order, in principle, to recover those costs.</a:t>
            </a:r>
          </a:p>
          <a:p>
            <a:pPr marL="1371600" marR="551815" algn="just">
              <a:spcAft>
                <a:spcPts val="2600"/>
              </a:spcAft>
            </a:pPr>
            <a:r>
              <a:rPr lang="en-GB" b="0" i="1" dirty="0">
                <a:solidFill>
                  <a:srgbClr val="002060"/>
                </a:solidFill>
                <a:effectLst/>
                <a:latin typeface="Georgia" panose="02040502050405020303" pitchFamily="18" charset="0"/>
              </a:rPr>
              <a:t>(c)       However, to be recoverable, those costs must be reasonable and proportionate. So, for example, if there is an obvious lead defendant and the court was not assisted by the </a:t>
            </a:r>
            <a:r>
              <a:rPr lang="en-GB" b="0" i="1" dirty="0" err="1">
                <a:solidFill>
                  <a:srgbClr val="002060"/>
                </a:solidFill>
                <a:effectLst/>
                <a:latin typeface="Georgia" panose="02040502050405020303" pitchFamily="18" charset="0"/>
              </a:rPr>
              <a:t>AoS</a:t>
            </a:r>
            <a:r>
              <a:rPr lang="en-GB" b="0" i="1" dirty="0">
                <a:solidFill>
                  <a:srgbClr val="002060"/>
                </a:solidFill>
                <a:effectLst/>
                <a:latin typeface="Georgia" panose="02040502050405020303" pitchFamily="18" charset="0"/>
              </a:rPr>
              <a:t> or summary grounds of an additional defendant(s) and/or interested party, then the costs of that additional defendant(s) and/or interested party may not be proportionate and so will not be recoverable. That is an assessment which is case-specific and not susceptible to more general rules.”</a:t>
            </a:r>
          </a:p>
          <a:p>
            <a:pPr marL="1257300" lvl="2" indent="-342900">
              <a:spcAft>
                <a:spcPts val="800"/>
              </a:spcAft>
              <a:buFontTx/>
              <a:buChar char="-"/>
            </a:pPr>
            <a:endParaRPr lang="en-GB" dirty="0">
              <a:solidFill>
                <a:srgbClr val="002060"/>
              </a:solidFill>
              <a:latin typeface="Georgia" panose="02040502050405020303" pitchFamily="18" charset="0"/>
            </a:endParaRPr>
          </a:p>
        </p:txBody>
      </p:sp>
    </p:spTree>
    <p:extLst>
      <p:ext uri="{BB962C8B-B14F-4D97-AF65-F5344CB8AC3E}">
        <p14:creationId xmlns:p14="http://schemas.microsoft.com/office/powerpoint/2010/main" val="2739927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1FD16DE6-55A5-BDD2-2370-567E49382DA0}"/>
              </a:ext>
            </a:extLst>
          </p:cNvPr>
          <p:cNvSpPr>
            <a:spLocks noGrp="1"/>
          </p:cNvSpPr>
          <p:nvPr>
            <p:ph type="body" sz="quarter" idx="10"/>
          </p:nvPr>
        </p:nvSpPr>
        <p:spPr>
          <a:xfrm>
            <a:off x="801581" y="498011"/>
            <a:ext cx="6971895" cy="400051"/>
          </a:xfrm>
        </p:spPr>
        <p:txBody>
          <a:bodyPr>
            <a:normAutofit fontScale="85000" lnSpcReduction="10000"/>
          </a:bodyPr>
          <a:lstStyle/>
          <a:p>
            <a:r>
              <a:rPr lang="en-GB" b="1" dirty="0"/>
              <a:t>Interested Parties’ Costs – Costs in favour</a:t>
            </a:r>
          </a:p>
        </p:txBody>
      </p:sp>
      <p:sp>
        <p:nvSpPr>
          <p:cNvPr id="4" name="TextBox 3">
            <a:extLst>
              <a:ext uri="{FF2B5EF4-FFF2-40B4-BE49-F238E27FC236}">
                <a16:creationId xmlns:a16="http://schemas.microsoft.com/office/drawing/2014/main" id="{2651CCEE-ED89-EBC4-5FF8-10FFFF7E0607}"/>
              </a:ext>
            </a:extLst>
          </p:cNvPr>
          <p:cNvSpPr txBox="1"/>
          <p:nvPr/>
        </p:nvSpPr>
        <p:spPr>
          <a:xfrm>
            <a:off x="-657225" y="1214136"/>
            <a:ext cx="12849225" cy="4832092"/>
          </a:xfrm>
          <a:prstGeom prst="rect">
            <a:avLst/>
          </a:prstGeom>
          <a:noFill/>
        </p:spPr>
        <p:txBody>
          <a:bodyPr wrap="square" rtlCol="0">
            <a:spAutoFit/>
          </a:bodyPr>
          <a:lstStyle/>
          <a:p>
            <a:pPr marL="1257300" lvl="2" indent="-342900">
              <a:spcAft>
                <a:spcPts val="800"/>
              </a:spcAft>
              <a:buFontTx/>
              <a:buChar char="-"/>
            </a:pPr>
            <a:r>
              <a:rPr lang="en-GB" sz="1600" dirty="0">
                <a:solidFill>
                  <a:srgbClr val="002060"/>
                </a:solidFill>
                <a:latin typeface="Georgia" panose="02040502050405020303" pitchFamily="18" charset="0"/>
              </a:rPr>
              <a:t>This reflected a clarification/development from the ‘general rule’ in </a:t>
            </a:r>
            <a:r>
              <a:rPr lang="en-GB" sz="1600" i="1" dirty="0">
                <a:solidFill>
                  <a:srgbClr val="002060"/>
                </a:solidFill>
                <a:latin typeface="Georgia" panose="02040502050405020303" pitchFamily="18" charset="0"/>
              </a:rPr>
              <a:t>Bolton Metropolitan District Council v Secretary of State for the Environment (Practice Note) </a:t>
            </a:r>
            <a:r>
              <a:rPr lang="en-GB" sz="1600" dirty="0">
                <a:solidFill>
                  <a:srgbClr val="002060"/>
                </a:solidFill>
                <a:latin typeface="Georgia" panose="02040502050405020303" pitchFamily="18" charset="0"/>
              </a:rPr>
              <a:t>[1995] 1 WLR 1176 to the effect that where there is multiple representation in a planning appeal, the losing party will not normally be required to pay more than one set of costs. </a:t>
            </a:r>
          </a:p>
          <a:p>
            <a:pPr marL="1257300" lvl="2" indent="-342900">
              <a:spcAft>
                <a:spcPts val="800"/>
              </a:spcAft>
              <a:buFontTx/>
              <a:buChar char="-"/>
            </a:pPr>
            <a:r>
              <a:rPr lang="en-GB" sz="1600" dirty="0">
                <a:solidFill>
                  <a:srgbClr val="002060"/>
                </a:solidFill>
                <a:latin typeface="Georgia" panose="02040502050405020303" pitchFamily="18" charset="0"/>
              </a:rPr>
              <a:t>The reasons for departing from this “general rule” for </a:t>
            </a:r>
            <a:r>
              <a:rPr lang="en-GB" sz="1600" dirty="0" err="1">
                <a:solidFill>
                  <a:srgbClr val="002060"/>
                </a:solidFill>
                <a:latin typeface="Georgia" panose="02040502050405020303" pitchFamily="18" charset="0"/>
              </a:rPr>
              <a:t>AoS</a:t>
            </a:r>
            <a:r>
              <a:rPr lang="en-GB" sz="1600" dirty="0">
                <a:solidFill>
                  <a:srgbClr val="002060"/>
                </a:solidFill>
                <a:latin typeface="Georgia" panose="02040502050405020303" pitchFamily="18" charset="0"/>
              </a:rPr>
              <a:t>/SGD stage are set out at </a:t>
            </a:r>
            <a:r>
              <a:rPr lang="en-GB" sz="1600" i="1" dirty="0">
                <a:solidFill>
                  <a:srgbClr val="002060"/>
                </a:solidFill>
                <a:latin typeface="Georgia" panose="02040502050405020303" pitchFamily="18" charset="0"/>
              </a:rPr>
              <a:t>CPRE Kent </a:t>
            </a:r>
            <a:r>
              <a:rPr lang="en-GB" sz="1600" dirty="0">
                <a:solidFill>
                  <a:srgbClr val="002060"/>
                </a:solidFill>
                <a:latin typeface="Georgia" panose="02040502050405020303" pitchFamily="18" charset="0"/>
              </a:rPr>
              <a:t>at para. 28:</a:t>
            </a:r>
          </a:p>
          <a:p>
            <a:pPr lvl="2">
              <a:spcAft>
                <a:spcPts val="800"/>
              </a:spcAft>
            </a:pPr>
            <a:r>
              <a:rPr lang="en-GB" sz="1600" dirty="0">
                <a:solidFill>
                  <a:srgbClr val="002060"/>
                </a:solidFill>
                <a:latin typeface="Georgia" panose="02040502050405020303" pitchFamily="18" charset="0"/>
              </a:rPr>
              <a:t>	</a:t>
            </a:r>
            <a:r>
              <a:rPr lang="en-GB" sz="1600" i="1" dirty="0">
                <a:solidFill>
                  <a:srgbClr val="002060"/>
                </a:solidFill>
                <a:latin typeface="Georgia" panose="02040502050405020303" pitchFamily="18" charset="0"/>
              </a:rPr>
              <a:t>“In this case Coulson LJ concluded that there was no general rule in planning cases which limits the number of parties 	who can recover their reasonable and proportionate costs of preparing those documents, if the application is refused 	at permission stage. He reached this view for essentially two reasons. First, this practice is the obvious consequence of 	the innovation of the acknowledgement of service procedure in the CPR which makes it mandatory for a person served 	with a claim form who wishes to take part in a judicial review to file an acknowledgement of service. Secondly, the 	authorities, which I have discussed above, establish that person’s entitlement to its reasonable and proportionate costs 	in those circumstances (paras 21-22). The guidance set out by the House of Lords in Bolton has to be read in the light of 	this subsequent development of new rules in the CPR (para 23). The Bolton principles however remain relevant in 	planning 	cases because the successful defendant or interested party can only recover its costs for preparing those 	documents where the costs are reasonable and proportionate. Proportionality has become an important yardstick in 	an award of costs and replication of another’s arguments remained relevant: “Thus, where a judge has two sets of 	summary grounds of dispute, he or she will consider the utility of each and the extent to which one defendant should 	have anticipated the points raised by another, so as to make proportionate costs orders” (para 25).”</a:t>
            </a:r>
          </a:p>
          <a:p>
            <a:pPr marL="1257300" lvl="2" indent="-342900">
              <a:spcAft>
                <a:spcPts val="800"/>
              </a:spcAft>
              <a:buFontTx/>
              <a:buChar char="-"/>
            </a:pPr>
            <a:endParaRPr lang="en-GB" sz="1600" dirty="0">
              <a:solidFill>
                <a:srgbClr val="002060"/>
              </a:solidFill>
              <a:latin typeface="Georgia" panose="02040502050405020303" pitchFamily="18" charset="0"/>
            </a:endParaRPr>
          </a:p>
        </p:txBody>
      </p:sp>
    </p:spTree>
    <p:extLst>
      <p:ext uri="{BB962C8B-B14F-4D97-AF65-F5344CB8AC3E}">
        <p14:creationId xmlns:p14="http://schemas.microsoft.com/office/powerpoint/2010/main" val="4210829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F06C35A8-E277-F001-D756-59C9405DDB77}"/>
              </a:ext>
            </a:extLst>
          </p:cNvPr>
          <p:cNvSpPr>
            <a:spLocks noGrp="1"/>
          </p:cNvSpPr>
          <p:nvPr>
            <p:ph type="body" sz="quarter" idx="10"/>
          </p:nvPr>
        </p:nvSpPr>
        <p:spPr>
          <a:xfrm>
            <a:off x="801688" y="498475"/>
            <a:ext cx="6972300" cy="400050"/>
          </a:xfrm>
        </p:spPr>
        <p:txBody>
          <a:bodyPr>
            <a:normAutofit fontScale="85000" lnSpcReduction="10000"/>
          </a:bodyPr>
          <a:lstStyle/>
          <a:p>
            <a:r>
              <a:rPr lang="en-GB" b="1" dirty="0"/>
              <a:t>Interested Parties’ Costs – Costs in favour</a:t>
            </a:r>
          </a:p>
        </p:txBody>
      </p:sp>
      <p:sp>
        <p:nvSpPr>
          <p:cNvPr id="4" name="TextBox 3">
            <a:extLst>
              <a:ext uri="{FF2B5EF4-FFF2-40B4-BE49-F238E27FC236}">
                <a16:creationId xmlns:a16="http://schemas.microsoft.com/office/drawing/2014/main" id="{128D1802-9D4A-CDA6-0B32-ED9B04F537CE}"/>
              </a:ext>
            </a:extLst>
          </p:cNvPr>
          <p:cNvSpPr txBox="1"/>
          <p:nvPr/>
        </p:nvSpPr>
        <p:spPr>
          <a:xfrm>
            <a:off x="-657225" y="1214136"/>
            <a:ext cx="12849225" cy="2790508"/>
          </a:xfrm>
          <a:prstGeom prst="rect">
            <a:avLst/>
          </a:prstGeom>
          <a:noFill/>
        </p:spPr>
        <p:txBody>
          <a:bodyPr wrap="square" rtlCol="0">
            <a:spAutoFit/>
          </a:bodyPr>
          <a:lstStyle/>
          <a:p>
            <a:pPr marL="1257300" lvl="2" indent="-342900">
              <a:spcAft>
                <a:spcPts val="800"/>
              </a:spcAft>
              <a:buFontTx/>
              <a:buChar char="-"/>
            </a:pPr>
            <a:r>
              <a:rPr lang="en-GB" dirty="0">
                <a:solidFill>
                  <a:srgbClr val="002060"/>
                </a:solidFill>
                <a:latin typeface="Georgia" panose="02040502050405020303" pitchFamily="18" charset="0"/>
              </a:rPr>
              <a:t>The surviving </a:t>
            </a:r>
            <a:r>
              <a:rPr lang="en-GB" i="1" dirty="0">
                <a:solidFill>
                  <a:srgbClr val="002060"/>
                </a:solidFill>
                <a:latin typeface="Georgia" panose="02040502050405020303" pitchFamily="18" charset="0"/>
              </a:rPr>
              <a:t>Bolton </a:t>
            </a:r>
            <a:r>
              <a:rPr lang="en-GB" dirty="0">
                <a:solidFill>
                  <a:srgbClr val="002060"/>
                </a:solidFill>
                <a:latin typeface="Georgia" panose="02040502050405020303" pitchFamily="18" charset="0"/>
              </a:rPr>
              <a:t>principles: an Interested Party </a:t>
            </a:r>
            <a:r>
              <a:rPr lang="en-GB" kern="100" dirty="0">
                <a:solidFill>
                  <a:srgbClr val="002060"/>
                </a:solidFill>
                <a:effectLst/>
                <a:latin typeface="Georgia" panose="02040502050405020303" pitchFamily="18" charset="0"/>
                <a:ea typeface="Times New Roman" panose="02020603050405020304" pitchFamily="18" charset="0"/>
                <a:cs typeface="Times New Roman" panose="02020603050405020304" pitchFamily="18" charset="0"/>
              </a:rPr>
              <a:t>may be entitled to their costs where they:</a:t>
            </a:r>
          </a:p>
          <a:p>
            <a:pPr marL="2114550" lvl="4" indent="-285750" algn="just">
              <a:lnSpc>
                <a:spcPct val="150000"/>
              </a:lnSpc>
              <a:buFont typeface="Arial" panose="020B0604020202020204" pitchFamily="34" charset="0"/>
              <a:buChar char="•"/>
            </a:pPr>
            <a:r>
              <a:rPr lang="en-GB" kern="100" dirty="0">
                <a:solidFill>
                  <a:srgbClr val="002060"/>
                </a:solidFill>
                <a:effectLst/>
                <a:latin typeface="Georgia" panose="02040502050405020303" pitchFamily="18" charset="0"/>
                <a:ea typeface="Times New Roman" panose="02020603050405020304" pitchFamily="18" charset="0"/>
                <a:cs typeface="Times New Roman" panose="02020603050405020304" pitchFamily="18" charset="0"/>
              </a:rPr>
              <a:t>Were entitled to bring forward a separate issue that the Claimant or another Defendant or Interested Party did not;</a:t>
            </a:r>
          </a:p>
          <a:p>
            <a:pPr marL="2114550" lvl="4" indent="-285750" algn="just">
              <a:lnSpc>
                <a:spcPct val="150000"/>
              </a:lnSpc>
              <a:buFont typeface="Arial" panose="020B0604020202020204" pitchFamily="34" charset="0"/>
              <a:buChar char="•"/>
            </a:pPr>
            <a:r>
              <a:rPr lang="en-GB" kern="100" dirty="0">
                <a:solidFill>
                  <a:srgbClr val="002060"/>
                </a:solidFill>
                <a:effectLst/>
                <a:latin typeface="Georgia" panose="02040502050405020303" pitchFamily="18" charset="0"/>
                <a:ea typeface="Times New Roman" panose="02020603050405020304" pitchFamily="18" charset="0"/>
                <a:cs typeface="Times New Roman" panose="02020603050405020304" pitchFamily="18" charset="0"/>
              </a:rPr>
              <a:t>Had a separate interest that required separate representation. This relates to the proportionality of any costs against the Claimant.</a:t>
            </a:r>
          </a:p>
          <a:p>
            <a:pPr marL="1257300" lvl="2" indent="-342900">
              <a:spcAft>
                <a:spcPts val="800"/>
              </a:spcAft>
              <a:buFontTx/>
              <a:buChar char="-"/>
            </a:pPr>
            <a:endParaRPr lang="en-GB" dirty="0">
              <a:solidFill>
                <a:srgbClr val="002060"/>
              </a:solidFill>
              <a:latin typeface="Georgia" panose="02040502050405020303" pitchFamily="18" charset="0"/>
            </a:endParaRPr>
          </a:p>
          <a:p>
            <a:pPr marL="1714500" lvl="3" indent="-342900">
              <a:spcAft>
                <a:spcPts val="800"/>
              </a:spcAft>
              <a:buFontTx/>
              <a:buChar char="-"/>
            </a:pPr>
            <a:endParaRPr lang="en-GB" dirty="0">
              <a:solidFill>
                <a:srgbClr val="002060"/>
              </a:solidFill>
              <a:latin typeface="Georgia" panose="02040502050405020303" pitchFamily="18" charset="0"/>
            </a:endParaRPr>
          </a:p>
        </p:txBody>
      </p:sp>
    </p:spTree>
    <p:extLst>
      <p:ext uri="{BB962C8B-B14F-4D97-AF65-F5344CB8AC3E}">
        <p14:creationId xmlns:p14="http://schemas.microsoft.com/office/powerpoint/2010/main" val="751655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DC70A418-FD58-809C-DE56-690E1058209F}"/>
              </a:ext>
            </a:extLst>
          </p:cNvPr>
          <p:cNvSpPr>
            <a:spLocks noGrp="1"/>
          </p:cNvSpPr>
          <p:nvPr>
            <p:ph type="body" sz="quarter" idx="10"/>
          </p:nvPr>
        </p:nvSpPr>
        <p:spPr>
          <a:xfrm>
            <a:off x="801581" y="498011"/>
            <a:ext cx="6971895" cy="400051"/>
          </a:xfrm>
        </p:spPr>
        <p:txBody>
          <a:bodyPr>
            <a:normAutofit fontScale="92500" lnSpcReduction="10000"/>
          </a:bodyPr>
          <a:lstStyle/>
          <a:p>
            <a:r>
              <a:rPr lang="en-GB" b="1" dirty="0"/>
              <a:t>Interested Parties’ Costs – Costs against</a:t>
            </a:r>
          </a:p>
        </p:txBody>
      </p:sp>
      <p:sp>
        <p:nvSpPr>
          <p:cNvPr id="4" name="TextBox 3">
            <a:extLst>
              <a:ext uri="{FF2B5EF4-FFF2-40B4-BE49-F238E27FC236}">
                <a16:creationId xmlns:a16="http://schemas.microsoft.com/office/drawing/2014/main" id="{86AFEC0F-E54F-B6F0-9C17-F009D8A83CF2}"/>
              </a:ext>
            </a:extLst>
          </p:cNvPr>
          <p:cNvSpPr txBox="1"/>
          <p:nvPr/>
        </p:nvSpPr>
        <p:spPr>
          <a:xfrm>
            <a:off x="1028700" y="1771650"/>
            <a:ext cx="8324850" cy="1754326"/>
          </a:xfrm>
          <a:prstGeom prst="rect">
            <a:avLst/>
          </a:prstGeom>
          <a:noFill/>
        </p:spPr>
        <p:txBody>
          <a:bodyPr wrap="square" rtlCol="0">
            <a:spAutoFit/>
          </a:bodyPr>
          <a:lstStyle/>
          <a:p>
            <a:endParaRPr lang="en-GB" dirty="0">
              <a:solidFill>
                <a:srgbClr val="002060"/>
              </a:solidFill>
              <a:latin typeface="Georgia" panose="02040502050405020303" pitchFamily="18" charset="0"/>
            </a:endParaRPr>
          </a:p>
          <a:p>
            <a:pPr marL="285750" indent="-285750">
              <a:buFont typeface="Arial" panose="020B0604020202020204" pitchFamily="34" charset="0"/>
              <a:buChar char="•"/>
            </a:pPr>
            <a:r>
              <a:rPr lang="en-GB" dirty="0">
                <a:solidFill>
                  <a:srgbClr val="002060"/>
                </a:solidFill>
                <a:latin typeface="Georgia" panose="02040502050405020303" pitchFamily="18" charset="0"/>
              </a:rPr>
              <a:t>Interested Party takes additional points that expanded costs for Claimant/other parties and lost? </a:t>
            </a:r>
          </a:p>
          <a:p>
            <a:pPr marL="285750" indent="-285750">
              <a:buFont typeface="Arial" panose="020B0604020202020204" pitchFamily="34" charset="0"/>
              <a:buChar char="•"/>
            </a:pPr>
            <a:r>
              <a:rPr lang="en-GB" dirty="0">
                <a:solidFill>
                  <a:srgbClr val="002060"/>
                </a:solidFill>
                <a:latin typeface="Georgia" panose="02040502050405020303" pitchFamily="18" charset="0"/>
              </a:rPr>
              <a:t>IP quasi-substitute Defendant (and lost)? E.g. R (Easter) v. Mid Suffolk DC [2020] EWCA </a:t>
            </a:r>
            <a:r>
              <a:rPr lang="en-GB" dirty="0" err="1">
                <a:solidFill>
                  <a:srgbClr val="002060"/>
                </a:solidFill>
                <a:latin typeface="Georgia" panose="02040502050405020303" pitchFamily="18" charset="0"/>
              </a:rPr>
              <a:t>Civ</a:t>
            </a:r>
            <a:r>
              <a:rPr lang="en-GB" dirty="0">
                <a:solidFill>
                  <a:srgbClr val="002060"/>
                </a:solidFill>
                <a:latin typeface="Georgia" panose="02040502050405020303" pitchFamily="18" charset="0"/>
              </a:rPr>
              <a:t> 1378)</a:t>
            </a:r>
          </a:p>
          <a:p>
            <a:pPr marL="285750" indent="-285750">
              <a:buFont typeface="Arial" panose="020B0604020202020204" pitchFamily="34" charset="0"/>
              <a:buChar char="•"/>
            </a:pPr>
            <a:r>
              <a:rPr lang="en-GB" dirty="0">
                <a:solidFill>
                  <a:srgbClr val="002060"/>
                </a:solidFill>
                <a:latin typeface="Georgia" panose="02040502050405020303" pitchFamily="18" charset="0"/>
              </a:rPr>
              <a:t>No costs protection, even when quasi-Claimant, so more exposed?  </a:t>
            </a:r>
          </a:p>
        </p:txBody>
      </p:sp>
    </p:spTree>
    <p:extLst>
      <p:ext uri="{BB962C8B-B14F-4D97-AF65-F5344CB8AC3E}">
        <p14:creationId xmlns:p14="http://schemas.microsoft.com/office/powerpoint/2010/main" val="809109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CA613C7-B21F-1517-B748-9B27CCEFC965}"/>
              </a:ext>
            </a:extLst>
          </p:cNvPr>
          <p:cNvSpPr>
            <a:spLocks noGrp="1"/>
          </p:cNvSpPr>
          <p:nvPr>
            <p:ph type="body" sz="quarter" idx="10"/>
          </p:nvPr>
        </p:nvSpPr>
        <p:spPr/>
        <p:txBody>
          <a:bodyPr>
            <a:normAutofit fontScale="92500" lnSpcReduction="10000"/>
          </a:bodyPr>
          <a:lstStyle/>
          <a:p>
            <a:r>
              <a:rPr lang="en-GB" b="1" dirty="0"/>
              <a:t>Interveners’ costs in judicial review </a:t>
            </a:r>
          </a:p>
        </p:txBody>
      </p:sp>
      <p:sp>
        <p:nvSpPr>
          <p:cNvPr id="4" name="TextBox 3">
            <a:extLst>
              <a:ext uri="{FF2B5EF4-FFF2-40B4-BE49-F238E27FC236}">
                <a16:creationId xmlns:a16="http://schemas.microsoft.com/office/drawing/2014/main" id="{8411BE55-3DEE-C8E2-504F-C03B314542EF}"/>
              </a:ext>
            </a:extLst>
          </p:cNvPr>
          <p:cNvSpPr txBox="1"/>
          <p:nvPr/>
        </p:nvSpPr>
        <p:spPr>
          <a:xfrm>
            <a:off x="704850" y="1209675"/>
            <a:ext cx="10572750" cy="3416320"/>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rgbClr val="002060"/>
                </a:solidFill>
                <a:latin typeface="Georgia" panose="02040502050405020303" pitchFamily="18" charset="0"/>
              </a:rPr>
              <a:t>A Claimant or Defendant in substantive or permission judicial review proceedings cannot be ordered to pay an intervener’s costs unless there are exceptional circumstances that make such a costs order appropriate: see s87(5)CJCA</a:t>
            </a:r>
          </a:p>
          <a:p>
            <a:pPr marL="285750" indent="-285750">
              <a:buFont typeface="Arial" panose="020B0604020202020204" pitchFamily="34" charset="0"/>
              <a:buChar char="•"/>
            </a:pPr>
            <a:r>
              <a:rPr lang="en-GB" dirty="0">
                <a:solidFill>
                  <a:srgbClr val="002060"/>
                </a:solidFill>
                <a:latin typeface="Georgia" panose="02040502050405020303" pitchFamily="18" charset="0"/>
              </a:rPr>
              <a:t>S87 CJCA sets out the circumstances in which an intervener must pay the costs of Claimant/Defendant:</a:t>
            </a:r>
          </a:p>
          <a:p>
            <a:pPr marL="742950" lvl="1" indent="-285750">
              <a:buFont typeface="Arial" panose="020B0604020202020204" pitchFamily="34" charset="0"/>
              <a:buChar char="•"/>
            </a:pPr>
            <a:r>
              <a:rPr lang="en-GB" dirty="0">
                <a:solidFill>
                  <a:srgbClr val="002060"/>
                </a:solidFill>
                <a:latin typeface="Georgia" panose="02040502050405020303" pitchFamily="18" charset="0"/>
              </a:rPr>
              <a:t>Intervener has acted in substance as principal Claimant/Defendant</a:t>
            </a:r>
          </a:p>
          <a:p>
            <a:pPr marL="742950" lvl="1" indent="-285750">
              <a:buFont typeface="Arial" panose="020B0604020202020204" pitchFamily="34" charset="0"/>
              <a:buChar char="•"/>
            </a:pPr>
            <a:r>
              <a:rPr lang="en-GB" dirty="0">
                <a:solidFill>
                  <a:srgbClr val="002060"/>
                </a:solidFill>
                <a:latin typeface="Georgia" panose="02040502050405020303" pitchFamily="18" charset="0"/>
              </a:rPr>
              <a:t>Their evidence/submissions, taken as a whole, have not been of significant assistance to the Court</a:t>
            </a:r>
          </a:p>
          <a:p>
            <a:pPr marL="742950" lvl="1" indent="-285750">
              <a:buFont typeface="Arial" panose="020B0604020202020204" pitchFamily="34" charset="0"/>
              <a:buChar char="•"/>
            </a:pPr>
            <a:r>
              <a:rPr lang="en-GB" dirty="0">
                <a:solidFill>
                  <a:srgbClr val="002060"/>
                </a:solidFill>
                <a:latin typeface="Georgia" panose="02040502050405020303" pitchFamily="18" charset="0"/>
              </a:rPr>
              <a:t>A significant part of the intervener’s evidence and representations relates to issues that are out of scope</a:t>
            </a:r>
          </a:p>
          <a:p>
            <a:pPr marL="742950" lvl="1" indent="-285750">
              <a:buFont typeface="Arial" panose="020B0604020202020204" pitchFamily="34" charset="0"/>
              <a:buChar char="•"/>
            </a:pPr>
            <a:r>
              <a:rPr lang="en-GB" dirty="0">
                <a:solidFill>
                  <a:srgbClr val="002060"/>
                </a:solidFill>
                <a:latin typeface="Georgia" panose="02040502050405020303" pitchFamily="18" charset="0"/>
              </a:rPr>
              <a:t>Intervener has behaved unreasonably</a:t>
            </a:r>
          </a:p>
          <a:p>
            <a:pPr marL="742950" lvl="1" indent="-285750">
              <a:buFont typeface="Arial" panose="020B0604020202020204" pitchFamily="34" charset="0"/>
              <a:buChar char="•"/>
            </a:pPr>
            <a:endParaRPr lang="en-GB" dirty="0">
              <a:solidFill>
                <a:srgbClr val="002060"/>
              </a:solidFill>
              <a:latin typeface="Georgia" panose="02040502050405020303" pitchFamily="18" charset="0"/>
            </a:endParaRPr>
          </a:p>
        </p:txBody>
      </p:sp>
      <p:sp>
        <p:nvSpPr>
          <p:cNvPr id="5" name="TextBox 4">
            <a:extLst>
              <a:ext uri="{FF2B5EF4-FFF2-40B4-BE49-F238E27FC236}">
                <a16:creationId xmlns:a16="http://schemas.microsoft.com/office/drawing/2014/main" id="{2BBEE14C-F2DA-B775-B939-3127BE2EC8DA}"/>
              </a:ext>
            </a:extLst>
          </p:cNvPr>
          <p:cNvSpPr txBox="1"/>
          <p:nvPr/>
        </p:nvSpPr>
        <p:spPr>
          <a:xfrm>
            <a:off x="801581" y="4381500"/>
            <a:ext cx="10963275" cy="1754326"/>
          </a:xfrm>
          <a:prstGeom prst="rect">
            <a:avLst/>
          </a:prstGeom>
          <a:noFill/>
        </p:spPr>
        <p:txBody>
          <a:bodyPr wrap="square" rtlCol="0">
            <a:spAutoFit/>
          </a:bodyPr>
          <a:lstStyle/>
          <a:p>
            <a:r>
              <a:rPr lang="en-GB" b="1" dirty="0">
                <a:solidFill>
                  <a:srgbClr val="002060"/>
                </a:solidFill>
                <a:latin typeface="Georgia" panose="02040502050405020303" pitchFamily="18" charset="0"/>
              </a:rPr>
              <a:t>Tips:</a:t>
            </a:r>
          </a:p>
          <a:p>
            <a:r>
              <a:rPr lang="en-GB" dirty="0">
                <a:solidFill>
                  <a:srgbClr val="002060"/>
                </a:solidFill>
                <a:latin typeface="Georgia" panose="02040502050405020303" pitchFamily="18" charset="0"/>
              </a:rPr>
              <a:t>Get agreement from parties as to no order for costs before you apply</a:t>
            </a:r>
          </a:p>
          <a:p>
            <a:r>
              <a:rPr lang="en-GB" dirty="0">
                <a:solidFill>
                  <a:srgbClr val="002060"/>
                </a:solidFill>
                <a:latin typeface="Georgia" panose="02040502050405020303" pitchFamily="18" charset="0"/>
              </a:rPr>
              <a:t>Low risk as under the ‘new’ procedure for interventions in the Admin Court you need your entire application ready</a:t>
            </a:r>
          </a:p>
          <a:p>
            <a:r>
              <a:rPr lang="en-GB" dirty="0">
                <a:solidFill>
                  <a:srgbClr val="002060"/>
                </a:solidFill>
                <a:latin typeface="Georgia" panose="02040502050405020303" pitchFamily="18" charset="0"/>
              </a:rPr>
              <a:t>Be considerate, particularly of deadlines for other parties </a:t>
            </a:r>
          </a:p>
          <a:p>
            <a:r>
              <a:rPr lang="en-GB" dirty="0">
                <a:solidFill>
                  <a:srgbClr val="002060"/>
                </a:solidFill>
                <a:latin typeface="Georgia" panose="02040502050405020303" pitchFamily="18" charset="0"/>
              </a:rPr>
              <a:t>Stay in your lane </a:t>
            </a:r>
          </a:p>
        </p:txBody>
      </p:sp>
    </p:spTree>
    <p:extLst>
      <p:ext uri="{BB962C8B-B14F-4D97-AF65-F5344CB8AC3E}">
        <p14:creationId xmlns:p14="http://schemas.microsoft.com/office/powerpoint/2010/main" val="729692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pPr lvl="0"/>
            <a:r>
              <a:rPr lang="en-US"/>
              <a:t>Thank you</a:t>
            </a:r>
          </a:p>
          <a:p>
            <a:endParaRPr lang="en-US"/>
          </a:p>
        </p:txBody>
      </p:sp>
      <p:sp>
        <p:nvSpPr>
          <p:cNvPr id="4" name="Text Placeholder 3"/>
          <p:cNvSpPr>
            <a:spLocks noGrp="1"/>
          </p:cNvSpPr>
          <p:nvPr>
            <p:ph type="body" sz="quarter" idx="12"/>
          </p:nvPr>
        </p:nvSpPr>
        <p:spPr/>
        <p:txBody>
          <a:bodyPr/>
          <a:lstStyle/>
          <a:p>
            <a:pPr lvl="0"/>
            <a:r>
              <a:rPr lang="fi-FI"/>
              <a:t>020 7993 7600       </a:t>
            </a:r>
            <a:r>
              <a:rPr lang="fi-FI" err="1"/>
              <a:t>info@gclaw.co.uk</a:t>
            </a:r>
            <a:r>
              <a:rPr lang="fi-FI"/>
              <a:t>      @</a:t>
            </a:r>
            <a:r>
              <a:rPr lang="fi-FI" err="1"/>
              <a:t>gardencourtlaw</a:t>
            </a:r>
            <a:endParaRPr lang="en-US"/>
          </a:p>
          <a:p>
            <a:endParaRPr lang="en-US"/>
          </a:p>
        </p:txBody>
      </p:sp>
      <p:cxnSp>
        <p:nvCxnSpPr>
          <p:cNvPr id="8" name="Straight Connector 7"/>
          <p:cNvCxnSpPr/>
          <p:nvPr/>
        </p:nvCxnSpPr>
        <p:spPr>
          <a:xfrm>
            <a:off x="4854497" y="3954944"/>
            <a:ext cx="0" cy="364297"/>
          </a:xfrm>
          <a:prstGeom prst="line">
            <a:avLst/>
          </a:prstGeom>
          <a:ln>
            <a:solidFill>
              <a:srgbClr val="476B98"/>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139257" y="3972286"/>
            <a:ext cx="0" cy="364297"/>
          </a:xfrm>
          <a:prstGeom prst="line">
            <a:avLst/>
          </a:prstGeom>
          <a:ln>
            <a:solidFill>
              <a:srgbClr val="476B9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3384977"/>
      </p:ext>
    </p:extLst>
  </p:cSld>
  <p:clrMapOvr>
    <a:masterClrMapping/>
  </p:clrMapOvr>
  <mc:AlternateContent xmlns:mc="http://schemas.openxmlformats.org/markup-compatibility/2006" xmlns:p14="http://schemas.microsoft.com/office/powerpoint/2010/main">
    <mc:Choice Requires="p14">
      <p:transition p14:dur="450">
        <p:fade/>
      </p:transition>
    </mc:Choice>
    <mc:Fallback xmlns="">
      <p:transition>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2ACE1B8981554C8C9C3E77AF6D6282" ma:contentTypeVersion="15" ma:contentTypeDescription="Create a new document." ma:contentTypeScope="" ma:versionID="ceae4099ca2088afb6ad46906bd5fbd0">
  <xsd:schema xmlns:xsd="http://www.w3.org/2001/XMLSchema" xmlns:xs="http://www.w3.org/2001/XMLSchema" xmlns:p="http://schemas.microsoft.com/office/2006/metadata/properties" xmlns:ns1="http://schemas.microsoft.com/sharepoint/v3" xmlns:ns2="f155a369-30d5-4eb1-ac05-464e613800ee" xmlns:ns3="301e856f-4f14-4cb4-bab6-f192e0a474a1" targetNamespace="http://schemas.microsoft.com/office/2006/metadata/properties" ma:root="true" ma:fieldsID="67f8a78a8ef6a0e85c7b7698aac30954" ns1:_="" ns2:_="" ns3:_="">
    <xsd:import namespace="http://schemas.microsoft.com/sharepoint/v3"/>
    <xsd:import namespace="f155a369-30d5-4eb1-ac05-464e613800ee"/>
    <xsd:import namespace="301e856f-4f14-4cb4-bab6-f192e0a474a1"/>
    <xsd:element name="properties">
      <xsd:complexType>
        <xsd:sequence>
          <xsd:element name="documentManagement">
            <xsd:complexType>
              <xsd:all>
                <xsd:element ref="ns2:MediaServiceMetadata" minOccurs="0"/>
                <xsd:element ref="ns2:MediaServiceFastMetadata" minOccurs="0"/>
                <xsd:element ref="ns1:DocumentSetDescription"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SetDescription" ma:index="10" nillable="true" ma:displayName="Description" ma:description="A description of the Document Set" ma:internalName="DocumentSetDescription">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155a369-30d5-4eb1-ac05-464e613800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34e5a3e9-c3e2-4c28-a279-a208435469ef"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01e856f-4f14-4cb4-bab6-f192e0a474a1"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2c1cbfa6-00dd-4a7c-a8ac-8824ee105fe9}" ma:internalName="TaxCatchAll" ma:showField="CatchAllData" ma:web="301e856f-4f14-4cb4-bab6-f192e0a474a1">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155a369-30d5-4eb1-ac05-464e613800ee">
      <Terms xmlns="http://schemas.microsoft.com/office/infopath/2007/PartnerControls"/>
    </lcf76f155ced4ddcb4097134ff3c332f>
    <DocumentSetDescription xmlns="http://schemas.microsoft.com/sharepoint/v3" xsi:nil="true"/>
    <TaxCatchAll xmlns="301e856f-4f14-4cb4-bab6-f192e0a474a1" xsi:nil="true"/>
  </documentManagement>
</p:properties>
</file>

<file path=customXml/itemProps1.xml><?xml version="1.0" encoding="utf-8"?>
<ds:datastoreItem xmlns:ds="http://schemas.openxmlformats.org/officeDocument/2006/customXml" ds:itemID="{25C25AA8-4C02-46C6-958B-FB531B9F9765}"/>
</file>

<file path=customXml/itemProps2.xml><?xml version="1.0" encoding="utf-8"?>
<ds:datastoreItem xmlns:ds="http://schemas.openxmlformats.org/officeDocument/2006/customXml" ds:itemID="{883425AD-FAA9-44AC-B6DE-6F48B9E0851C}"/>
</file>

<file path=customXml/itemProps3.xml><?xml version="1.0" encoding="utf-8"?>
<ds:datastoreItem xmlns:ds="http://schemas.openxmlformats.org/officeDocument/2006/customXml" ds:itemID="{766965B1-0A78-48AF-B77A-8FB9B8D736FB}"/>
</file>

<file path=docProps/app.xml><?xml version="1.0" encoding="utf-8"?>
<Properties xmlns="http://schemas.openxmlformats.org/officeDocument/2006/extended-properties" xmlns:vt="http://schemas.openxmlformats.org/officeDocument/2006/docPropsVTypes">
  <TotalTime>17089</TotalTime>
  <Words>1208</Words>
  <Application>Microsoft Office PowerPoint</Application>
  <PresentationFormat>Widescreen</PresentationFormat>
  <Paragraphs>54</Paragraphs>
  <Slides>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Adria Slab</vt:lpstr>
      <vt:lpstr>Arial</vt:lpstr>
      <vt:lpstr>Calibri</vt:lpstr>
      <vt:lpstr>Calibri Light</vt:lpstr>
      <vt:lpstr>Georgia</vt:lpstr>
      <vt:lpstr>Palatino Linotype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Nadia O'Mara</dc:creator>
  <cp:lastModifiedBy>Ollie Persey</cp:lastModifiedBy>
  <cp:revision>6</cp:revision>
  <dcterms:created xsi:type="dcterms:W3CDTF">2023-09-25T13:46:16Z</dcterms:created>
  <dcterms:modified xsi:type="dcterms:W3CDTF">2024-03-20T08:33:34Z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0x010100712ACE1B8981554C8C9C3E77AF6D6282</vt:lpwstr>
  </property>
</Properties>
</file>