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Ex1.xml" ContentType="application/vnd.ms-office.chartex+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60" r:id="rId3"/>
    <p:sldId id="259" r:id="rId4"/>
    <p:sldId id="257" r:id="rId5"/>
    <p:sldId id="263" r:id="rId6"/>
    <p:sldId id="265" r:id="rId7"/>
    <p:sldId id="264" r:id="rId8"/>
    <p:sldId id="258" r:id="rId9"/>
    <p:sldId id="261" r:id="rId10"/>
    <p:sldId id="262" r:id="rId11"/>
    <p:sldId id="266" r:id="rId12"/>
    <p:sldId id="267" r:id="rId13"/>
    <p:sldId id="270" r:id="rId14"/>
    <p:sldId id="268" r:id="rId15"/>
    <p:sldId id="26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2009" autoAdjust="0"/>
  </p:normalViewPr>
  <p:slideViewPr>
    <p:cSldViewPr snapToGrid="0">
      <p:cViewPr varScale="1">
        <p:scale>
          <a:sx n="69" d="100"/>
          <a:sy n="69" d="100"/>
        </p:scale>
        <p:origin x="9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Ex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package" Target="../embeddings/Microsoft_Excel_Worksheet.xlsx"/></Relationships>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numDim type="val">
        <cx:f>Sheet1!$A$2:$A$77</cx:f>
        <cx:lvl ptCount="76" formatCode="General">
          <cx:pt idx="0">50</cx:pt>
          <cx:pt idx="1">39</cx:pt>
          <cx:pt idx="2">26</cx:pt>
          <cx:pt idx="3">18</cx:pt>
          <cx:pt idx="4">22</cx:pt>
          <cx:pt idx="5">18</cx:pt>
          <cx:pt idx="6">18</cx:pt>
          <cx:pt idx="7">41</cx:pt>
          <cx:pt idx="8">46</cx:pt>
          <cx:pt idx="9">18</cx:pt>
          <cx:pt idx="10">18</cx:pt>
          <cx:pt idx="11">27</cx:pt>
          <cx:pt idx="12">18</cx:pt>
          <cx:pt idx="13">11</cx:pt>
          <cx:pt idx="14">46</cx:pt>
          <cx:pt idx="15">62</cx:pt>
          <cx:pt idx="16">40</cx:pt>
          <cx:pt idx="17">41</cx:pt>
          <cx:pt idx="18">14</cx:pt>
          <cx:pt idx="19">14</cx:pt>
          <cx:pt idx="20">18</cx:pt>
          <cx:pt idx="21">24</cx:pt>
          <cx:pt idx="22">23</cx:pt>
          <cx:pt idx="23">20</cx:pt>
          <cx:pt idx="24">18</cx:pt>
          <cx:pt idx="25">12</cx:pt>
          <cx:pt idx="26">12</cx:pt>
          <cx:pt idx="27">12</cx:pt>
          <cx:pt idx="28">12</cx:pt>
          <cx:pt idx="29">12</cx:pt>
          <cx:pt idx="30">9</cx:pt>
          <cx:pt idx="31">8</cx:pt>
        </cx:lvl>
      </cx:numDim>
    </cx:data>
  </cx:chartData>
  <cx:chart>
    <cx:title pos="t" align="ctr" overlay="0">
      <cx:tx>
        <cx:txData>
          <cx:v>Time to initial decision (months)</cx:v>
        </cx:txData>
      </cx:tx>
      <cx:txPr>
        <a:bodyPr spcFirstLastPara="1" vertOverflow="ellipsis" horzOverflow="overflow" wrap="square" lIns="0" tIns="0" rIns="0" bIns="0" anchor="ctr" anchorCtr="1"/>
        <a:lstStyle/>
        <a:p>
          <a:pPr algn="ctr" rtl="0">
            <a:defRPr/>
          </a:pPr>
          <a:r>
            <a:rPr lang="en-US" sz="1862" b="0" i="0" u="none" strike="noStrike" baseline="0" dirty="0">
              <a:solidFill>
                <a:prstClr val="black">
                  <a:lumMod val="65000"/>
                  <a:lumOff val="35000"/>
                </a:prstClr>
              </a:solidFill>
              <a:latin typeface="Calibri" panose="020F0502020204030204"/>
            </a:rPr>
            <a:t>Time to initial decision (months)</a:t>
          </a:r>
        </a:p>
      </cx:txPr>
    </cx:title>
    <cx:plotArea>
      <cx:plotAreaRegion>
        <cx:series layoutId="clusteredColumn" uniqueId="{A790D64F-46E8-4040-9297-066D3815FD7C}">
          <cx:tx>
            <cx:txData>
              <cx:f>Sheet1!$A$1</cx:f>
              <cx:v>Length of delay</cx:v>
            </cx:txData>
          </cx:tx>
          <cx:dataLabels/>
          <cx:dataId val="0"/>
          <cx:layoutPr>
            <cx:binning intervalClosed="r"/>
          </cx:layoutPr>
        </cx:series>
      </cx:plotAreaRegion>
      <cx:axis id="0">
        <cx:catScaling gapWidth="0"/>
        <cx:tickLabels/>
      </cx:axis>
      <cx:axis id="1">
        <cx:valScaling/>
        <cx:majorGridlines/>
        <cx:tickLabels/>
      </cx:axis>
    </cx:plotArea>
  </cx:chart>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66">
  <cs:axisTitle>
    <cs:lnRef idx="0"/>
    <cs:fillRef idx="0"/>
    <cs:effectRef idx="0"/>
    <cs:fontRef idx="minor">
      <a:schemeClr val="tx1">
        <a:lumMod val="65000"/>
        <a:lumOff val="35000"/>
      </a:schemeClr>
    </cs:fontRef>
    <cs:defRPr sz="1197"/>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cs:chartArea>
  <cs:dataLabel>
    <cs:lnRef idx="0"/>
    <cs:fillRef idx="0"/>
    <cs:effectRef idx="0"/>
    <cs:fontRef idx="minor">
      <a:schemeClr val="tx1">
        <a:lumMod val="65000"/>
        <a:lumOff val="35000"/>
      </a:schemeClr>
    </cs:fontRef>
    <cs:defRPr sz="1197"/>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862"/>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cs:valueAxis>
  <cs:wall>
    <cs:lnRef idx="0"/>
    <cs:fillRef idx="0"/>
    <cs:effectRef idx="0"/>
    <cs:fontRef idx="minor">
      <a:schemeClr val="tx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9D326F-C655-4F3A-AEF7-C1BA8C70527B}" type="datetimeFigureOut">
              <a:rPr lang="en-GB" smtClean="0"/>
              <a:t>22/11/2023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50FB2F-EFE9-4D5E-9662-892C30FC7107}" type="slidenum">
              <a:rPr lang="en-GB" smtClean="0"/>
              <a:t>‹#›</a:t>
            </a:fld>
            <a:endParaRPr lang="en-GB"/>
          </a:p>
        </p:txBody>
      </p:sp>
    </p:spTree>
    <p:extLst>
      <p:ext uri="{BB962C8B-B14F-4D97-AF65-F5344CB8AC3E}">
        <p14:creationId xmlns:p14="http://schemas.microsoft.com/office/powerpoint/2010/main" val="3453762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the figures do not add up because cases are counted in the period when the action was done i.e. someone who was identified for consideration on inadmissibility grounds in April 2022 might have been admitted in April 2023 so appear in both Q2 2022 and Q2 2023. </a:t>
            </a:r>
            <a:endParaRPr lang="en-GB" dirty="0"/>
          </a:p>
        </p:txBody>
      </p:sp>
      <p:sp>
        <p:nvSpPr>
          <p:cNvPr id="4" name="Slide Number Placeholder 3"/>
          <p:cNvSpPr>
            <a:spLocks noGrp="1"/>
          </p:cNvSpPr>
          <p:nvPr>
            <p:ph type="sldNum" sz="quarter" idx="5"/>
          </p:nvPr>
        </p:nvSpPr>
        <p:spPr/>
        <p:txBody>
          <a:bodyPr/>
          <a:lstStyle/>
          <a:p>
            <a:fld id="{E350FB2F-EFE9-4D5E-9662-892C30FC7107}" type="slidenum">
              <a:rPr lang="en-GB" smtClean="0"/>
              <a:t>12</a:t>
            </a:fld>
            <a:endParaRPr lang="en-GB"/>
          </a:p>
        </p:txBody>
      </p:sp>
    </p:spTree>
    <p:extLst>
      <p:ext uri="{BB962C8B-B14F-4D97-AF65-F5344CB8AC3E}">
        <p14:creationId xmlns:p14="http://schemas.microsoft.com/office/powerpoint/2010/main" val="22985851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79D7BD-251A-9B6E-49BD-F32407D9310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AA94383-BF3D-84AB-0743-681DBE7170F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6769299-1AB0-BE28-EEC6-2F89DDE88E9C}"/>
              </a:ext>
            </a:extLst>
          </p:cNvPr>
          <p:cNvSpPr>
            <a:spLocks noGrp="1"/>
          </p:cNvSpPr>
          <p:nvPr>
            <p:ph type="dt" sz="half" idx="10"/>
          </p:nvPr>
        </p:nvSpPr>
        <p:spPr/>
        <p:txBody>
          <a:bodyPr/>
          <a:lstStyle/>
          <a:p>
            <a:fld id="{F1AEFE80-04F2-40D2-AF13-FDD9137BDBE1}" type="datetimeFigureOut">
              <a:rPr lang="en-GB" smtClean="0"/>
              <a:t>22/11/2023</a:t>
            </a:fld>
            <a:endParaRPr lang="en-GB"/>
          </a:p>
        </p:txBody>
      </p:sp>
      <p:sp>
        <p:nvSpPr>
          <p:cNvPr id="5" name="Footer Placeholder 4">
            <a:extLst>
              <a:ext uri="{FF2B5EF4-FFF2-40B4-BE49-F238E27FC236}">
                <a16:creationId xmlns:a16="http://schemas.microsoft.com/office/drawing/2014/main" id="{76FB42A6-5E17-2A73-E8A4-87CDEE9CD68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CA6D82E-59E0-BEB4-08AD-6810F39DCAB8}"/>
              </a:ext>
            </a:extLst>
          </p:cNvPr>
          <p:cNvSpPr>
            <a:spLocks noGrp="1"/>
          </p:cNvSpPr>
          <p:nvPr>
            <p:ph type="sldNum" sz="quarter" idx="12"/>
          </p:nvPr>
        </p:nvSpPr>
        <p:spPr/>
        <p:txBody>
          <a:bodyPr/>
          <a:lstStyle/>
          <a:p>
            <a:fld id="{8D307747-A02C-498A-9F10-B2B227D41B03}" type="slidenum">
              <a:rPr lang="en-GB" smtClean="0"/>
              <a:t>‹#›</a:t>
            </a:fld>
            <a:endParaRPr lang="en-GB"/>
          </a:p>
        </p:txBody>
      </p:sp>
    </p:spTree>
    <p:extLst>
      <p:ext uri="{BB962C8B-B14F-4D97-AF65-F5344CB8AC3E}">
        <p14:creationId xmlns:p14="http://schemas.microsoft.com/office/powerpoint/2010/main" val="4121825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4CB39C-4075-92E0-46A9-94828C5D8A0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0676810-4E5C-AE95-61F7-42681F522DA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F952596-251F-D0C8-6111-E4B893302B91}"/>
              </a:ext>
            </a:extLst>
          </p:cNvPr>
          <p:cNvSpPr>
            <a:spLocks noGrp="1"/>
          </p:cNvSpPr>
          <p:nvPr>
            <p:ph type="dt" sz="half" idx="10"/>
          </p:nvPr>
        </p:nvSpPr>
        <p:spPr/>
        <p:txBody>
          <a:bodyPr/>
          <a:lstStyle/>
          <a:p>
            <a:fld id="{F1AEFE80-04F2-40D2-AF13-FDD9137BDBE1}" type="datetimeFigureOut">
              <a:rPr lang="en-GB" smtClean="0"/>
              <a:t>22/11/2023</a:t>
            </a:fld>
            <a:endParaRPr lang="en-GB"/>
          </a:p>
        </p:txBody>
      </p:sp>
      <p:sp>
        <p:nvSpPr>
          <p:cNvPr id="5" name="Footer Placeholder 4">
            <a:extLst>
              <a:ext uri="{FF2B5EF4-FFF2-40B4-BE49-F238E27FC236}">
                <a16:creationId xmlns:a16="http://schemas.microsoft.com/office/drawing/2014/main" id="{388A4F95-89B4-3870-7C57-38960954267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7F51FCF-88D8-65CE-2FFE-EFD9723BC1F3}"/>
              </a:ext>
            </a:extLst>
          </p:cNvPr>
          <p:cNvSpPr>
            <a:spLocks noGrp="1"/>
          </p:cNvSpPr>
          <p:nvPr>
            <p:ph type="sldNum" sz="quarter" idx="12"/>
          </p:nvPr>
        </p:nvSpPr>
        <p:spPr/>
        <p:txBody>
          <a:bodyPr/>
          <a:lstStyle/>
          <a:p>
            <a:fld id="{8D307747-A02C-498A-9F10-B2B227D41B03}" type="slidenum">
              <a:rPr lang="en-GB" smtClean="0"/>
              <a:t>‹#›</a:t>
            </a:fld>
            <a:endParaRPr lang="en-GB"/>
          </a:p>
        </p:txBody>
      </p:sp>
    </p:spTree>
    <p:extLst>
      <p:ext uri="{BB962C8B-B14F-4D97-AF65-F5344CB8AC3E}">
        <p14:creationId xmlns:p14="http://schemas.microsoft.com/office/powerpoint/2010/main" val="3238759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84E9F2E-B1DD-A22B-A173-0D49DE9AC35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FD6FA95-A84A-68AA-0FC2-39976463F01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FF7DA12-6B7F-498C-5979-D810A037D165}"/>
              </a:ext>
            </a:extLst>
          </p:cNvPr>
          <p:cNvSpPr>
            <a:spLocks noGrp="1"/>
          </p:cNvSpPr>
          <p:nvPr>
            <p:ph type="dt" sz="half" idx="10"/>
          </p:nvPr>
        </p:nvSpPr>
        <p:spPr/>
        <p:txBody>
          <a:bodyPr/>
          <a:lstStyle/>
          <a:p>
            <a:fld id="{F1AEFE80-04F2-40D2-AF13-FDD9137BDBE1}" type="datetimeFigureOut">
              <a:rPr lang="en-GB" smtClean="0"/>
              <a:t>22/11/2023</a:t>
            </a:fld>
            <a:endParaRPr lang="en-GB"/>
          </a:p>
        </p:txBody>
      </p:sp>
      <p:sp>
        <p:nvSpPr>
          <p:cNvPr id="5" name="Footer Placeholder 4">
            <a:extLst>
              <a:ext uri="{FF2B5EF4-FFF2-40B4-BE49-F238E27FC236}">
                <a16:creationId xmlns:a16="http://schemas.microsoft.com/office/drawing/2014/main" id="{71B101BD-3DA7-4B4D-FF77-30BF4A06799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A7E93F0-3778-69AD-4222-97492DD86C26}"/>
              </a:ext>
            </a:extLst>
          </p:cNvPr>
          <p:cNvSpPr>
            <a:spLocks noGrp="1"/>
          </p:cNvSpPr>
          <p:nvPr>
            <p:ph type="sldNum" sz="quarter" idx="12"/>
          </p:nvPr>
        </p:nvSpPr>
        <p:spPr/>
        <p:txBody>
          <a:bodyPr/>
          <a:lstStyle/>
          <a:p>
            <a:fld id="{8D307747-A02C-498A-9F10-B2B227D41B03}" type="slidenum">
              <a:rPr lang="en-GB" smtClean="0"/>
              <a:t>‹#›</a:t>
            </a:fld>
            <a:endParaRPr lang="en-GB"/>
          </a:p>
        </p:txBody>
      </p:sp>
    </p:spTree>
    <p:extLst>
      <p:ext uri="{BB962C8B-B14F-4D97-AF65-F5344CB8AC3E}">
        <p14:creationId xmlns:p14="http://schemas.microsoft.com/office/powerpoint/2010/main" val="2973424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2E093-1B15-E996-1B11-B02E3F95F7E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94FDCF5-54B5-C622-BA9D-967D0F6C58D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6B3E93F-C078-DDE7-F524-6BF87EBDB6B2}"/>
              </a:ext>
            </a:extLst>
          </p:cNvPr>
          <p:cNvSpPr>
            <a:spLocks noGrp="1"/>
          </p:cNvSpPr>
          <p:nvPr>
            <p:ph type="dt" sz="half" idx="10"/>
          </p:nvPr>
        </p:nvSpPr>
        <p:spPr/>
        <p:txBody>
          <a:bodyPr/>
          <a:lstStyle/>
          <a:p>
            <a:fld id="{F1AEFE80-04F2-40D2-AF13-FDD9137BDBE1}" type="datetimeFigureOut">
              <a:rPr lang="en-GB" smtClean="0"/>
              <a:t>22/11/2023</a:t>
            </a:fld>
            <a:endParaRPr lang="en-GB"/>
          </a:p>
        </p:txBody>
      </p:sp>
      <p:sp>
        <p:nvSpPr>
          <p:cNvPr id="5" name="Footer Placeholder 4">
            <a:extLst>
              <a:ext uri="{FF2B5EF4-FFF2-40B4-BE49-F238E27FC236}">
                <a16:creationId xmlns:a16="http://schemas.microsoft.com/office/drawing/2014/main" id="{A5411FEB-DBEA-A912-743D-FC6F2ABED37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CB1797C-2F9F-A821-D1D6-DDE399088C99}"/>
              </a:ext>
            </a:extLst>
          </p:cNvPr>
          <p:cNvSpPr>
            <a:spLocks noGrp="1"/>
          </p:cNvSpPr>
          <p:nvPr>
            <p:ph type="sldNum" sz="quarter" idx="12"/>
          </p:nvPr>
        </p:nvSpPr>
        <p:spPr/>
        <p:txBody>
          <a:bodyPr/>
          <a:lstStyle/>
          <a:p>
            <a:fld id="{8D307747-A02C-498A-9F10-B2B227D41B03}" type="slidenum">
              <a:rPr lang="en-GB" smtClean="0"/>
              <a:t>‹#›</a:t>
            </a:fld>
            <a:endParaRPr lang="en-GB"/>
          </a:p>
        </p:txBody>
      </p:sp>
    </p:spTree>
    <p:extLst>
      <p:ext uri="{BB962C8B-B14F-4D97-AF65-F5344CB8AC3E}">
        <p14:creationId xmlns:p14="http://schemas.microsoft.com/office/powerpoint/2010/main" val="3840314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7EDDF-0598-9B85-9D61-B93DAB90269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96E3B36-16F7-130A-E5E3-E2BE0CA1924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A62181E-B23C-13A8-76D9-9C836A3AFAC8}"/>
              </a:ext>
            </a:extLst>
          </p:cNvPr>
          <p:cNvSpPr>
            <a:spLocks noGrp="1"/>
          </p:cNvSpPr>
          <p:nvPr>
            <p:ph type="dt" sz="half" idx="10"/>
          </p:nvPr>
        </p:nvSpPr>
        <p:spPr/>
        <p:txBody>
          <a:bodyPr/>
          <a:lstStyle/>
          <a:p>
            <a:fld id="{F1AEFE80-04F2-40D2-AF13-FDD9137BDBE1}" type="datetimeFigureOut">
              <a:rPr lang="en-GB" smtClean="0"/>
              <a:t>22/11/2023</a:t>
            </a:fld>
            <a:endParaRPr lang="en-GB"/>
          </a:p>
        </p:txBody>
      </p:sp>
      <p:sp>
        <p:nvSpPr>
          <p:cNvPr id="5" name="Footer Placeholder 4">
            <a:extLst>
              <a:ext uri="{FF2B5EF4-FFF2-40B4-BE49-F238E27FC236}">
                <a16:creationId xmlns:a16="http://schemas.microsoft.com/office/drawing/2014/main" id="{60830E38-90BE-8CB2-1515-4E8371A5A67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F909C9B-A3EE-81C2-DFAC-77EFE19DEFC3}"/>
              </a:ext>
            </a:extLst>
          </p:cNvPr>
          <p:cNvSpPr>
            <a:spLocks noGrp="1"/>
          </p:cNvSpPr>
          <p:nvPr>
            <p:ph type="sldNum" sz="quarter" idx="12"/>
          </p:nvPr>
        </p:nvSpPr>
        <p:spPr/>
        <p:txBody>
          <a:bodyPr/>
          <a:lstStyle/>
          <a:p>
            <a:fld id="{8D307747-A02C-498A-9F10-B2B227D41B03}" type="slidenum">
              <a:rPr lang="en-GB" smtClean="0"/>
              <a:t>‹#›</a:t>
            </a:fld>
            <a:endParaRPr lang="en-GB"/>
          </a:p>
        </p:txBody>
      </p:sp>
    </p:spTree>
    <p:extLst>
      <p:ext uri="{BB962C8B-B14F-4D97-AF65-F5344CB8AC3E}">
        <p14:creationId xmlns:p14="http://schemas.microsoft.com/office/powerpoint/2010/main" val="3253160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89DAC-6785-8AD1-97CB-D5FAE27CDF7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E7F9E68-B3B6-F75C-8E7C-F0CBA69DAAF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2444BDA-FB27-9C17-8443-5DD8C68577C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2B03726-29B6-00B6-4F31-0B9D41E5BD59}"/>
              </a:ext>
            </a:extLst>
          </p:cNvPr>
          <p:cNvSpPr>
            <a:spLocks noGrp="1"/>
          </p:cNvSpPr>
          <p:nvPr>
            <p:ph type="dt" sz="half" idx="10"/>
          </p:nvPr>
        </p:nvSpPr>
        <p:spPr/>
        <p:txBody>
          <a:bodyPr/>
          <a:lstStyle/>
          <a:p>
            <a:fld id="{F1AEFE80-04F2-40D2-AF13-FDD9137BDBE1}" type="datetimeFigureOut">
              <a:rPr lang="en-GB" smtClean="0"/>
              <a:t>22/11/2023</a:t>
            </a:fld>
            <a:endParaRPr lang="en-GB"/>
          </a:p>
        </p:txBody>
      </p:sp>
      <p:sp>
        <p:nvSpPr>
          <p:cNvPr id="6" name="Footer Placeholder 5">
            <a:extLst>
              <a:ext uri="{FF2B5EF4-FFF2-40B4-BE49-F238E27FC236}">
                <a16:creationId xmlns:a16="http://schemas.microsoft.com/office/drawing/2014/main" id="{96B3BF6D-CA2B-0826-D6AA-B18571B3802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E602C54-3293-2AC6-E1BF-F9C431B8B7BE}"/>
              </a:ext>
            </a:extLst>
          </p:cNvPr>
          <p:cNvSpPr>
            <a:spLocks noGrp="1"/>
          </p:cNvSpPr>
          <p:nvPr>
            <p:ph type="sldNum" sz="quarter" idx="12"/>
          </p:nvPr>
        </p:nvSpPr>
        <p:spPr/>
        <p:txBody>
          <a:bodyPr/>
          <a:lstStyle/>
          <a:p>
            <a:fld id="{8D307747-A02C-498A-9F10-B2B227D41B03}" type="slidenum">
              <a:rPr lang="en-GB" smtClean="0"/>
              <a:t>‹#›</a:t>
            </a:fld>
            <a:endParaRPr lang="en-GB"/>
          </a:p>
        </p:txBody>
      </p:sp>
    </p:spTree>
    <p:extLst>
      <p:ext uri="{BB962C8B-B14F-4D97-AF65-F5344CB8AC3E}">
        <p14:creationId xmlns:p14="http://schemas.microsoft.com/office/powerpoint/2010/main" val="3334567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41A71-C274-9C7D-D1C0-FC1CD9F73AC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4B4B21E-BAB1-CAF3-5C63-D363EE1F9C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1D99F43-9A2C-657E-BCB5-8F393CEE2F2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25FE1E0-D861-6104-A6FB-0C0B600B683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61455D-ABE8-5A24-D3C6-457DB2274C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9FECBF2-F666-A730-6A52-29E5481FBC92}"/>
              </a:ext>
            </a:extLst>
          </p:cNvPr>
          <p:cNvSpPr>
            <a:spLocks noGrp="1"/>
          </p:cNvSpPr>
          <p:nvPr>
            <p:ph type="dt" sz="half" idx="10"/>
          </p:nvPr>
        </p:nvSpPr>
        <p:spPr/>
        <p:txBody>
          <a:bodyPr/>
          <a:lstStyle/>
          <a:p>
            <a:fld id="{F1AEFE80-04F2-40D2-AF13-FDD9137BDBE1}" type="datetimeFigureOut">
              <a:rPr lang="en-GB" smtClean="0"/>
              <a:t>22/11/2023</a:t>
            </a:fld>
            <a:endParaRPr lang="en-GB"/>
          </a:p>
        </p:txBody>
      </p:sp>
      <p:sp>
        <p:nvSpPr>
          <p:cNvPr id="8" name="Footer Placeholder 7">
            <a:extLst>
              <a:ext uri="{FF2B5EF4-FFF2-40B4-BE49-F238E27FC236}">
                <a16:creationId xmlns:a16="http://schemas.microsoft.com/office/drawing/2014/main" id="{824CCF9C-B90F-980F-9DCA-17390AC17AC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BB388A9-C0BC-E351-F90E-8BF3AEDBD30B}"/>
              </a:ext>
            </a:extLst>
          </p:cNvPr>
          <p:cNvSpPr>
            <a:spLocks noGrp="1"/>
          </p:cNvSpPr>
          <p:nvPr>
            <p:ph type="sldNum" sz="quarter" idx="12"/>
          </p:nvPr>
        </p:nvSpPr>
        <p:spPr/>
        <p:txBody>
          <a:bodyPr/>
          <a:lstStyle/>
          <a:p>
            <a:fld id="{8D307747-A02C-498A-9F10-B2B227D41B03}" type="slidenum">
              <a:rPr lang="en-GB" smtClean="0"/>
              <a:t>‹#›</a:t>
            </a:fld>
            <a:endParaRPr lang="en-GB"/>
          </a:p>
        </p:txBody>
      </p:sp>
    </p:spTree>
    <p:extLst>
      <p:ext uri="{BB962C8B-B14F-4D97-AF65-F5344CB8AC3E}">
        <p14:creationId xmlns:p14="http://schemas.microsoft.com/office/powerpoint/2010/main" val="664111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48533-61CB-8F3E-AFB6-B7A053B2DFA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FA31B01-930F-6D1D-D1B6-26F8E4514884}"/>
              </a:ext>
            </a:extLst>
          </p:cNvPr>
          <p:cNvSpPr>
            <a:spLocks noGrp="1"/>
          </p:cNvSpPr>
          <p:nvPr>
            <p:ph type="dt" sz="half" idx="10"/>
          </p:nvPr>
        </p:nvSpPr>
        <p:spPr/>
        <p:txBody>
          <a:bodyPr/>
          <a:lstStyle/>
          <a:p>
            <a:fld id="{F1AEFE80-04F2-40D2-AF13-FDD9137BDBE1}" type="datetimeFigureOut">
              <a:rPr lang="en-GB" smtClean="0"/>
              <a:t>22/11/2023</a:t>
            </a:fld>
            <a:endParaRPr lang="en-GB"/>
          </a:p>
        </p:txBody>
      </p:sp>
      <p:sp>
        <p:nvSpPr>
          <p:cNvPr id="4" name="Footer Placeholder 3">
            <a:extLst>
              <a:ext uri="{FF2B5EF4-FFF2-40B4-BE49-F238E27FC236}">
                <a16:creationId xmlns:a16="http://schemas.microsoft.com/office/drawing/2014/main" id="{DB311A1C-7B50-2FA3-1910-7330CC2B794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701043C-D470-16E3-5FB3-ACD49F0D88F3}"/>
              </a:ext>
            </a:extLst>
          </p:cNvPr>
          <p:cNvSpPr>
            <a:spLocks noGrp="1"/>
          </p:cNvSpPr>
          <p:nvPr>
            <p:ph type="sldNum" sz="quarter" idx="12"/>
          </p:nvPr>
        </p:nvSpPr>
        <p:spPr/>
        <p:txBody>
          <a:bodyPr/>
          <a:lstStyle/>
          <a:p>
            <a:fld id="{8D307747-A02C-498A-9F10-B2B227D41B03}" type="slidenum">
              <a:rPr lang="en-GB" smtClean="0"/>
              <a:t>‹#›</a:t>
            </a:fld>
            <a:endParaRPr lang="en-GB"/>
          </a:p>
        </p:txBody>
      </p:sp>
    </p:spTree>
    <p:extLst>
      <p:ext uri="{BB962C8B-B14F-4D97-AF65-F5344CB8AC3E}">
        <p14:creationId xmlns:p14="http://schemas.microsoft.com/office/powerpoint/2010/main" val="435542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C4939F-09A7-32E9-AB31-D3C3FA9BED3C}"/>
              </a:ext>
            </a:extLst>
          </p:cNvPr>
          <p:cNvSpPr>
            <a:spLocks noGrp="1"/>
          </p:cNvSpPr>
          <p:nvPr>
            <p:ph type="dt" sz="half" idx="10"/>
          </p:nvPr>
        </p:nvSpPr>
        <p:spPr/>
        <p:txBody>
          <a:bodyPr/>
          <a:lstStyle/>
          <a:p>
            <a:fld id="{F1AEFE80-04F2-40D2-AF13-FDD9137BDBE1}" type="datetimeFigureOut">
              <a:rPr lang="en-GB" smtClean="0"/>
              <a:t>22/11/2023</a:t>
            </a:fld>
            <a:endParaRPr lang="en-GB"/>
          </a:p>
        </p:txBody>
      </p:sp>
      <p:sp>
        <p:nvSpPr>
          <p:cNvPr id="3" name="Footer Placeholder 2">
            <a:extLst>
              <a:ext uri="{FF2B5EF4-FFF2-40B4-BE49-F238E27FC236}">
                <a16:creationId xmlns:a16="http://schemas.microsoft.com/office/drawing/2014/main" id="{393F6363-B438-E8F6-3FB7-5600463A07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BE23212-A6BC-D8A1-1E6C-9C3837FBF594}"/>
              </a:ext>
            </a:extLst>
          </p:cNvPr>
          <p:cNvSpPr>
            <a:spLocks noGrp="1"/>
          </p:cNvSpPr>
          <p:nvPr>
            <p:ph type="sldNum" sz="quarter" idx="12"/>
          </p:nvPr>
        </p:nvSpPr>
        <p:spPr/>
        <p:txBody>
          <a:bodyPr/>
          <a:lstStyle/>
          <a:p>
            <a:fld id="{8D307747-A02C-498A-9F10-B2B227D41B03}" type="slidenum">
              <a:rPr lang="en-GB" smtClean="0"/>
              <a:t>‹#›</a:t>
            </a:fld>
            <a:endParaRPr lang="en-GB"/>
          </a:p>
        </p:txBody>
      </p:sp>
    </p:spTree>
    <p:extLst>
      <p:ext uri="{BB962C8B-B14F-4D97-AF65-F5344CB8AC3E}">
        <p14:creationId xmlns:p14="http://schemas.microsoft.com/office/powerpoint/2010/main" val="1960681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31769-4A27-26B8-EEBC-0D6CEB0D99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DF4A9DF-6C89-F291-F1FF-365BF20D1B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3F13B5D-8BC7-4E3F-2E72-BDE8190B7B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052F9F1-B2AB-6D11-0D33-9B6FEDDC89B1}"/>
              </a:ext>
            </a:extLst>
          </p:cNvPr>
          <p:cNvSpPr>
            <a:spLocks noGrp="1"/>
          </p:cNvSpPr>
          <p:nvPr>
            <p:ph type="dt" sz="half" idx="10"/>
          </p:nvPr>
        </p:nvSpPr>
        <p:spPr/>
        <p:txBody>
          <a:bodyPr/>
          <a:lstStyle/>
          <a:p>
            <a:fld id="{F1AEFE80-04F2-40D2-AF13-FDD9137BDBE1}" type="datetimeFigureOut">
              <a:rPr lang="en-GB" smtClean="0"/>
              <a:t>22/11/2023</a:t>
            </a:fld>
            <a:endParaRPr lang="en-GB"/>
          </a:p>
        </p:txBody>
      </p:sp>
      <p:sp>
        <p:nvSpPr>
          <p:cNvPr id="6" name="Footer Placeholder 5">
            <a:extLst>
              <a:ext uri="{FF2B5EF4-FFF2-40B4-BE49-F238E27FC236}">
                <a16:creationId xmlns:a16="http://schemas.microsoft.com/office/drawing/2014/main" id="{FC6503E9-12CC-63A4-8E6B-41A296B16D8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5482FD7-9D64-58CB-07A3-0899733C0829}"/>
              </a:ext>
            </a:extLst>
          </p:cNvPr>
          <p:cNvSpPr>
            <a:spLocks noGrp="1"/>
          </p:cNvSpPr>
          <p:nvPr>
            <p:ph type="sldNum" sz="quarter" idx="12"/>
          </p:nvPr>
        </p:nvSpPr>
        <p:spPr/>
        <p:txBody>
          <a:bodyPr/>
          <a:lstStyle/>
          <a:p>
            <a:fld id="{8D307747-A02C-498A-9F10-B2B227D41B03}" type="slidenum">
              <a:rPr lang="en-GB" smtClean="0"/>
              <a:t>‹#›</a:t>
            </a:fld>
            <a:endParaRPr lang="en-GB"/>
          </a:p>
        </p:txBody>
      </p:sp>
    </p:spTree>
    <p:extLst>
      <p:ext uri="{BB962C8B-B14F-4D97-AF65-F5344CB8AC3E}">
        <p14:creationId xmlns:p14="http://schemas.microsoft.com/office/powerpoint/2010/main" val="39191643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0F4FD-B616-6162-5E87-FFCAC5E394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070A8D0-76BA-B2F6-A41C-86E58F575B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A74FEF4-A2BE-BA99-E8C3-255E8537FA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683973-47D5-1D35-302F-4865ADA505A4}"/>
              </a:ext>
            </a:extLst>
          </p:cNvPr>
          <p:cNvSpPr>
            <a:spLocks noGrp="1"/>
          </p:cNvSpPr>
          <p:nvPr>
            <p:ph type="dt" sz="half" idx="10"/>
          </p:nvPr>
        </p:nvSpPr>
        <p:spPr/>
        <p:txBody>
          <a:bodyPr/>
          <a:lstStyle/>
          <a:p>
            <a:fld id="{F1AEFE80-04F2-40D2-AF13-FDD9137BDBE1}" type="datetimeFigureOut">
              <a:rPr lang="en-GB" smtClean="0"/>
              <a:t>22/11/2023</a:t>
            </a:fld>
            <a:endParaRPr lang="en-GB"/>
          </a:p>
        </p:txBody>
      </p:sp>
      <p:sp>
        <p:nvSpPr>
          <p:cNvPr id="6" name="Footer Placeholder 5">
            <a:extLst>
              <a:ext uri="{FF2B5EF4-FFF2-40B4-BE49-F238E27FC236}">
                <a16:creationId xmlns:a16="http://schemas.microsoft.com/office/drawing/2014/main" id="{B21EF921-A17A-6C82-8A8C-02CAE1FEFCF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7028F18-9C08-05D4-40EC-4D6C4AF3C5AC}"/>
              </a:ext>
            </a:extLst>
          </p:cNvPr>
          <p:cNvSpPr>
            <a:spLocks noGrp="1"/>
          </p:cNvSpPr>
          <p:nvPr>
            <p:ph type="sldNum" sz="quarter" idx="12"/>
          </p:nvPr>
        </p:nvSpPr>
        <p:spPr/>
        <p:txBody>
          <a:bodyPr/>
          <a:lstStyle/>
          <a:p>
            <a:fld id="{8D307747-A02C-498A-9F10-B2B227D41B03}" type="slidenum">
              <a:rPr lang="en-GB" smtClean="0"/>
              <a:t>‹#›</a:t>
            </a:fld>
            <a:endParaRPr lang="en-GB"/>
          </a:p>
        </p:txBody>
      </p:sp>
    </p:spTree>
    <p:extLst>
      <p:ext uri="{BB962C8B-B14F-4D97-AF65-F5344CB8AC3E}">
        <p14:creationId xmlns:p14="http://schemas.microsoft.com/office/powerpoint/2010/main" val="3925503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C55E1EB-239F-C1EA-2293-01406DF48C3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70668DE-05D5-CA29-DC85-BD762C0F8E6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E67F95F-175F-022F-6976-EFC38D30623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AEFE80-04F2-40D2-AF13-FDD9137BDBE1}" type="datetimeFigureOut">
              <a:rPr lang="en-GB" smtClean="0"/>
              <a:t>22/11/2023</a:t>
            </a:fld>
            <a:endParaRPr lang="en-GB"/>
          </a:p>
        </p:txBody>
      </p:sp>
      <p:sp>
        <p:nvSpPr>
          <p:cNvPr id="5" name="Footer Placeholder 4">
            <a:extLst>
              <a:ext uri="{FF2B5EF4-FFF2-40B4-BE49-F238E27FC236}">
                <a16:creationId xmlns:a16="http://schemas.microsoft.com/office/drawing/2014/main" id="{74594195-B2C0-9FBA-E5CA-ACD302A8FE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197717C-1992-60D8-812B-1FC4FEDF46C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307747-A02C-498A-9F10-B2B227D41B03}" type="slidenum">
              <a:rPr lang="en-GB" smtClean="0"/>
              <a:t>‹#›</a:t>
            </a:fld>
            <a:endParaRPr lang="en-GB"/>
          </a:p>
        </p:txBody>
      </p:sp>
    </p:spTree>
    <p:extLst>
      <p:ext uri="{BB962C8B-B14F-4D97-AF65-F5344CB8AC3E}">
        <p14:creationId xmlns:p14="http://schemas.microsoft.com/office/powerpoint/2010/main" val="36788496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gov.uk/government/statistics/immigration-system-statistics-year-ending-june-2023/how-many-people-do-we-grant-protection-to#asylum-claims-considered-inadmissible"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gov.uk/government/publications/inadmissibility-third-country-cases/inadmissibility-safe-third-country-cases-accessible#Removal-agreements-and-timescale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4/relationships/chartEx" Target="../charts/chartEx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278ADA9-6383-4BDD-80D2-8899A40268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84B7147-B0F6-40ED-B5A2-FF72BC8198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Rectangle 11">
            <a:extLst>
              <a:ext uri="{FF2B5EF4-FFF2-40B4-BE49-F238E27FC236}">
                <a16:creationId xmlns:a16="http://schemas.microsoft.com/office/drawing/2014/main" id="{B36D2DE0-0628-4A9A-A59D-7BA8B5EB3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48E405C9-94BE-41DA-928C-DEC9A8550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5929" y="148929"/>
            <a:ext cx="6560142" cy="6560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B85ADB52-26D7-BDF3-008D-B44722D408EE}"/>
              </a:ext>
            </a:extLst>
          </p:cNvPr>
          <p:cNvSpPr>
            <a:spLocks noGrp="1"/>
          </p:cNvSpPr>
          <p:nvPr>
            <p:ph type="ctrTitle"/>
          </p:nvPr>
        </p:nvSpPr>
        <p:spPr>
          <a:xfrm>
            <a:off x="3315031" y="1380754"/>
            <a:ext cx="5561938" cy="2513516"/>
          </a:xfrm>
        </p:spPr>
        <p:txBody>
          <a:bodyPr>
            <a:normAutofit/>
          </a:bodyPr>
          <a:lstStyle/>
          <a:p>
            <a:r>
              <a:rPr lang="en-US" sz="5600"/>
              <a:t>Delays in the asylum system – legal challenges</a:t>
            </a:r>
            <a:endParaRPr lang="en-GB" sz="5600"/>
          </a:p>
        </p:txBody>
      </p:sp>
      <p:sp>
        <p:nvSpPr>
          <p:cNvPr id="3" name="Subtitle 2">
            <a:extLst>
              <a:ext uri="{FF2B5EF4-FFF2-40B4-BE49-F238E27FC236}">
                <a16:creationId xmlns:a16="http://schemas.microsoft.com/office/drawing/2014/main" id="{BD1DE708-34BC-DE8F-908A-9B70F0BFB520}"/>
              </a:ext>
            </a:extLst>
          </p:cNvPr>
          <p:cNvSpPr>
            <a:spLocks noGrp="1"/>
          </p:cNvSpPr>
          <p:nvPr>
            <p:ph type="subTitle" idx="1"/>
          </p:nvPr>
        </p:nvSpPr>
        <p:spPr>
          <a:xfrm>
            <a:off x="3315031" y="4076802"/>
            <a:ext cx="5561938" cy="1534587"/>
          </a:xfrm>
        </p:spPr>
        <p:txBody>
          <a:bodyPr>
            <a:normAutofit/>
          </a:bodyPr>
          <a:lstStyle/>
          <a:p>
            <a:r>
              <a:rPr lang="en-US" dirty="0"/>
              <a:t>Alison Pickup</a:t>
            </a:r>
          </a:p>
          <a:p>
            <a:r>
              <a:rPr lang="en-US" dirty="0"/>
              <a:t>Asylum Aid </a:t>
            </a:r>
            <a:endParaRPr lang="en-GB" dirty="0"/>
          </a:p>
        </p:txBody>
      </p:sp>
      <p:sp>
        <p:nvSpPr>
          <p:cNvPr id="16" name="Arc 15">
            <a:extLst>
              <a:ext uri="{FF2B5EF4-FFF2-40B4-BE49-F238E27FC236}">
                <a16:creationId xmlns:a16="http://schemas.microsoft.com/office/drawing/2014/main" id="{D2091A72-D5BB-42AC-8FD3-F7747D9086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222429" flipV="1">
            <a:off x="2494119" y="6170"/>
            <a:ext cx="6816262"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8" name="Oval 17">
            <a:extLst>
              <a:ext uri="{FF2B5EF4-FFF2-40B4-BE49-F238E27FC236}">
                <a16:creationId xmlns:a16="http://schemas.microsoft.com/office/drawing/2014/main" id="{6ED12BFC-A737-46AF-8411-481112D54B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00995" y="5310973"/>
            <a:ext cx="705948" cy="68679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41431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A92ED3D-E73E-630C-7B10-1A10107B0A16}"/>
              </a:ext>
            </a:extLst>
          </p:cNvPr>
          <p:cNvSpPr>
            <a:spLocks noGrp="1"/>
          </p:cNvSpPr>
          <p:nvPr>
            <p:ph type="title"/>
          </p:nvPr>
        </p:nvSpPr>
        <p:spPr>
          <a:xfrm>
            <a:off x="686834" y="1153572"/>
            <a:ext cx="3200400" cy="4461163"/>
          </a:xfrm>
        </p:spPr>
        <p:txBody>
          <a:bodyPr>
            <a:normAutofit/>
          </a:bodyPr>
          <a:lstStyle/>
          <a:p>
            <a:r>
              <a:rPr lang="en-US">
                <a:solidFill>
                  <a:srgbClr val="FFFFFF"/>
                </a:solidFill>
              </a:rPr>
              <a:t>Is Article 8 breached by unlawful delay?</a:t>
            </a:r>
            <a:endParaRPr lang="en-GB">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63BD286-23E6-3EE1-B8A3-488C7E4F51F6}"/>
              </a:ext>
            </a:extLst>
          </p:cNvPr>
          <p:cNvSpPr>
            <a:spLocks noGrp="1"/>
          </p:cNvSpPr>
          <p:nvPr>
            <p:ph idx="1"/>
          </p:nvPr>
        </p:nvSpPr>
        <p:spPr>
          <a:xfrm>
            <a:off x="4447308" y="591344"/>
            <a:ext cx="6906491" cy="5585619"/>
          </a:xfrm>
        </p:spPr>
        <p:txBody>
          <a:bodyPr anchor="ctr">
            <a:normAutofit/>
          </a:bodyPr>
          <a:lstStyle/>
          <a:p>
            <a:r>
              <a:rPr lang="en-US" sz="2000" dirty="0"/>
              <a:t>The positive obligations under Article 8 ECHR “</a:t>
            </a:r>
            <a:r>
              <a:rPr lang="en-US" sz="2000" i="1" dirty="0"/>
              <a:t>include the competent authorities’ duty to examine the person’s asylum request promptly, in order to ensure that his or her situation of insecurity and uncertainty is as short-lived as possible ...</a:t>
            </a:r>
            <a:r>
              <a:rPr lang="en-US" sz="2000" dirty="0"/>
              <a:t>”: </a:t>
            </a:r>
            <a:r>
              <a:rPr lang="en-US" sz="2000" i="1" dirty="0"/>
              <a:t>B.A.C. v. Greece</a:t>
            </a:r>
            <a:r>
              <a:rPr lang="en-US" sz="2000" dirty="0"/>
              <a:t>, First Chamber (no. 11981/15, § 37, 13 October 2016).</a:t>
            </a:r>
          </a:p>
          <a:p>
            <a:r>
              <a:rPr lang="en-US" sz="2000" dirty="0"/>
              <a:t>The Court concluded in that case (in which the Applicant had lived for 12 years in a state of precarity): </a:t>
            </a:r>
          </a:p>
          <a:p>
            <a:pPr marL="457200" lvl="1" indent="0">
              <a:buNone/>
            </a:pPr>
            <a:r>
              <a:rPr lang="en-US" sz="2000" dirty="0"/>
              <a:t>“46. The Court holds that in the circumstances of the present case the competent authorities failed in their positive obligation under Article 8 of the Convention to establish an effective and accessible procedure to protect the right to private life by means of appropriate regulations to guarantee that the applicant’s asylum request is examined within a reasonable time in order to ensure that his situation of insecurity is as short-lived as possible (see also paragraph 37 above). There has therefore been a violation of Article 8.”</a:t>
            </a:r>
            <a:endParaRPr lang="en-GB" sz="2000" dirty="0"/>
          </a:p>
        </p:txBody>
      </p:sp>
    </p:spTree>
    <p:extLst>
      <p:ext uri="{BB962C8B-B14F-4D97-AF65-F5344CB8AC3E}">
        <p14:creationId xmlns:p14="http://schemas.microsoft.com/office/powerpoint/2010/main" val="1673911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100B4EC-FFF8-4DEC-550D-188DF1BBE8A5}"/>
              </a:ext>
            </a:extLst>
          </p:cNvPr>
          <p:cNvSpPr>
            <a:spLocks noGrp="1"/>
          </p:cNvSpPr>
          <p:nvPr>
            <p:ph type="title"/>
          </p:nvPr>
        </p:nvSpPr>
        <p:spPr>
          <a:xfrm>
            <a:off x="686834" y="1153572"/>
            <a:ext cx="3200400" cy="4461163"/>
          </a:xfrm>
        </p:spPr>
        <p:txBody>
          <a:bodyPr>
            <a:normAutofit/>
          </a:bodyPr>
          <a:lstStyle/>
          <a:p>
            <a:r>
              <a:rPr lang="en-US" sz="4100">
                <a:solidFill>
                  <a:srgbClr val="FFFFFF"/>
                </a:solidFill>
              </a:rPr>
              <a:t>Inadmissibility </a:t>
            </a:r>
            <a:endParaRPr lang="en-GB" sz="410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1BDA418-D918-CBA2-78C6-50640073BCC9}"/>
              </a:ext>
            </a:extLst>
          </p:cNvPr>
          <p:cNvSpPr>
            <a:spLocks noGrp="1"/>
          </p:cNvSpPr>
          <p:nvPr>
            <p:ph idx="1"/>
          </p:nvPr>
        </p:nvSpPr>
        <p:spPr>
          <a:xfrm>
            <a:off x="4447308" y="591344"/>
            <a:ext cx="6906491" cy="5585619"/>
          </a:xfrm>
        </p:spPr>
        <p:txBody>
          <a:bodyPr anchor="ctr">
            <a:normAutofit/>
          </a:bodyPr>
          <a:lstStyle/>
          <a:p>
            <a:pPr marL="0" indent="0">
              <a:buNone/>
            </a:pPr>
            <a:r>
              <a:rPr lang="en-US" sz="1500" b="0" i="0">
                <a:effectLst/>
                <a:latin typeface="GDS Transport"/>
              </a:rPr>
              <a:t>“Between 1 January 2021 and 30 June 2023:</a:t>
            </a:r>
          </a:p>
          <a:p>
            <a:pPr>
              <a:buFont typeface="Arial" panose="020B0604020202020204" pitchFamily="34" charset="0"/>
              <a:buChar char="•"/>
            </a:pPr>
            <a:r>
              <a:rPr lang="en-US" sz="1500" b="0" i="0">
                <a:effectLst/>
                <a:latin typeface="GDS Transport"/>
              </a:rPr>
              <a:t>60,595 asylum claimants were identified for consideration on inadmissibility grounds</a:t>
            </a:r>
          </a:p>
          <a:p>
            <a:pPr>
              <a:buFont typeface="Arial" panose="020B0604020202020204" pitchFamily="34" charset="0"/>
              <a:buChar char="•"/>
            </a:pPr>
            <a:r>
              <a:rPr lang="en-US" sz="1500" b="0" i="0">
                <a:effectLst/>
                <a:latin typeface="GDS Transport"/>
              </a:rPr>
              <a:t>29,258 ‘notices of intent’ were issued to individuals, to inform them that their case was being reviewed to determine whether removal action on inadmissibility grounds was appropriate and possible</a:t>
            </a:r>
          </a:p>
          <a:p>
            <a:pPr>
              <a:buFont typeface="Arial" panose="020B0604020202020204" pitchFamily="34" charset="0"/>
              <a:buChar char="•"/>
            </a:pPr>
            <a:r>
              <a:rPr lang="en-US" sz="1500" b="0" i="0">
                <a:effectLst/>
                <a:latin typeface="GDS Transport"/>
              </a:rPr>
              <a:t>83 individuals were served with inadmissibility decisions, meaning the UK would not admit the asylum claim for consideration in the UK system, because another country was considered to be responsible for the claim, owing to the claimant’s previous presence in, or connection to a safe country</a:t>
            </a:r>
          </a:p>
          <a:p>
            <a:pPr>
              <a:buFont typeface="Arial" panose="020B0604020202020204" pitchFamily="34" charset="0"/>
              <a:buChar char="•"/>
            </a:pPr>
            <a:r>
              <a:rPr lang="en-US" sz="1500" b="0" i="0">
                <a:effectLst/>
                <a:latin typeface="GDS Transport"/>
              </a:rPr>
              <a:t>there were 23 enforced removals of individuals considered for removal on inadmissibility grounds</a:t>
            </a:r>
          </a:p>
          <a:p>
            <a:pPr>
              <a:buFont typeface="Arial" panose="020B0604020202020204" pitchFamily="34" charset="0"/>
              <a:buChar char="•"/>
            </a:pPr>
            <a:r>
              <a:rPr lang="en-US" sz="1500" b="0" i="0">
                <a:effectLst/>
                <a:latin typeface="GDS Transport"/>
              </a:rPr>
              <a:t>38,238 individuals were subsequently admitted into the UK asylum process for substantive consideration of their asylum claim</a:t>
            </a:r>
          </a:p>
          <a:p>
            <a:r>
              <a:rPr lang="en-US" sz="1500" b="0" i="0">
                <a:effectLst/>
                <a:latin typeface="GDS Transport"/>
              </a:rPr>
              <a:t>The 23 returns were made to Belgium, Denmark, France, Germany, Ireland, Italy, Slovenia, Spain, Sweden and Switzerland.”</a:t>
            </a:r>
          </a:p>
          <a:p>
            <a:pPr marL="0" indent="0">
              <a:buNone/>
            </a:pPr>
            <a:r>
              <a:rPr lang="en-GB" sz="1500">
                <a:hlinkClick r:id="rId2"/>
              </a:rPr>
              <a:t>https://www.gov.uk/government/statistics/immigration-system-statistics-year-ending-june-2023/how-many-people-do-we-grant-protection-to#asylum-claims-considered-inadmissible</a:t>
            </a:r>
            <a:r>
              <a:rPr lang="en-GB" sz="1500"/>
              <a:t> (accessed 20.11.23) </a:t>
            </a:r>
          </a:p>
        </p:txBody>
      </p:sp>
    </p:spTree>
    <p:extLst>
      <p:ext uri="{BB962C8B-B14F-4D97-AF65-F5344CB8AC3E}">
        <p14:creationId xmlns:p14="http://schemas.microsoft.com/office/powerpoint/2010/main" val="136659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545D489D-16E1-484D-867B-144368D74B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9A496F5-B01E-4BF8-9D1E-C4E53B6F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2257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c 13">
            <a:extLst>
              <a:ext uri="{FF2B5EF4-FFF2-40B4-BE49-F238E27FC236}">
                <a16:creationId xmlns:a16="http://schemas.microsoft.com/office/drawing/2014/main" id="{6E895C8D-1379-40B8-8B1B-B6F5AEAF0A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746107">
            <a:off x="2906963" y="1348064"/>
            <a:ext cx="2987899" cy="2987899"/>
          </a:xfrm>
          <a:prstGeom prst="arc">
            <a:avLst>
              <a:gd name="adj1" fmla="val 14612914"/>
              <a:gd name="adj2" fmla="val 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60571BB-90AE-8E32-C7F0-A04DA4CE7537}"/>
              </a:ext>
            </a:extLst>
          </p:cNvPr>
          <p:cNvSpPr>
            <a:spLocks noGrp="1"/>
          </p:cNvSpPr>
          <p:nvPr>
            <p:ph type="title"/>
          </p:nvPr>
        </p:nvSpPr>
        <p:spPr>
          <a:xfrm>
            <a:off x="838200" y="643467"/>
            <a:ext cx="2951205" cy="5571066"/>
          </a:xfrm>
        </p:spPr>
        <p:txBody>
          <a:bodyPr>
            <a:normAutofit/>
          </a:bodyPr>
          <a:lstStyle/>
          <a:p>
            <a:r>
              <a:rPr lang="en-US">
                <a:solidFill>
                  <a:srgbClr val="FFFFFF"/>
                </a:solidFill>
              </a:rPr>
              <a:t>How many people are still waiting to be admitted? (based on data table 9a)</a:t>
            </a:r>
            <a:endParaRPr lang="en-GB">
              <a:solidFill>
                <a:srgbClr val="FFFFFF"/>
              </a:solidFill>
            </a:endParaRPr>
          </a:p>
        </p:txBody>
      </p:sp>
      <p:graphicFrame>
        <p:nvGraphicFramePr>
          <p:cNvPr id="5" name="Content Placeholder 4">
            <a:extLst>
              <a:ext uri="{FF2B5EF4-FFF2-40B4-BE49-F238E27FC236}">
                <a16:creationId xmlns:a16="http://schemas.microsoft.com/office/drawing/2014/main" id="{5FEB8ED2-0AB2-3F20-539A-10C651742224}"/>
              </a:ext>
            </a:extLst>
          </p:cNvPr>
          <p:cNvGraphicFramePr>
            <a:graphicFrameLocks noGrp="1"/>
          </p:cNvGraphicFramePr>
          <p:nvPr>
            <p:ph idx="1"/>
            <p:extLst>
              <p:ext uri="{D42A27DB-BD31-4B8C-83A1-F6EECF244321}">
                <p14:modId xmlns:p14="http://schemas.microsoft.com/office/powerpoint/2010/main" val="3698712089"/>
              </p:ext>
            </p:extLst>
          </p:nvPr>
        </p:nvGraphicFramePr>
        <p:xfrm>
          <a:off x="5237018" y="2188190"/>
          <a:ext cx="6303732" cy="2491849"/>
        </p:xfrm>
        <a:graphic>
          <a:graphicData uri="http://schemas.openxmlformats.org/drawingml/2006/table">
            <a:tbl>
              <a:tblPr>
                <a:tableStyleId>{5C22544A-7EE6-4342-B048-85BDC9FD1C3A}</a:tableStyleId>
              </a:tblPr>
              <a:tblGrid>
                <a:gridCol w="2389947">
                  <a:extLst>
                    <a:ext uri="{9D8B030D-6E8A-4147-A177-3AD203B41FA5}">
                      <a16:colId xmlns:a16="http://schemas.microsoft.com/office/drawing/2014/main" val="3821529276"/>
                    </a:ext>
                  </a:extLst>
                </a:gridCol>
                <a:gridCol w="623494">
                  <a:extLst>
                    <a:ext uri="{9D8B030D-6E8A-4147-A177-3AD203B41FA5}">
                      <a16:colId xmlns:a16="http://schemas.microsoft.com/office/drawing/2014/main" val="3186441992"/>
                    </a:ext>
                  </a:extLst>
                </a:gridCol>
                <a:gridCol w="623494">
                  <a:extLst>
                    <a:ext uri="{9D8B030D-6E8A-4147-A177-3AD203B41FA5}">
                      <a16:colId xmlns:a16="http://schemas.microsoft.com/office/drawing/2014/main" val="316079642"/>
                    </a:ext>
                  </a:extLst>
                </a:gridCol>
                <a:gridCol w="711566">
                  <a:extLst>
                    <a:ext uri="{9D8B030D-6E8A-4147-A177-3AD203B41FA5}">
                      <a16:colId xmlns:a16="http://schemas.microsoft.com/office/drawing/2014/main" val="3902646713"/>
                    </a:ext>
                  </a:extLst>
                </a:gridCol>
                <a:gridCol w="621832">
                  <a:extLst>
                    <a:ext uri="{9D8B030D-6E8A-4147-A177-3AD203B41FA5}">
                      <a16:colId xmlns:a16="http://schemas.microsoft.com/office/drawing/2014/main" val="15507029"/>
                    </a:ext>
                  </a:extLst>
                </a:gridCol>
                <a:gridCol w="621832">
                  <a:extLst>
                    <a:ext uri="{9D8B030D-6E8A-4147-A177-3AD203B41FA5}">
                      <a16:colId xmlns:a16="http://schemas.microsoft.com/office/drawing/2014/main" val="1648665077"/>
                    </a:ext>
                  </a:extLst>
                </a:gridCol>
                <a:gridCol w="711567">
                  <a:extLst>
                    <a:ext uri="{9D8B030D-6E8A-4147-A177-3AD203B41FA5}">
                      <a16:colId xmlns:a16="http://schemas.microsoft.com/office/drawing/2014/main" val="3887160992"/>
                    </a:ext>
                  </a:extLst>
                </a:gridCol>
              </a:tblGrid>
              <a:tr h="239693">
                <a:tc gridSpan="7">
                  <a:txBody>
                    <a:bodyPr/>
                    <a:lstStyle/>
                    <a:p>
                      <a:pPr algn="l" fontAlgn="b"/>
                      <a:r>
                        <a:rPr lang="en-US" sz="1300" u="none" strike="noStrike">
                          <a:effectLst/>
                        </a:rPr>
                        <a:t>Cases considered under inadmissibility rules, 1 April 2022 - 30 June 2023 </a:t>
                      </a:r>
                      <a:endParaRPr lang="en-US" sz="1300" b="1" i="0" u="none" strike="noStrike">
                        <a:solidFill>
                          <a:srgbClr val="000000"/>
                        </a:solidFill>
                        <a:effectLst/>
                        <a:latin typeface="Arial" panose="020B0604020202020204" pitchFamily="34" charset="0"/>
                      </a:endParaRPr>
                    </a:p>
                  </a:txBody>
                  <a:tcPr marL="9971" marR="9971" marT="9971" marB="0" anchor="b"/>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015413746"/>
                  </a:ext>
                </a:extLst>
              </a:tr>
              <a:tr h="431128">
                <a:tc>
                  <a:txBody>
                    <a:bodyPr/>
                    <a:lstStyle/>
                    <a:p>
                      <a:pPr algn="l" fontAlgn="b"/>
                      <a:r>
                        <a:rPr lang="en-GB" sz="1300" u="none" strike="noStrike">
                          <a:effectLst/>
                        </a:rPr>
                        <a:t>Date</a:t>
                      </a:r>
                      <a:endParaRPr lang="en-GB" sz="1300" b="1" i="0" u="none" strike="noStrike">
                        <a:solidFill>
                          <a:srgbClr val="000000"/>
                        </a:solidFill>
                        <a:effectLst/>
                        <a:latin typeface="Arial" panose="020B0604020202020204" pitchFamily="34" charset="0"/>
                      </a:endParaRPr>
                    </a:p>
                  </a:txBody>
                  <a:tcPr marL="9971" marR="9971" marT="9971" marB="0" anchor="b"/>
                </a:tc>
                <a:tc>
                  <a:txBody>
                    <a:bodyPr/>
                    <a:lstStyle/>
                    <a:p>
                      <a:pPr algn="r" fontAlgn="b"/>
                      <a:r>
                        <a:rPr lang="en-GB" sz="1300" u="none" strike="noStrike">
                          <a:effectLst/>
                        </a:rPr>
                        <a:t>Q2 2022</a:t>
                      </a:r>
                      <a:endParaRPr lang="en-GB" sz="1300" b="1" i="0" u="none" strike="noStrike">
                        <a:solidFill>
                          <a:srgbClr val="000000"/>
                        </a:solidFill>
                        <a:effectLst/>
                        <a:latin typeface="Arial" panose="020B0604020202020204" pitchFamily="34" charset="0"/>
                      </a:endParaRPr>
                    </a:p>
                  </a:txBody>
                  <a:tcPr marL="9971" marR="9971" marT="9971" marB="0" anchor="b"/>
                </a:tc>
                <a:tc>
                  <a:txBody>
                    <a:bodyPr/>
                    <a:lstStyle/>
                    <a:p>
                      <a:pPr algn="r" fontAlgn="b"/>
                      <a:r>
                        <a:rPr lang="en-GB" sz="1300" u="none" strike="noStrike">
                          <a:effectLst/>
                        </a:rPr>
                        <a:t>Q3 2022</a:t>
                      </a:r>
                      <a:endParaRPr lang="en-GB" sz="1300" b="1" i="0" u="none" strike="noStrike">
                        <a:solidFill>
                          <a:srgbClr val="000000"/>
                        </a:solidFill>
                        <a:effectLst/>
                        <a:latin typeface="Arial" panose="020B0604020202020204" pitchFamily="34" charset="0"/>
                      </a:endParaRPr>
                    </a:p>
                  </a:txBody>
                  <a:tcPr marL="9971" marR="9971" marT="9971" marB="0" anchor="b"/>
                </a:tc>
                <a:tc>
                  <a:txBody>
                    <a:bodyPr/>
                    <a:lstStyle/>
                    <a:p>
                      <a:pPr algn="r" fontAlgn="b"/>
                      <a:r>
                        <a:rPr lang="en-GB" sz="1300" u="none" strike="noStrike">
                          <a:effectLst/>
                        </a:rPr>
                        <a:t>Q4 2022</a:t>
                      </a:r>
                      <a:endParaRPr lang="en-GB" sz="1300" b="1" i="0" u="none" strike="noStrike">
                        <a:solidFill>
                          <a:srgbClr val="000000"/>
                        </a:solidFill>
                        <a:effectLst/>
                        <a:latin typeface="Arial" panose="020B0604020202020204" pitchFamily="34" charset="0"/>
                      </a:endParaRPr>
                    </a:p>
                  </a:txBody>
                  <a:tcPr marL="9971" marR="9971" marT="9971" marB="0" anchor="b"/>
                </a:tc>
                <a:tc>
                  <a:txBody>
                    <a:bodyPr/>
                    <a:lstStyle/>
                    <a:p>
                      <a:pPr algn="r" fontAlgn="b"/>
                      <a:r>
                        <a:rPr lang="en-GB" sz="1300" u="none" strike="noStrike">
                          <a:effectLst/>
                        </a:rPr>
                        <a:t>Q1 2023</a:t>
                      </a:r>
                      <a:endParaRPr lang="en-GB" sz="1300" b="1" i="0" u="none" strike="noStrike">
                        <a:solidFill>
                          <a:srgbClr val="000000"/>
                        </a:solidFill>
                        <a:effectLst/>
                        <a:latin typeface="Arial" panose="020B0604020202020204" pitchFamily="34" charset="0"/>
                      </a:endParaRPr>
                    </a:p>
                  </a:txBody>
                  <a:tcPr marL="9971" marR="9971" marT="9971" marB="0" anchor="b"/>
                </a:tc>
                <a:tc>
                  <a:txBody>
                    <a:bodyPr/>
                    <a:lstStyle/>
                    <a:p>
                      <a:pPr algn="r" fontAlgn="b"/>
                      <a:r>
                        <a:rPr lang="en-GB" sz="1300" u="none" strike="noStrike">
                          <a:effectLst/>
                        </a:rPr>
                        <a:t>Q2 2023</a:t>
                      </a:r>
                      <a:endParaRPr lang="en-GB" sz="1300" b="1" i="0" u="none" strike="noStrike">
                        <a:solidFill>
                          <a:srgbClr val="000000"/>
                        </a:solidFill>
                        <a:effectLst/>
                        <a:latin typeface="Arial" panose="020B0604020202020204" pitchFamily="34" charset="0"/>
                      </a:endParaRPr>
                    </a:p>
                  </a:txBody>
                  <a:tcPr marL="9971" marR="9971" marT="9971" marB="0" anchor="b"/>
                </a:tc>
                <a:tc>
                  <a:txBody>
                    <a:bodyPr/>
                    <a:lstStyle/>
                    <a:p>
                      <a:pPr algn="r" fontAlgn="b"/>
                      <a:r>
                        <a:rPr lang="en-GB" sz="1300" u="none" strike="noStrike">
                          <a:effectLst/>
                        </a:rPr>
                        <a:t>Total</a:t>
                      </a:r>
                      <a:endParaRPr lang="en-GB" sz="1300" b="1" i="0" u="none" strike="noStrike">
                        <a:solidFill>
                          <a:srgbClr val="000000"/>
                        </a:solidFill>
                        <a:effectLst/>
                        <a:latin typeface="Arial" panose="020B0604020202020204" pitchFamily="34" charset="0"/>
                      </a:endParaRPr>
                    </a:p>
                  </a:txBody>
                  <a:tcPr marL="9971" marR="9971" marT="9971" marB="0" anchor="b"/>
                </a:tc>
                <a:extLst>
                  <a:ext uri="{0D108BD9-81ED-4DB2-BD59-A6C34878D82A}">
                    <a16:rowId xmlns:a16="http://schemas.microsoft.com/office/drawing/2014/main" val="487181958"/>
                  </a:ext>
                </a:extLst>
              </a:tr>
              <a:tr h="431128">
                <a:tc>
                  <a:txBody>
                    <a:bodyPr/>
                    <a:lstStyle/>
                    <a:p>
                      <a:pPr algn="l" fontAlgn="ctr"/>
                      <a:r>
                        <a:rPr lang="en-US" sz="1300" u="none" strike="noStrike">
                          <a:effectLst/>
                        </a:rPr>
                        <a:t>Total identified for consideration on inadmissibility grounds</a:t>
                      </a:r>
                      <a:endParaRPr lang="en-US" sz="1300" b="0" i="0" u="none" strike="noStrike">
                        <a:solidFill>
                          <a:srgbClr val="000000"/>
                        </a:solidFill>
                        <a:effectLst/>
                        <a:latin typeface="Arial" panose="020B0604020202020204" pitchFamily="34" charset="0"/>
                      </a:endParaRPr>
                    </a:p>
                  </a:txBody>
                  <a:tcPr marL="9971" marR="9971" marT="9971" marB="0" anchor="ctr"/>
                </a:tc>
                <a:tc>
                  <a:txBody>
                    <a:bodyPr/>
                    <a:lstStyle/>
                    <a:p>
                      <a:pPr algn="r" fontAlgn="b"/>
                      <a:r>
                        <a:rPr lang="en-GB" sz="1300" u="none" strike="noStrike">
                          <a:effectLst/>
                        </a:rPr>
                        <a:t>6,040</a:t>
                      </a:r>
                      <a:endParaRPr lang="en-GB" sz="1300" b="0" i="0" u="none" strike="noStrike">
                        <a:solidFill>
                          <a:srgbClr val="000000"/>
                        </a:solidFill>
                        <a:effectLst/>
                        <a:latin typeface="Arial" panose="020B0604020202020204" pitchFamily="34" charset="0"/>
                      </a:endParaRPr>
                    </a:p>
                  </a:txBody>
                  <a:tcPr marL="9971" marR="9971" marT="9971" marB="0" anchor="b"/>
                </a:tc>
                <a:tc>
                  <a:txBody>
                    <a:bodyPr/>
                    <a:lstStyle/>
                    <a:p>
                      <a:pPr algn="r" fontAlgn="b"/>
                      <a:r>
                        <a:rPr lang="en-GB" sz="1300" u="none" strike="noStrike">
                          <a:effectLst/>
                        </a:rPr>
                        <a:t>9,950</a:t>
                      </a:r>
                      <a:endParaRPr lang="en-GB" sz="1300" b="0" i="0" u="none" strike="noStrike">
                        <a:solidFill>
                          <a:srgbClr val="000000"/>
                        </a:solidFill>
                        <a:effectLst/>
                        <a:latin typeface="Arial" panose="020B0604020202020204" pitchFamily="34" charset="0"/>
                      </a:endParaRPr>
                    </a:p>
                  </a:txBody>
                  <a:tcPr marL="9971" marR="9971" marT="9971" marB="0" anchor="b"/>
                </a:tc>
                <a:tc>
                  <a:txBody>
                    <a:bodyPr/>
                    <a:lstStyle/>
                    <a:p>
                      <a:pPr algn="r" fontAlgn="b"/>
                      <a:r>
                        <a:rPr lang="en-GB" sz="1300" u="none" strike="noStrike">
                          <a:effectLst/>
                        </a:rPr>
                        <a:t>14,511</a:t>
                      </a:r>
                      <a:endParaRPr lang="en-GB" sz="1300" b="0" i="0" u="none" strike="noStrike">
                        <a:solidFill>
                          <a:srgbClr val="000000"/>
                        </a:solidFill>
                        <a:effectLst/>
                        <a:latin typeface="Arial" panose="020B0604020202020204" pitchFamily="34" charset="0"/>
                      </a:endParaRPr>
                    </a:p>
                  </a:txBody>
                  <a:tcPr marL="9971" marR="9971" marT="9971" marB="0" anchor="b"/>
                </a:tc>
                <a:tc>
                  <a:txBody>
                    <a:bodyPr/>
                    <a:lstStyle/>
                    <a:p>
                      <a:pPr algn="r" fontAlgn="b"/>
                      <a:r>
                        <a:rPr lang="en-GB" sz="1300" u="none" strike="noStrike">
                          <a:effectLst/>
                        </a:rPr>
                        <a:t>9,622</a:t>
                      </a:r>
                      <a:endParaRPr lang="en-GB" sz="1300" b="0" i="0" u="none" strike="noStrike">
                        <a:solidFill>
                          <a:srgbClr val="000000"/>
                        </a:solidFill>
                        <a:effectLst/>
                        <a:latin typeface="Arial" panose="020B0604020202020204" pitchFamily="34" charset="0"/>
                      </a:endParaRPr>
                    </a:p>
                  </a:txBody>
                  <a:tcPr marL="9971" marR="9971" marT="9971" marB="0" anchor="b"/>
                </a:tc>
                <a:tc>
                  <a:txBody>
                    <a:bodyPr/>
                    <a:lstStyle/>
                    <a:p>
                      <a:pPr algn="r" fontAlgn="b"/>
                      <a:r>
                        <a:rPr lang="en-GB" sz="1300" u="none" strike="noStrike">
                          <a:effectLst/>
                        </a:rPr>
                        <a:t>5,229</a:t>
                      </a:r>
                      <a:endParaRPr lang="en-GB" sz="1300" b="0" i="0" u="none" strike="noStrike">
                        <a:solidFill>
                          <a:srgbClr val="000000"/>
                        </a:solidFill>
                        <a:effectLst/>
                        <a:latin typeface="Arial" panose="020B0604020202020204" pitchFamily="34" charset="0"/>
                      </a:endParaRPr>
                    </a:p>
                  </a:txBody>
                  <a:tcPr marL="9971" marR="9971" marT="9971" marB="0" anchor="b"/>
                </a:tc>
                <a:tc>
                  <a:txBody>
                    <a:bodyPr/>
                    <a:lstStyle/>
                    <a:p>
                      <a:pPr algn="r" fontAlgn="b"/>
                      <a:r>
                        <a:rPr lang="en-GB" sz="1300" u="none" strike="noStrike">
                          <a:effectLst/>
                        </a:rPr>
                        <a:t>45,352</a:t>
                      </a:r>
                      <a:endParaRPr lang="en-GB" sz="1300" b="0" i="0" u="none" strike="noStrike">
                        <a:solidFill>
                          <a:srgbClr val="000000"/>
                        </a:solidFill>
                        <a:effectLst/>
                        <a:latin typeface="Arial" panose="020B0604020202020204" pitchFamily="34" charset="0"/>
                      </a:endParaRPr>
                    </a:p>
                  </a:txBody>
                  <a:tcPr marL="9971" marR="9971" marT="9971" marB="0" anchor="b"/>
                </a:tc>
                <a:extLst>
                  <a:ext uri="{0D108BD9-81ED-4DB2-BD59-A6C34878D82A}">
                    <a16:rowId xmlns:a16="http://schemas.microsoft.com/office/drawing/2014/main" val="3743833597"/>
                  </a:ext>
                </a:extLst>
              </a:tr>
              <a:tr h="239693">
                <a:tc>
                  <a:txBody>
                    <a:bodyPr/>
                    <a:lstStyle/>
                    <a:p>
                      <a:pPr algn="l" fontAlgn="ctr"/>
                      <a:r>
                        <a:rPr lang="en-GB" sz="1300" u="none" strike="noStrike">
                          <a:effectLst/>
                        </a:rPr>
                        <a:t>Notice of intent issued</a:t>
                      </a:r>
                      <a:endParaRPr lang="en-GB" sz="1300" b="0" i="0" u="none" strike="noStrike">
                        <a:solidFill>
                          <a:srgbClr val="000000"/>
                        </a:solidFill>
                        <a:effectLst/>
                        <a:latin typeface="Arial" panose="020B0604020202020204" pitchFamily="34" charset="0"/>
                      </a:endParaRPr>
                    </a:p>
                  </a:txBody>
                  <a:tcPr marL="9971" marR="9971" marT="9971" marB="0" anchor="ctr"/>
                </a:tc>
                <a:tc>
                  <a:txBody>
                    <a:bodyPr/>
                    <a:lstStyle/>
                    <a:p>
                      <a:pPr algn="r" fontAlgn="b"/>
                      <a:r>
                        <a:rPr lang="en-GB" sz="1300" u="none" strike="noStrike">
                          <a:effectLst/>
                        </a:rPr>
                        <a:t>3,627</a:t>
                      </a:r>
                      <a:endParaRPr lang="en-GB" sz="1300" b="0" i="0" u="none" strike="noStrike">
                        <a:solidFill>
                          <a:srgbClr val="000000"/>
                        </a:solidFill>
                        <a:effectLst/>
                        <a:latin typeface="Arial" panose="020B0604020202020204" pitchFamily="34" charset="0"/>
                      </a:endParaRPr>
                    </a:p>
                  </a:txBody>
                  <a:tcPr marL="9971" marR="9971" marT="9971" marB="0" anchor="b"/>
                </a:tc>
                <a:tc>
                  <a:txBody>
                    <a:bodyPr/>
                    <a:lstStyle/>
                    <a:p>
                      <a:pPr algn="r" fontAlgn="b"/>
                      <a:r>
                        <a:rPr lang="en-GB" sz="1300" u="none" strike="noStrike">
                          <a:effectLst/>
                        </a:rPr>
                        <a:t>2,591</a:t>
                      </a:r>
                      <a:endParaRPr lang="en-GB" sz="1300" b="0" i="0" u="none" strike="noStrike">
                        <a:solidFill>
                          <a:srgbClr val="000000"/>
                        </a:solidFill>
                        <a:effectLst/>
                        <a:latin typeface="Arial" panose="020B0604020202020204" pitchFamily="34" charset="0"/>
                      </a:endParaRPr>
                    </a:p>
                  </a:txBody>
                  <a:tcPr marL="9971" marR="9971" marT="9971" marB="0" anchor="b"/>
                </a:tc>
                <a:tc>
                  <a:txBody>
                    <a:bodyPr/>
                    <a:lstStyle/>
                    <a:p>
                      <a:pPr algn="r" fontAlgn="b"/>
                      <a:r>
                        <a:rPr lang="en-GB" sz="1300" u="none" strike="noStrike">
                          <a:effectLst/>
                        </a:rPr>
                        <a:t>3,026</a:t>
                      </a:r>
                      <a:endParaRPr lang="en-GB" sz="1300" b="0" i="0" u="none" strike="noStrike">
                        <a:solidFill>
                          <a:srgbClr val="000000"/>
                        </a:solidFill>
                        <a:effectLst/>
                        <a:latin typeface="Arial" panose="020B0604020202020204" pitchFamily="34" charset="0"/>
                      </a:endParaRPr>
                    </a:p>
                  </a:txBody>
                  <a:tcPr marL="9971" marR="9971" marT="9971" marB="0" anchor="b"/>
                </a:tc>
                <a:tc>
                  <a:txBody>
                    <a:bodyPr/>
                    <a:lstStyle/>
                    <a:p>
                      <a:pPr algn="r" fontAlgn="b"/>
                      <a:r>
                        <a:rPr lang="en-GB" sz="1300" u="none" strike="noStrike">
                          <a:effectLst/>
                        </a:rPr>
                        <a:t>2,553</a:t>
                      </a:r>
                      <a:endParaRPr lang="en-GB" sz="1300" b="0" i="0" u="none" strike="noStrike">
                        <a:solidFill>
                          <a:srgbClr val="000000"/>
                        </a:solidFill>
                        <a:effectLst/>
                        <a:latin typeface="Arial" panose="020B0604020202020204" pitchFamily="34" charset="0"/>
                      </a:endParaRPr>
                    </a:p>
                  </a:txBody>
                  <a:tcPr marL="9971" marR="9971" marT="9971" marB="0" anchor="b"/>
                </a:tc>
                <a:tc>
                  <a:txBody>
                    <a:bodyPr/>
                    <a:lstStyle/>
                    <a:p>
                      <a:pPr algn="r" fontAlgn="b"/>
                      <a:r>
                        <a:rPr lang="en-GB" sz="1300" u="none" strike="noStrike">
                          <a:effectLst/>
                        </a:rPr>
                        <a:t>5,173</a:t>
                      </a:r>
                      <a:endParaRPr lang="en-GB" sz="1300" b="0" i="0" u="none" strike="noStrike">
                        <a:solidFill>
                          <a:srgbClr val="000000"/>
                        </a:solidFill>
                        <a:effectLst/>
                        <a:latin typeface="Arial" panose="020B0604020202020204" pitchFamily="34" charset="0"/>
                      </a:endParaRPr>
                    </a:p>
                  </a:txBody>
                  <a:tcPr marL="9971" marR="9971" marT="9971" marB="0" anchor="b"/>
                </a:tc>
                <a:tc>
                  <a:txBody>
                    <a:bodyPr/>
                    <a:lstStyle/>
                    <a:p>
                      <a:pPr algn="r" fontAlgn="b"/>
                      <a:r>
                        <a:rPr lang="en-GB" sz="1300" u="none" strike="noStrike">
                          <a:effectLst/>
                        </a:rPr>
                        <a:t>16,970</a:t>
                      </a:r>
                      <a:endParaRPr lang="en-GB" sz="1300" b="0" i="0" u="none" strike="noStrike">
                        <a:solidFill>
                          <a:srgbClr val="000000"/>
                        </a:solidFill>
                        <a:effectLst/>
                        <a:latin typeface="Arial" panose="020B0604020202020204" pitchFamily="34" charset="0"/>
                      </a:endParaRPr>
                    </a:p>
                  </a:txBody>
                  <a:tcPr marL="9971" marR="9971" marT="9971" marB="0" anchor="b"/>
                </a:tc>
                <a:extLst>
                  <a:ext uri="{0D108BD9-81ED-4DB2-BD59-A6C34878D82A}">
                    <a16:rowId xmlns:a16="http://schemas.microsoft.com/office/drawing/2014/main" val="965709243"/>
                  </a:ext>
                </a:extLst>
              </a:tr>
              <a:tr h="239693">
                <a:tc>
                  <a:txBody>
                    <a:bodyPr/>
                    <a:lstStyle/>
                    <a:p>
                      <a:pPr algn="l" fontAlgn="ctr"/>
                      <a:r>
                        <a:rPr lang="en-GB" sz="1300" u="none" strike="noStrike">
                          <a:effectLst/>
                        </a:rPr>
                        <a:t>Inadmissibility decision served</a:t>
                      </a:r>
                      <a:endParaRPr lang="en-GB" sz="1300" b="0" i="0" u="none" strike="noStrike">
                        <a:solidFill>
                          <a:srgbClr val="000000"/>
                        </a:solidFill>
                        <a:effectLst/>
                        <a:latin typeface="Arial" panose="020B0604020202020204" pitchFamily="34" charset="0"/>
                      </a:endParaRPr>
                    </a:p>
                  </a:txBody>
                  <a:tcPr marL="9971" marR="9971" marT="9971" marB="0" anchor="ctr"/>
                </a:tc>
                <a:tc>
                  <a:txBody>
                    <a:bodyPr/>
                    <a:lstStyle/>
                    <a:p>
                      <a:pPr algn="r" fontAlgn="b"/>
                      <a:r>
                        <a:rPr lang="en-GB" sz="1300" u="none" strike="noStrike">
                          <a:effectLst/>
                        </a:rPr>
                        <a:t>7</a:t>
                      </a:r>
                      <a:endParaRPr lang="en-GB" sz="1300" b="0" i="0" u="none" strike="noStrike">
                        <a:solidFill>
                          <a:srgbClr val="000000"/>
                        </a:solidFill>
                        <a:effectLst/>
                        <a:latin typeface="Arial" panose="020B0604020202020204" pitchFamily="34" charset="0"/>
                      </a:endParaRPr>
                    </a:p>
                  </a:txBody>
                  <a:tcPr marL="9971" marR="9971" marT="9971" marB="0" anchor="b"/>
                </a:tc>
                <a:tc>
                  <a:txBody>
                    <a:bodyPr/>
                    <a:lstStyle/>
                    <a:p>
                      <a:pPr algn="r" fontAlgn="b"/>
                      <a:r>
                        <a:rPr lang="en-GB" sz="1300" u="none" strike="noStrike">
                          <a:effectLst/>
                        </a:rPr>
                        <a:t>0</a:t>
                      </a:r>
                      <a:endParaRPr lang="en-GB" sz="1300" b="0" i="0" u="none" strike="noStrike">
                        <a:solidFill>
                          <a:srgbClr val="000000"/>
                        </a:solidFill>
                        <a:effectLst/>
                        <a:latin typeface="Arial" panose="020B0604020202020204" pitchFamily="34" charset="0"/>
                      </a:endParaRPr>
                    </a:p>
                  </a:txBody>
                  <a:tcPr marL="9971" marR="9971" marT="9971" marB="0" anchor="b"/>
                </a:tc>
                <a:tc>
                  <a:txBody>
                    <a:bodyPr/>
                    <a:lstStyle/>
                    <a:p>
                      <a:pPr algn="r" fontAlgn="b"/>
                      <a:r>
                        <a:rPr lang="en-GB" sz="1300" u="none" strike="noStrike">
                          <a:effectLst/>
                        </a:rPr>
                        <a:t>0</a:t>
                      </a:r>
                      <a:endParaRPr lang="en-GB" sz="1300" b="0" i="0" u="none" strike="noStrike">
                        <a:solidFill>
                          <a:srgbClr val="000000"/>
                        </a:solidFill>
                        <a:effectLst/>
                        <a:latin typeface="Arial" panose="020B0604020202020204" pitchFamily="34" charset="0"/>
                      </a:endParaRPr>
                    </a:p>
                  </a:txBody>
                  <a:tcPr marL="9971" marR="9971" marT="9971" marB="0" anchor="b"/>
                </a:tc>
                <a:tc>
                  <a:txBody>
                    <a:bodyPr/>
                    <a:lstStyle/>
                    <a:p>
                      <a:pPr algn="r" fontAlgn="b"/>
                      <a:r>
                        <a:rPr lang="en-GB" sz="1300" u="none" strike="noStrike">
                          <a:effectLst/>
                        </a:rPr>
                        <a:t>0</a:t>
                      </a:r>
                      <a:endParaRPr lang="en-GB" sz="1300" b="0" i="0" u="none" strike="noStrike">
                        <a:solidFill>
                          <a:srgbClr val="000000"/>
                        </a:solidFill>
                        <a:effectLst/>
                        <a:latin typeface="Arial" panose="020B0604020202020204" pitchFamily="34" charset="0"/>
                      </a:endParaRPr>
                    </a:p>
                  </a:txBody>
                  <a:tcPr marL="9971" marR="9971" marT="9971" marB="0" anchor="b"/>
                </a:tc>
                <a:tc>
                  <a:txBody>
                    <a:bodyPr/>
                    <a:lstStyle/>
                    <a:p>
                      <a:pPr algn="r" fontAlgn="b"/>
                      <a:r>
                        <a:rPr lang="en-GB" sz="1300" u="none" strike="noStrike">
                          <a:effectLst/>
                        </a:rPr>
                        <a:t>0</a:t>
                      </a:r>
                      <a:endParaRPr lang="en-GB" sz="1300" b="0" i="0" u="none" strike="noStrike">
                        <a:solidFill>
                          <a:srgbClr val="000000"/>
                        </a:solidFill>
                        <a:effectLst/>
                        <a:latin typeface="Arial" panose="020B0604020202020204" pitchFamily="34" charset="0"/>
                      </a:endParaRPr>
                    </a:p>
                  </a:txBody>
                  <a:tcPr marL="9971" marR="9971" marT="9971" marB="0" anchor="b"/>
                </a:tc>
                <a:tc>
                  <a:txBody>
                    <a:bodyPr/>
                    <a:lstStyle/>
                    <a:p>
                      <a:pPr algn="r" fontAlgn="b"/>
                      <a:r>
                        <a:rPr lang="en-GB" sz="1300" u="none" strike="noStrike">
                          <a:effectLst/>
                        </a:rPr>
                        <a:t>7</a:t>
                      </a:r>
                      <a:endParaRPr lang="en-GB" sz="1300" b="0" i="0" u="none" strike="noStrike">
                        <a:solidFill>
                          <a:srgbClr val="000000"/>
                        </a:solidFill>
                        <a:effectLst/>
                        <a:latin typeface="Arial" panose="020B0604020202020204" pitchFamily="34" charset="0"/>
                      </a:endParaRPr>
                    </a:p>
                  </a:txBody>
                  <a:tcPr marL="9971" marR="9971" marT="9971" marB="0" anchor="b"/>
                </a:tc>
                <a:extLst>
                  <a:ext uri="{0D108BD9-81ED-4DB2-BD59-A6C34878D82A}">
                    <a16:rowId xmlns:a16="http://schemas.microsoft.com/office/drawing/2014/main" val="1237356725"/>
                  </a:ext>
                </a:extLst>
              </a:tr>
              <a:tr h="239693">
                <a:tc>
                  <a:txBody>
                    <a:bodyPr/>
                    <a:lstStyle/>
                    <a:p>
                      <a:pPr algn="l" fontAlgn="b"/>
                      <a:r>
                        <a:rPr lang="en-GB" sz="1300" u="none" strike="noStrike">
                          <a:effectLst/>
                        </a:rPr>
                        <a:t>Removals </a:t>
                      </a:r>
                      <a:endParaRPr lang="en-GB" sz="1300" b="0" i="0" u="none" strike="noStrike">
                        <a:solidFill>
                          <a:srgbClr val="000000"/>
                        </a:solidFill>
                        <a:effectLst/>
                        <a:latin typeface="Arial" panose="020B0604020202020204" pitchFamily="34" charset="0"/>
                      </a:endParaRPr>
                    </a:p>
                  </a:txBody>
                  <a:tcPr marL="9971" marR="9971" marT="9971" marB="0" anchor="b"/>
                </a:tc>
                <a:tc>
                  <a:txBody>
                    <a:bodyPr/>
                    <a:lstStyle/>
                    <a:p>
                      <a:pPr algn="r" fontAlgn="b"/>
                      <a:r>
                        <a:rPr lang="en-GB" sz="1300" u="none" strike="noStrike">
                          <a:effectLst/>
                        </a:rPr>
                        <a:t>4</a:t>
                      </a:r>
                      <a:endParaRPr lang="en-GB" sz="1300" b="0" i="0" u="none" strike="noStrike">
                        <a:solidFill>
                          <a:srgbClr val="000000"/>
                        </a:solidFill>
                        <a:effectLst/>
                        <a:latin typeface="Arial" panose="020B0604020202020204" pitchFamily="34" charset="0"/>
                      </a:endParaRPr>
                    </a:p>
                  </a:txBody>
                  <a:tcPr marL="9971" marR="9971" marT="9971" marB="0" anchor="b"/>
                </a:tc>
                <a:tc>
                  <a:txBody>
                    <a:bodyPr/>
                    <a:lstStyle/>
                    <a:p>
                      <a:pPr algn="r" fontAlgn="b"/>
                      <a:r>
                        <a:rPr lang="en-GB" sz="1300" u="none" strike="noStrike">
                          <a:effectLst/>
                        </a:rPr>
                        <a:t>1</a:t>
                      </a:r>
                      <a:endParaRPr lang="en-GB" sz="1300" b="0" i="0" u="none" strike="noStrike">
                        <a:solidFill>
                          <a:srgbClr val="000000"/>
                        </a:solidFill>
                        <a:effectLst/>
                        <a:latin typeface="Arial" panose="020B0604020202020204" pitchFamily="34" charset="0"/>
                      </a:endParaRPr>
                    </a:p>
                  </a:txBody>
                  <a:tcPr marL="9971" marR="9971" marT="9971" marB="0" anchor="b"/>
                </a:tc>
                <a:tc>
                  <a:txBody>
                    <a:bodyPr/>
                    <a:lstStyle/>
                    <a:p>
                      <a:pPr algn="r" fontAlgn="b"/>
                      <a:r>
                        <a:rPr lang="en-GB" sz="1300" u="none" strike="noStrike">
                          <a:effectLst/>
                        </a:rPr>
                        <a:t>1</a:t>
                      </a:r>
                      <a:endParaRPr lang="en-GB" sz="1300" b="0" i="0" u="none" strike="noStrike">
                        <a:solidFill>
                          <a:srgbClr val="000000"/>
                        </a:solidFill>
                        <a:effectLst/>
                        <a:latin typeface="Arial" panose="020B0604020202020204" pitchFamily="34" charset="0"/>
                      </a:endParaRPr>
                    </a:p>
                  </a:txBody>
                  <a:tcPr marL="9971" marR="9971" marT="9971" marB="0" anchor="b"/>
                </a:tc>
                <a:tc>
                  <a:txBody>
                    <a:bodyPr/>
                    <a:lstStyle/>
                    <a:p>
                      <a:pPr algn="r" fontAlgn="b"/>
                      <a:r>
                        <a:rPr lang="en-GB" sz="1300" u="none" strike="noStrike">
                          <a:effectLst/>
                        </a:rPr>
                        <a:t>0</a:t>
                      </a:r>
                      <a:endParaRPr lang="en-GB" sz="1300" b="0" i="0" u="none" strike="noStrike">
                        <a:solidFill>
                          <a:srgbClr val="000000"/>
                        </a:solidFill>
                        <a:effectLst/>
                        <a:latin typeface="Arial" panose="020B0604020202020204" pitchFamily="34" charset="0"/>
                      </a:endParaRPr>
                    </a:p>
                  </a:txBody>
                  <a:tcPr marL="9971" marR="9971" marT="9971" marB="0" anchor="b"/>
                </a:tc>
                <a:tc>
                  <a:txBody>
                    <a:bodyPr/>
                    <a:lstStyle/>
                    <a:p>
                      <a:pPr algn="r" fontAlgn="b"/>
                      <a:r>
                        <a:rPr lang="en-GB" sz="1300" u="none" strike="noStrike">
                          <a:effectLst/>
                        </a:rPr>
                        <a:t>0</a:t>
                      </a:r>
                      <a:endParaRPr lang="en-GB" sz="1300" b="0" i="0" u="none" strike="noStrike">
                        <a:solidFill>
                          <a:srgbClr val="000000"/>
                        </a:solidFill>
                        <a:effectLst/>
                        <a:latin typeface="Arial" panose="020B0604020202020204" pitchFamily="34" charset="0"/>
                      </a:endParaRPr>
                    </a:p>
                  </a:txBody>
                  <a:tcPr marL="9971" marR="9971" marT="9971" marB="0" anchor="b"/>
                </a:tc>
                <a:tc>
                  <a:txBody>
                    <a:bodyPr/>
                    <a:lstStyle/>
                    <a:p>
                      <a:pPr algn="r" fontAlgn="b"/>
                      <a:r>
                        <a:rPr lang="en-GB" sz="1300" u="none" strike="noStrike">
                          <a:effectLst/>
                        </a:rPr>
                        <a:t>6</a:t>
                      </a:r>
                      <a:endParaRPr lang="en-GB" sz="1300" b="0" i="0" u="none" strike="noStrike">
                        <a:solidFill>
                          <a:srgbClr val="000000"/>
                        </a:solidFill>
                        <a:effectLst/>
                        <a:latin typeface="Arial" panose="020B0604020202020204" pitchFamily="34" charset="0"/>
                      </a:endParaRPr>
                    </a:p>
                  </a:txBody>
                  <a:tcPr marL="9971" marR="9971" marT="9971" marB="0" anchor="b"/>
                </a:tc>
                <a:extLst>
                  <a:ext uri="{0D108BD9-81ED-4DB2-BD59-A6C34878D82A}">
                    <a16:rowId xmlns:a16="http://schemas.microsoft.com/office/drawing/2014/main" val="1536797677"/>
                  </a:ext>
                </a:extLst>
              </a:tr>
              <a:tr h="431128">
                <a:tc>
                  <a:txBody>
                    <a:bodyPr/>
                    <a:lstStyle/>
                    <a:p>
                      <a:pPr algn="l" fontAlgn="b"/>
                      <a:r>
                        <a:rPr lang="en-US" sz="1300" u="none" strike="noStrike">
                          <a:effectLst/>
                        </a:rPr>
                        <a:t>Subsequently admitted into UK asylum process</a:t>
                      </a:r>
                      <a:endParaRPr lang="en-US" sz="1300" b="0" i="0" u="none" strike="noStrike">
                        <a:solidFill>
                          <a:srgbClr val="000000"/>
                        </a:solidFill>
                        <a:effectLst/>
                        <a:latin typeface="Arial" panose="020B0604020202020204" pitchFamily="34" charset="0"/>
                      </a:endParaRPr>
                    </a:p>
                  </a:txBody>
                  <a:tcPr marL="9971" marR="9971" marT="9971" marB="0" anchor="b"/>
                </a:tc>
                <a:tc>
                  <a:txBody>
                    <a:bodyPr/>
                    <a:lstStyle/>
                    <a:p>
                      <a:pPr algn="r" fontAlgn="b"/>
                      <a:r>
                        <a:rPr lang="en-GB" sz="1300" u="none" strike="noStrike">
                          <a:effectLst/>
                        </a:rPr>
                        <a:t>1,403</a:t>
                      </a:r>
                      <a:endParaRPr lang="en-GB" sz="1300" b="0" i="0" u="none" strike="noStrike">
                        <a:solidFill>
                          <a:srgbClr val="000000"/>
                        </a:solidFill>
                        <a:effectLst/>
                        <a:latin typeface="Arial" panose="020B0604020202020204" pitchFamily="34" charset="0"/>
                      </a:endParaRPr>
                    </a:p>
                  </a:txBody>
                  <a:tcPr marL="9971" marR="9971" marT="9971" marB="0" anchor="b"/>
                </a:tc>
                <a:tc>
                  <a:txBody>
                    <a:bodyPr/>
                    <a:lstStyle/>
                    <a:p>
                      <a:pPr algn="r" fontAlgn="b"/>
                      <a:r>
                        <a:rPr lang="en-GB" sz="1300" u="none" strike="noStrike">
                          <a:effectLst/>
                        </a:rPr>
                        <a:t>1,796</a:t>
                      </a:r>
                      <a:endParaRPr lang="en-GB" sz="1300" b="0" i="0" u="none" strike="noStrike">
                        <a:solidFill>
                          <a:srgbClr val="000000"/>
                        </a:solidFill>
                        <a:effectLst/>
                        <a:latin typeface="Arial" panose="020B0604020202020204" pitchFamily="34" charset="0"/>
                      </a:endParaRPr>
                    </a:p>
                  </a:txBody>
                  <a:tcPr marL="9971" marR="9971" marT="9971" marB="0" anchor="b"/>
                </a:tc>
                <a:tc>
                  <a:txBody>
                    <a:bodyPr/>
                    <a:lstStyle/>
                    <a:p>
                      <a:pPr algn="r" fontAlgn="b"/>
                      <a:r>
                        <a:rPr lang="en-GB" sz="1300" u="none" strike="noStrike">
                          <a:effectLst/>
                        </a:rPr>
                        <a:t>3,844</a:t>
                      </a:r>
                      <a:endParaRPr lang="en-GB" sz="1300" b="0" i="0" u="none" strike="noStrike">
                        <a:solidFill>
                          <a:srgbClr val="000000"/>
                        </a:solidFill>
                        <a:effectLst/>
                        <a:latin typeface="Arial" panose="020B0604020202020204" pitchFamily="34" charset="0"/>
                      </a:endParaRPr>
                    </a:p>
                  </a:txBody>
                  <a:tcPr marL="9971" marR="9971" marT="9971" marB="0" anchor="b"/>
                </a:tc>
                <a:tc>
                  <a:txBody>
                    <a:bodyPr/>
                    <a:lstStyle/>
                    <a:p>
                      <a:pPr algn="r" fontAlgn="b"/>
                      <a:r>
                        <a:rPr lang="en-GB" sz="1300" u="none" strike="noStrike">
                          <a:effectLst/>
                        </a:rPr>
                        <a:t>14,025</a:t>
                      </a:r>
                      <a:endParaRPr lang="en-GB" sz="1300" b="0" i="0" u="none" strike="noStrike">
                        <a:solidFill>
                          <a:srgbClr val="000000"/>
                        </a:solidFill>
                        <a:effectLst/>
                        <a:latin typeface="Arial" panose="020B0604020202020204" pitchFamily="34" charset="0"/>
                      </a:endParaRPr>
                    </a:p>
                  </a:txBody>
                  <a:tcPr marL="9971" marR="9971" marT="9971" marB="0" anchor="b"/>
                </a:tc>
                <a:tc>
                  <a:txBody>
                    <a:bodyPr/>
                    <a:lstStyle/>
                    <a:p>
                      <a:pPr algn="r" fontAlgn="b"/>
                      <a:r>
                        <a:rPr lang="en-GB" sz="1300" u="none" strike="noStrike">
                          <a:effectLst/>
                        </a:rPr>
                        <a:t>10,592</a:t>
                      </a:r>
                      <a:endParaRPr lang="en-GB" sz="1300" b="0" i="0" u="none" strike="noStrike">
                        <a:solidFill>
                          <a:srgbClr val="000000"/>
                        </a:solidFill>
                        <a:effectLst/>
                        <a:latin typeface="Arial" panose="020B0604020202020204" pitchFamily="34" charset="0"/>
                      </a:endParaRPr>
                    </a:p>
                  </a:txBody>
                  <a:tcPr marL="9971" marR="9971" marT="9971" marB="0" anchor="b"/>
                </a:tc>
                <a:tc>
                  <a:txBody>
                    <a:bodyPr/>
                    <a:lstStyle/>
                    <a:p>
                      <a:pPr algn="r" fontAlgn="b"/>
                      <a:r>
                        <a:rPr lang="en-GB" sz="1300" u="none" strike="noStrike">
                          <a:effectLst/>
                        </a:rPr>
                        <a:t>31,660</a:t>
                      </a:r>
                      <a:endParaRPr lang="en-GB" sz="1300" b="0" i="0" u="none" strike="noStrike">
                        <a:solidFill>
                          <a:srgbClr val="000000"/>
                        </a:solidFill>
                        <a:effectLst/>
                        <a:latin typeface="Arial" panose="020B0604020202020204" pitchFamily="34" charset="0"/>
                      </a:endParaRPr>
                    </a:p>
                  </a:txBody>
                  <a:tcPr marL="9971" marR="9971" marT="9971" marB="0" anchor="b"/>
                </a:tc>
                <a:extLst>
                  <a:ext uri="{0D108BD9-81ED-4DB2-BD59-A6C34878D82A}">
                    <a16:rowId xmlns:a16="http://schemas.microsoft.com/office/drawing/2014/main" val="2279575349"/>
                  </a:ext>
                </a:extLst>
              </a:tr>
              <a:tr h="239693">
                <a:tc>
                  <a:txBody>
                    <a:bodyPr/>
                    <a:lstStyle/>
                    <a:p>
                      <a:pPr algn="l" fontAlgn="b"/>
                      <a:r>
                        <a:rPr lang="en-GB" sz="1300" b="0" i="0" u="none" strike="noStrike">
                          <a:solidFill>
                            <a:srgbClr val="000000"/>
                          </a:solidFill>
                          <a:effectLst/>
                          <a:latin typeface="Arial" panose="020B0604020202020204" pitchFamily="34" charset="0"/>
                        </a:rPr>
                        <a:t>still in inadmissibility procedure </a:t>
                      </a:r>
                    </a:p>
                  </a:txBody>
                  <a:tcPr marL="9971" marR="9971" marT="9971" marB="0" anchor="b"/>
                </a:tc>
                <a:tc>
                  <a:txBody>
                    <a:bodyPr/>
                    <a:lstStyle/>
                    <a:p>
                      <a:pPr algn="r" fontAlgn="b"/>
                      <a:r>
                        <a:rPr lang="en-GB" sz="1300" b="0" i="0" u="none" strike="noStrike">
                          <a:solidFill>
                            <a:srgbClr val="000000"/>
                          </a:solidFill>
                          <a:effectLst/>
                          <a:latin typeface="Arial" panose="020B0604020202020204" pitchFamily="34" charset="0"/>
                        </a:rPr>
                        <a:t> 4,626 </a:t>
                      </a:r>
                    </a:p>
                  </a:txBody>
                  <a:tcPr marL="9971" marR="9971" marT="9971" marB="0" anchor="b"/>
                </a:tc>
                <a:tc>
                  <a:txBody>
                    <a:bodyPr/>
                    <a:lstStyle/>
                    <a:p>
                      <a:pPr algn="r" fontAlgn="b"/>
                      <a:r>
                        <a:rPr lang="en-GB" sz="1300" b="0" i="0" u="none" strike="noStrike">
                          <a:solidFill>
                            <a:srgbClr val="000000"/>
                          </a:solidFill>
                          <a:effectLst/>
                          <a:latin typeface="Arial" panose="020B0604020202020204" pitchFamily="34" charset="0"/>
                        </a:rPr>
                        <a:t> 8,153 </a:t>
                      </a:r>
                    </a:p>
                  </a:txBody>
                  <a:tcPr marL="9971" marR="9971" marT="9971" marB="0" anchor="b"/>
                </a:tc>
                <a:tc>
                  <a:txBody>
                    <a:bodyPr/>
                    <a:lstStyle/>
                    <a:p>
                      <a:pPr algn="r" fontAlgn="b"/>
                      <a:r>
                        <a:rPr lang="en-GB" sz="1300" b="0" i="0" u="none" strike="noStrike">
                          <a:solidFill>
                            <a:srgbClr val="000000"/>
                          </a:solidFill>
                          <a:effectLst/>
                          <a:latin typeface="Arial" panose="020B0604020202020204" pitchFamily="34" charset="0"/>
                        </a:rPr>
                        <a:t> 10,666 </a:t>
                      </a:r>
                    </a:p>
                  </a:txBody>
                  <a:tcPr marL="9971" marR="9971" marT="9971" marB="0" anchor="b"/>
                </a:tc>
                <a:tc>
                  <a:txBody>
                    <a:bodyPr/>
                    <a:lstStyle/>
                    <a:p>
                      <a:pPr algn="r" fontAlgn="b"/>
                      <a:r>
                        <a:rPr lang="en-GB" sz="1300" b="0" i="0" u="none" strike="noStrike">
                          <a:solidFill>
                            <a:srgbClr val="000000"/>
                          </a:solidFill>
                          <a:effectLst/>
                          <a:latin typeface="Arial" panose="020B0604020202020204" pitchFamily="34" charset="0"/>
                        </a:rPr>
                        <a:t>-4,403 </a:t>
                      </a:r>
                    </a:p>
                  </a:txBody>
                  <a:tcPr marL="9971" marR="9971" marT="9971" marB="0" anchor="b"/>
                </a:tc>
                <a:tc>
                  <a:txBody>
                    <a:bodyPr/>
                    <a:lstStyle/>
                    <a:p>
                      <a:pPr algn="r" fontAlgn="b"/>
                      <a:r>
                        <a:rPr lang="en-GB" sz="1300" b="0" i="0" u="none" strike="noStrike">
                          <a:solidFill>
                            <a:srgbClr val="000000"/>
                          </a:solidFill>
                          <a:effectLst/>
                          <a:latin typeface="Arial" panose="020B0604020202020204" pitchFamily="34" charset="0"/>
                        </a:rPr>
                        <a:t>-5,363 </a:t>
                      </a:r>
                    </a:p>
                  </a:txBody>
                  <a:tcPr marL="9971" marR="9971" marT="9971" marB="0" anchor="b"/>
                </a:tc>
                <a:tc>
                  <a:txBody>
                    <a:bodyPr/>
                    <a:lstStyle/>
                    <a:p>
                      <a:pPr algn="r" fontAlgn="b"/>
                      <a:r>
                        <a:rPr lang="en-GB" sz="1300" b="0" i="0" u="none" strike="noStrike">
                          <a:solidFill>
                            <a:srgbClr val="000000"/>
                          </a:solidFill>
                          <a:effectLst/>
                          <a:latin typeface="Arial" panose="020B0604020202020204" pitchFamily="34" charset="0"/>
                        </a:rPr>
                        <a:t> 13,679 </a:t>
                      </a:r>
                    </a:p>
                  </a:txBody>
                  <a:tcPr marL="9971" marR="9971" marT="9971" marB="0" anchor="b"/>
                </a:tc>
                <a:extLst>
                  <a:ext uri="{0D108BD9-81ED-4DB2-BD59-A6C34878D82A}">
                    <a16:rowId xmlns:a16="http://schemas.microsoft.com/office/drawing/2014/main" val="2553600753"/>
                  </a:ext>
                </a:extLst>
              </a:tr>
            </a:tbl>
          </a:graphicData>
        </a:graphic>
      </p:graphicFrame>
    </p:spTree>
    <p:extLst>
      <p:ext uri="{BB962C8B-B14F-4D97-AF65-F5344CB8AC3E}">
        <p14:creationId xmlns:p14="http://schemas.microsoft.com/office/powerpoint/2010/main" val="16813893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27EA18-74DF-9192-356C-3AB0EFB54076}"/>
              </a:ext>
            </a:extLst>
          </p:cNvPr>
          <p:cNvSpPr>
            <a:spLocks noGrp="1"/>
          </p:cNvSpPr>
          <p:nvPr>
            <p:ph type="title"/>
          </p:nvPr>
        </p:nvSpPr>
        <p:spPr>
          <a:xfrm>
            <a:off x="466722" y="586855"/>
            <a:ext cx="3201366" cy="3387497"/>
          </a:xfrm>
        </p:spPr>
        <p:txBody>
          <a:bodyPr anchor="b">
            <a:normAutofit/>
          </a:bodyPr>
          <a:lstStyle/>
          <a:p>
            <a:pPr algn="r"/>
            <a:r>
              <a:rPr lang="en-US" sz="4000" dirty="0">
                <a:solidFill>
                  <a:srgbClr val="FFFFFF"/>
                </a:solidFill>
                <a:latin typeface="+mn-lt"/>
              </a:rPr>
              <a:t>Impact on clients </a:t>
            </a:r>
            <a:endParaRPr lang="en-GB" sz="4000" dirty="0">
              <a:solidFill>
                <a:srgbClr val="FFFFFF"/>
              </a:solidFill>
              <a:latin typeface="+mn-lt"/>
            </a:endParaRPr>
          </a:p>
        </p:txBody>
      </p:sp>
      <p:sp>
        <p:nvSpPr>
          <p:cNvPr id="3" name="Content Placeholder 2">
            <a:extLst>
              <a:ext uri="{FF2B5EF4-FFF2-40B4-BE49-F238E27FC236}">
                <a16:creationId xmlns:a16="http://schemas.microsoft.com/office/drawing/2014/main" id="{BAA75544-9F52-FA5C-9C49-3278D11EF6E4}"/>
              </a:ext>
            </a:extLst>
          </p:cNvPr>
          <p:cNvSpPr>
            <a:spLocks noGrp="1"/>
          </p:cNvSpPr>
          <p:nvPr>
            <p:ph idx="1"/>
          </p:nvPr>
        </p:nvSpPr>
        <p:spPr>
          <a:xfrm>
            <a:off x="4810259" y="649480"/>
            <a:ext cx="6555347" cy="5546047"/>
          </a:xfrm>
        </p:spPr>
        <p:txBody>
          <a:bodyPr anchor="ctr">
            <a:normAutofit/>
          </a:bodyPr>
          <a:lstStyle/>
          <a:p>
            <a:pPr marL="342900" lvl="0" indent="-342900">
              <a:buFont typeface="Symbol" panose="05050102010706020507" pitchFamily="18" charset="2"/>
              <a:buChar char=""/>
            </a:pPr>
            <a:r>
              <a:rPr lang="en-GB" sz="2000" dirty="0">
                <a:effectLst/>
                <a:ea typeface="Calibri" panose="020F0502020204030204" pitchFamily="34" charset="0"/>
              </a:rPr>
              <a:t>Being unable to be recognised as refugees even where they have strong </a:t>
            </a:r>
            <a:r>
              <a:rPr lang="en-GB" sz="2000" i="1" dirty="0">
                <a:effectLst/>
                <a:ea typeface="Calibri" panose="020F0502020204030204" pitchFamily="34" charset="0"/>
              </a:rPr>
              <a:t>prima facie</a:t>
            </a:r>
            <a:r>
              <a:rPr lang="en-GB" sz="2000" dirty="0">
                <a:effectLst/>
                <a:ea typeface="Calibri" panose="020F0502020204030204" pitchFamily="34" charset="0"/>
              </a:rPr>
              <a:t> claims. The countries with the highest numbers of Notices of Intent include countries with extremely high recognition rates such as Eritrea, Afghanistan, Syria and Sudan.  </a:t>
            </a:r>
          </a:p>
          <a:p>
            <a:pPr marL="342900" lvl="0" indent="-342900">
              <a:buFont typeface="Symbol" panose="05050102010706020507" pitchFamily="18" charset="2"/>
              <a:buChar char=""/>
            </a:pPr>
            <a:r>
              <a:rPr lang="en-GB" sz="2000" dirty="0">
                <a:effectLst/>
                <a:ea typeface="Calibri" panose="020F0502020204030204" pitchFamily="34" charset="0"/>
              </a:rPr>
              <a:t>Negative impacts on physical and mental health as a result of prolonged uncertainty and fear of being sent to Rwanda or similar </a:t>
            </a:r>
          </a:p>
          <a:p>
            <a:pPr marL="342900" lvl="0" indent="-342900">
              <a:buFont typeface="Symbol" panose="05050102010706020507" pitchFamily="18" charset="2"/>
              <a:buChar char=""/>
            </a:pPr>
            <a:r>
              <a:rPr lang="en-GB" sz="2000" dirty="0">
                <a:effectLst/>
                <a:ea typeface="Calibri" panose="020F0502020204030204" pitchFamily="34" charset="0"/>
              </a:rPr>
              <a:t>Inability to progress in education, employment, etc </a:t>
            </a:r>
          </a:p>
          <a:p>
            <a:pPr marL="342900" lvl="0" indent="-342900">
              <a:buFont typeface="Symbol" panose="05050102010706020507" pitchFamily="18" charset="2"/>
              <a:buChar char=""/>
            </a:pPr>
            <a:r>
              <a:rPr lang="en-GB" sz="2000" dirty="0">
                <a:effectLst/>
                <a:ea typeface="Calibri" panose="020F0502020204030204" pitchFamily="34" charset="0"/>
              </a:rPr>
              <a:t>Inability to access family reunion </a:t>
            </a:r>
          </a:p>
          <a:p>
            <a:pPr marL="342900" lvl="0" indent="-342900">
              <a:buFont typeface="Symbol" panose="05050102010706020507" pitchFamily="18" charset="2"/>
              <a:buChar char=""/>
            </a:pPr>
            <a:r>
              <a:rPr lang="en-GB" sz="2000" dirty="0">
                <a:effectLst/>
                <a:ea typeface="Calibri" panose="020F0502020204030204" pitchFamily="34" charset="0"/>
              </a:rPr>
              <a:t>Inability to travel outside the UK </a:t>
            </a:r>
          </a:p>
          <a:p>
            <a:pPr marL="342900" lvl="0" indent="-342900">
              <a:buFont typeface="Symbol" panose="05050102010706020507" pitchFamily="18" charset="2"/>
              <a:buChar char=""/>
            </a:pPr>
            <a:r>
              <a:rPr lang="en-GB" sz="2000" dirty="0">
                <a:effectLst/>
                <a:ea typeface="Calibri" panose="020F0502020204030204" pitchFamily="34" charset="0"/>
              </a:rPr>
              <a:t>Continued requirement to report to immigration service </a:t>
            </a:r>
          </a:p>
          <a:p>
            <a:pPr marL="342900" lvl="0" indent="-342900">
              <a:buFont typeface="Symbol" panose="05050102010706020507" pitchFamily="18" charset="2"/>
              <a:buChar char=""/>
            </a:pPr>
            <a:r>
              <a:rPr lang="en-GB" sz="2000" dirty="0">
                <a:effectLst/>
                <a:ea typeface="Calibri" panose="020F0502020204030204" pitchFamily="34" charset="0"/>
              </a:rPr>
              <a:t>Poverty (Home Office accommodation is of a very poor standard and supported persons are provided with an extremely minimal subsistence allowance) </a:t>
            </a:r>
          </a:p>
          <a:p>
            <a:endParaRPr lang="en-GB" sz="2000" dirty="0"/>
          </a:p>
        </p:txBody>
      </p:sp>
    </p:spTree>
    <p:extLst>
      <p:ext uri="{BB962C8B-B14F-4D97-AF65-F5344CB8AC3E}">
        <p14:creationId xmlns:p14="http://schemas.microsoft.com/office/powerpoint/2010/main" val="32891037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7BD6FBF-15A9-72B0-6FAF-F6EEC9F4C2CC}"/>
              </a:ext>
            </a:extLst>
          </p:cNvPr>
          <p:cNvSpPr>
            <a:spLocks noGrp="1"/>
          </p:cNvSpPr>
          <p:nvPr>
            <p:ph type="title"/>
          </p:nvPr>
        </p:nvSpPr>
        <p:spPr>
          <a:xfrm>
            <a:off x="466722" y="586855"/>
            <a:ext cx="3201366" cy="3387497"/>
          </a:xfrm>
        </p:spPr>
        <p:txBody>
          <a:bodyPr anchor="b">
            <a:normAutofit/>
          </a:bodyPr>
          <a:lstStyle/>
          <a:p>
            <a:pPr algn="r"/>
            <a:r>
              <a:rPr lang="en-US" sz="4000" dirty="0">
                <a:solidFill>
                  <a:srgbClr val="FFFFFF"/>
                </a:solidFill>
              </a:rPr>
              <a:t>Inadmissibility Guidance </a:t>
            </a:r>
            <a:endParaRPr lang="en-GB" sz="4000" dirty="0">
              <a:solidFill>
                <a:srgbClr val="FFFFFF"/>
              </a:solidFill>
            </a:endParaRPr>
          </a:p>
        </p:txBody>
      </p:sp>
      <p:sp>
        <p:nvSpPr>
          <p:cNvPr id="15" name="Content Placeholder 2">
            <a:extLst>
              <a:ext uri="{FF2B5EF4-FFF2-40B4-BE49-F238E27FC236}">
                <a16:creationId xmlns:a16="http://schemas.microsoft.com/office/drawing/2014/main" id="{39A0CCDB-AADC-C7FC-5DF4-89586D2FC864}"/>
              </a:ext>
            </a:extLst>
          </p:cNvPr>
          <p:cNvSpPr>
            <a:spLocks noGrp="1"/>
          </p:cNvSpPr>
          <p:nvPr>
            <p:ph idx="1"/>
          </p:nvPr>
        </p:nvSpPr>
        <p:spPr>
          <a:xfrm>
            <a:off x="4810259" y="649480"/>
            <a:ext cx="6555347" cy="5546047"/>
          </a:xfrm>
        </p:spPr>
        <p:txBody>
          <a:bodyPr anchor="ctr">
            <a:normAutofit/>
          </a:bodyPr>
          <a:lstStyle/>
          <a:p>
            <a:pPr marL="0" indent="0">
              <a:spcBef>
                <a:spcPts val="1200"/>
              </a:spcBef>
              <a:buNone/>
            </a:pPr>
            <a:r>
              <a:rPr lang="en-GB" sz="1600" b="1" dirty="0">
                <a:effectLst/>
                <a:ea typeface="Times New Roman" panose="02020603050405020304" pitchFamily="18" charset="0"/>
              </a:rPr>
              <a:t>Timescales</a:t>
            </a:r>
            <a:endParaRPr lang="en-GB" sz="1600" dirty="0">
              <a:effectLst/>
              <a:ea typeface="Calibri" panose="020F0502020204030204" pitchFamily="34" charset="0"/>
            </a:endParaRPr>
          </a:p>
          <a:p>
            <a:pPr>
              <a:spcBef>
                <a:spcPts val="1500"/>
              </a:spcBef>
              <a:spcAft>
                <a:spcPts val="1500"/>
              </a:spcAft>
            </a:pPr>
            <a:r>
              <a:rPr lang="en-GB" sz="1600" dirty="0">
                <a:effectLst/>
                <a:ea typeface="Times New Roman" panose="02020603050405020304" pitchFamily="18" charset="0"/>
              </a:rPr>
              <a:t>There are no rigid timescales within which third countries must agree to admit a person before removal. However, the inadmissibility process must not create a lengthy ‘limbo’ position, where a pending decision or delays in removal after a decision mean that a claimant cannot advance their protection claim either in the UK or in a safe third country.</a:t>
            </a:r>
            <a:endParaRPr lang="en-GB" sz="1600" dirty="0">
              <a:effectLst/>
              <a:ea typeface="Calibri" panose="020F0502020204030204" pitchFamily="34" charset="0"/>
            </a:endParaRPr>
          </a:p>
          <a:p>
            <a:pPr>
              <a:spcBef>
                <a:spcPts val="1500"/>
              </a:spcBef>
              <a:spcAft>
                <a:spcPts val="1500"/>
              </a:spcAft>
            </a:pPr>
            <a:r>
              <a:rPr lang="en-GB" sz="1600" dirty="0">
                <a:effectLst/>
                <a:ea typeface="Times New Roman" panose="02020603050405020304" pitchFamily="18" charset="0"/>
              </a:rPr>
              <a:t>If, taking into account all the circumstances, it is not possible to make an inadmissibility decision or effect removal following an inadmissibility decision within a reasonable period, inadmissibility action must be discontinued, and the person’s claim must be admitted to the asylum process for substantive consideration.</a:t>
            </a:r>
            <a:endParaRPr lang="en-GB" sz="1600" dirty="0">
              <a:effectLst/>
              <a:ea typeface="Calibri" panose="020F0502020204030204" pitchFamily="34" charset="0"/>
            </a:endParaRPr>
          </a:p>
          <a:p>
            <a:pPr>
              <a:spcBef>
                <a:spcPts val="1500"/>
              </a:spcBef>
              <a:spcAft>
                <a:spcPts val="1500"/>
              </a:spcAft>
            </a:pPr>
            <a:r>
              <a:rPr lang="en-GB" sz="1600" dirty="0">
                <a:effectLst/>
                <a:ea typeface="Times New Roman" panose="02020603050405020304" pitchFamily="18" charset="0"/>
              </a:rPr>
              <a:t>As a general guideline, it is expected that in most cases, a safe third country will agree to admit a person within 6 months of the claim being recorded, enabling removal to follow soon after (subject to concluding any legal challenges or other barriers to removal).</a:t>
            </a:r>
            <a:endParaRPr lang="en-GB" sz="1600" dirty="0">
              <a:effectLst/>
              <a:ea typeface="Calibri" panose="020F0502020204030204" pitchFamily="34" charset="0"/>
            </a:endParaRPr>
          </a:p>
          <a:p>
            <a:pPr marL="0" indent="0">
              <a:buNone/>
            </a:pPr>
            <a:r>
              <a:rPr lang="en-GB" sz="1600" u="sng" kern="0" dirty="0">
                <a:effectLst/>
                <a:ea typeface="Calibri" panose="020F0502020204030204" pitchFamily="34" charset="0"/>
                <a:hlinkClick r:id="rId2"/>
              </a:rPr>
              <a:t>caseworker guidance on inadmissibility</a:t>
            </a:r>
            <a:r>
              <a:rPr lang="en-GB" sz="1600" u="sng" kern="0" dirty="0">
                <a:effectLst/>
                <a:ea typeface="Calibri" panose="020F0502020204030204" pitchFamily="34" charset="0"/>
              </a:rPr>
              <a:t> </a:t>
            </a:r>
            <a:endParaRPr lang="en-GB" sz="1600" dirty="0"/>
          </a:p>
        </p:txBody>
      </p:sp>
    </p:spTree>
    <p:extLst>
      <p:ext uri="{BB962C8B-B14F-4D97-AF65-F5344CB8AC3E}">
        <p14:creationId xmlns:p14="http://schemas.microsoft.com/office/powerpoint/2010/main" val="5947999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EDBBE25-DB8E-5475-EAE8-524803108558}"/>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Inadmissibility Guidance </a:t>
            </a:r>
            <a:endParaRPr lang="en-GB" sz="4000">
              <a:solidFill>
                <a:srgbClr val="FFFFFF"/>
              </a:solidFill>
            </a:endParaRPr>
          </a:p>
        </p:txBody>
      </p:sp>
      <p:sp>
        <p:nvSpPr>
          <p:cNvPr id="3" name="Content Placeholder 2">
            <a:extLst>
              <a:ext uri="{FF2B5EF4-FFF2-40B4-BE49-F238E27FC236}">
                <a16:creationId xmlns:a16="http://schemas.microsoft.com/office/drawing/2014/main" id="{092EA202-DF15-F787-E112-F397C31A68A7}"/>
              </a:ext>
            </a:extLst>
          </p:cNvPr>
          <p:cNvSpPr>
            <a:spLocks noGrp="1"/>
          </p:cNvSpPr>
          <p:nvPr>
            <p:ph idx="1"/>
          </p:nvPr>
        </p:nvSpPr>
        <p:spPr>
          <a:xfrm>
            <a:off x="4810259" y="649480"/>
            <a:ext cx="6555347" cy="5546047"/>
          </a:xfrm>
        </p:spPr>
        <p:txBody>
          <a:bodyPr anchor="ctr">
            <a:normAutofit/>
          </a:bodyPr>
          <a:lstStyle/>
          <a:p>
            <a:pPr marL="0" indent="0">
              <a:spcBef>
                <a:spcPts val="1500"/>
              </a:spcBef>
              <a:spcAft>
                <a:spcPts val="1500"/>
              </a:spcAft>
              <a:buNone/>
            </a:pPr>
            <a:r>
              <a:rPr lang="en-GB" sz="1400" dirty="0">
                <a:effectLst/>
                <a:ea typeface="Times New Roman" panose="02020603050405020304" pitchFamily="18" charset="0"/>
              </a:rPr>
              <a:t>There will be some cases where a reasonable timescale may be shorter than 6 months, because there are not realistic prospects of effecting removal within a reasonable timescale. For example:</a:t>
            </a:r>
            <a:endParaRPr lang="en-GB" sz="1400" dirty="0">
              <a:effectLst/>
              <a:ea typeface="Calibri" panose="020F0502020204030204" pitchFamily="34" charset="0"/>
            </a:endParaRPr>
          </a:p>
          <a:p>
            <a:pPr marL="342900" lvl="0" indent="-342900">
              <a:spcAft>
                <a:spcPts val="375"/>
              </a:spcAft>
              <a:buSzPts val="1000"/>
              <a:buFont typeface="Symbol" panose="05050102010706020507" pitchFamily="18" charset="2"/>
              <a:buChar char=""/>
              <a:tabLst>
                <a:tab pos="457200" algn="l"/>
              </a:tabLst>
            </a:pPr>
            <a:r>
              <a:rPr lang="en-GB" sz="1400" dirty="0">
                <a:effectLst/>
                <a:ea typeface="Times New Roman" panose="02020603050405020304" pitchFamily="18" charset="0"/>
              </a:rPr>
              <a:t>where there is no prospect of removal, because all possible countries of removal have emphatically refused to accept the person</a:t>
            </a:r>
            <a:endParaRPr lang="en-GB" sz="1400" dirty="0">
              <a:effectLst/>
              <a:ea typeface="Calibri" panose="020F0502020204030204" pitchFamily="34" charset="0"/>
            </a:endParaRPr>
          </a:p>
          <a:p>
            <a:pPr marL="342900" lvl="0" indent="-342900">
              <a:spcAft>
                <a:spcPts val="375"/>
              </a:spcAft>
              <a:buSzPts val="1000"/>
              <a:buFont typeface="Symbol" panose="05050102010706020507" pitchFamily="18" charset="2"/>
              <a:buChar char=""/>
              <a:tabLst>
                <a:tab pos="457200" algn="l"/>
              </a:tabLst>
            </a:pPr>
            <a:r>
              <a:rPr lang="en-GB" sz="1400" dirty="0">
                <a:effectLst/>
                <a:ea typeface="Times New Roman" panose="02020603050405020304" pitchFamily="18" charset="0"/>
              </a:rPr>
              <a:t>where there is a very low prospect of removal within a reasonable timescale, because the countries of removal refuse to engage in any discussions around admitting the person</a:t>
            </a:r>
            <a:endParaRPr lang="en-GB" sz="1400" dirty="0">
              <a:effectLst/>
              <a:ea typeface="Calibri" panose="020F0502020204030204" pitchFamily="34" charset="0"/>
            </a:endParaRPr>
          </a:p>
          <a:p>
            <a:pPr marL="0" indent="0">
              <a:spcBef>
                <a:spcPts val="1500"/>
              </a:spcBef>
              <a:spcAft>
                <a:spcPts val="1500"/>
              </a:spcAft>
              <a:buNone/>
            </a:pPr>
            <a:r>
              <a:rPr lang="en-GB" sz="1400" dirty="0">
                <a:effectLst/>
                <a:ea typeface="Times New Roman" panose="02020603050405020304" pitchFamily="18" charset="0"/>
              </a:rPr>
              <a:t>In other cases, what is reasonable may be longer than 6 months. For example:</a:t>
            </a:r>
            <a:endParaRPr lang="en-GB" sz="1400" dirty="0">
              <a:effectLst/>
              <a:ea typeface="Calibri" panose="020F0502020204030204" pitchFamily="34" charset="0"/>
            </a:endParaRPr>
          </a:p>
          <a:p>
            <a:pPr marL="342900" lvl="0" indent="-342900">
              <a:spcAft>
                <a:spcPts val="375"/>
              </a:spcAft>
              <a:buSzPts val="1000"/>
              <a:buFont typeface="Symbol" panose="05050102010706020507" pitchFamily="18" charset="2"/>
              <a:buChar char=""/>
              <a:tabLst>
                <a:tab pos="457200" algn="l"/>
              </a:tabLst>
            </a:pPr>
            <a:r>
              <a:rPr lang="en-GB" sz="1400" dirty="0">
                <a:effectLst/>
                <a:ea typeface="Times New Roman" panose="02020603050405020304" pitchFamily="18" charset="0"/>
              </a:rPr>
              <a:t>if early inadmissibility processing has been delayed, because a claimant’s presence in or connection to a safe country was not disclosed or clearly evidenced at the time the protection claim was made and registered, but instead is disclosed at a later time, for instance, during an asylum interview</a:t>
            </a:r>
            <a:endParaRPr lang="en-GB" sz="1400" dirty="0">
              <a:effectLst/>
              <a:ea typeface="Calibri" panose="020F0502020204030204" pitchFamily="34" charset="0"/>
            </a:endParaRPr>
          </a:p>
          <a:p>
            <a:pPr marL="342900" lvl="0" indent="-342900">
              <a:spcAft>
                <a:spcPts val="375"/>
              </a:spcAft>
              <a:buSzPts val="1000"/>
              <a:buFont typeface="Symbol" panose="05050102010706020507" pitchFamily="18" charset="2"/>
              <a:buChar char=""/>
              <a:tabLst>
                <a:tab pos="457200" algn="l"/>
              </a:tabLst>
            </a:pPr>
            <a:r>
              <a:rPr lang="en-GB" sz="1400" dirty="0">
                <a:effectLst/>
                <a:ea typeface="Times New Roman" panose="02020603050405020304" pitchFamily="18" charset="0"/>
              </a:rPr>
              <a:t>where third countries have actively engaged with the Home Office in discussions around admitting a person (or people), but where through no fault of the Home Office, progress towards agreement has been delayed</a:t>
            </a:r>
            <a:endParaRPr lang="en-GB" sz="1400" dirty="0">
              <a:effectLst/>
              <a:ea typeface="Calibri" panose="020F0502020204030204" pitchFamily="34" charset="0"/>
            </a:endParaRPr>
          </a:p>
          <a:p>
            <a:pPr marL="342900" lvl="0" indent="-342900">
              <a:spcAft>
                <a:spcPts val="375"/>
              </a:spcAft>
              <a:buSzPts val="1000"/>
              <a:buFont typeface="Symbol" panose="05050102010706020507" pitchFamily="18" charset="2"/>
              <a:buChar char=""/>
              <a:tabLst>
                <a:tab pos="457200" algn="l"/>
              </a:tabLst>
            </a:pPr>
            <a:r>
              <a:rPr lang="en-GB" sz="1400" dirty="0">
                <a:effectLst/>
                <a:ea typeface="Times New Roman" panose="02020603050405020304" pitchFamily="18" charset="0"/>
              </a:rPr>
              <a:t>where a claimant is referred into the National Referral Mechanism, it will be usually be appropriate to pause inadmissibility action until the consideration of whether or not the person is a victim of modern slavery has been completed</a:t>
            </a:r>
            <a:endParaRPr lang="en-GB" sz="1400" dirty="0">
              <a:effectLst/>
              <a:ea typeface="Calibri" panose="020F0502020204030204" pitchFamily="34" charset="0"/>
            </a:endParaRPr>
          </a:p>
          <a:p>
            <a:endParaRPr lang="en-GB" sz="1400" dirty="0"/>
          </a:p>
        </p:txBody>
      </p:sp>
    </p:spTree>
    <p:extLst>
      <p:ext uri="{BB962C8B-B14F-4D97-AF65-F5344CB8AC3E}">
        <p14:creationId xmlns:p14="http://schemas.microsoft.com/office/powerpoint/2010/main" val="1576106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1A1A459-C73B-3C22-E955-60FB246732F7}"/>
              </a:ext>
            </a:extLst>
          </p:cNvPr>
          <p:cNvSpPr>
            <a:spLocks noGrp="1"/>
          </p:cNvSpPr>
          <p:nvPr>
            <p:ph type="title"/>
          </p:nvPr>
        </p:nvSpPr>
        <p:spPr>
          <a:xfrm>
            <a:off x="1389278" y="1233241"/>
            <a:ext cx="3240506" cy="4064628"/>
          </a:xfrm>
        </p:spPr>
        <p:txBody>
          <a:bodyPr>
            <a:normAutofit/>
          </a:bodyPr>
          <a:lstStyle/>
          <a:p>
            <a:r>
              <a:rPr lang="en-GB" b="0" i="1" u="none" strike="noStrike" baseline="0">
                <a:solidFill>
                  <a:srgbClr val="FFFFFF"/>
                </a:solidFill>
                <a:cs typeface="Arial" panose="020B0604020202020204" pitchFamily="34" charset="0"/>
              </a:rPr>
              <a:t>R (FH &amp; Ors) v SSHD </a:t>
            </a:r>
            <a:r>
              <a:rPr lang="en-GB" b="0" i="0" u="none" strike="noStrike" baseline="0">
                <a:solidFill>
                  <a:srgbClr val="FFFFFF"/>
                </a:solidFill>
                <a:cs typeface="Arial" panose="020B0604020202020204" pitchFamily="34" charset="0"/>
              </a:rPr>
              <a:t>[2007] EWHC 1571 (Admin)</a:t>
            </a:r>
            <a:endParaRPr lang="en-GB">
              <a:solidFill>
                <a:srgbClr val="FFFFFF"/>
              </a:solidFill>
              <a:cs typeface="Arial" panose="020B0604020202020204" pitchFamily="34" charset="0"/>
            </a:endParaRP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19C9ED69-DFC0-5B7E-DDE2-38C44A83EAA5}"/>
              </a:ext>
            </a:extLst>
          </p:cNvPr>
          <p:cNvSpPr>
            <a:spLocks noGrp="1"/>
          </p:cNvSpPr>
          <p:nvPr>
            <p:ph idx="1"/>
          </p:nvPr>
        </p:nvSpPr>
        <p:spPr>
          <a:xfrm>
            <a:off x="6096000" y="820880"/>
            <a:ext cx="5257799" cy="4889350"/>
          </a:xfrm>
        </p:spPr>
        <p:txBody>
          <a:bodyPr anchor="t">
            <a:normAutofit/>
          </a:bodyPr>
          <a:lstStyle/>
          <a:p>
            <a:r>
              <a:rPr lang="en-US" sz="2000"/>
              <a:t>“</a:t>
            </a:r>
            <a:r>
              <a:rPr lang="en-GB" sz="2000" b="0" i="0" u="none" strike="noStrike" baseline="0"/>
              <a:t>The delays, which in </a:t>
            </a:r>
            <a:r>
              <a:rPr lang="en-US" sz="2000" b="0" i="0" u="none" strike="noStrike" baseline="0"/>
              <a:t>three cases exceed 3 years and in the others (save one) have reached 2 years, are on their </a:t>
            </a:r>
            <a:r>
              <a:rPr lang="en-GB" sz="2000" b="0" i="0" u="none" strike="noStrike" baseline="0"/>
              <a:t>face excessive.” (para 6) </a:t>
            </a:r>
          </a:p>
          <a:p>
            <a:r>
              <a:rPr lang="en-GB" sz="2000" b="0" i="0" u="none" strike="noStrike" baseline="0"/>
              <a:t>“…claims such </a:t>
            </a:r>
            <a:r>
              <a:rPr lang="en-US" sz="2000" b="0" i="0" u="none" strike="noStrike" baseline="0"/>
              <a:t>as these based on delay are unlikely, save in very exceptional circumstances, to succeed and are likely to be regarded as unarguable. It is only if the delay is so excessive as to be regarded as manifestly unreasonable and to fall outside any proper application of the policy or if the claimant is suffering some particular detriment which the Home Office has failed to alleviate that a claim might be entertained by the court.” (para. 30)</a:t>
            </a:r>
            <a:endParaRPr lang="en-GB" sz="2000"/>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697803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63417F5-B152-BB89-C40D-2778FFE8AA58}"/>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Paragraph 333A of the Immigration Rules </a:t>
            </a:r>
            <a:endParaRPr lang="en-GB"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70E9CDBB-A8A5-07FB-0BFC-278E78FEB995}"/>
              </a:ext>
            </a:extLst>
          </p:cNvPr>
          <p:cNvSpPr>
            <a:spLocks noGrp="1"/>
          </p:cNvSpPr>
          <p:nvPr>
            <p:ph idx="1"/>
          </p:nvPr>
        </p:nvSpPr>
        <p:spPr>
          <a:xfrm>
            <a:off x="4571020" y="636190"/>
            <a:ext cx="6906491" cy="5585619"/>
          </a:xfrm>
        </p:spPr>
        <p:txBody>
          <a:bodyPr anchor="ctr">
            <a:normAutofit/>
          </a:bodyPr>
          <a:lstStyle/>
          <a:p>
            <a:pPr>
              <a:buFont typeface="+mj-lt"/>
              <a:buAutoNum type="arabicPeriod"/>
            </a:pPr>
            <a:r>
              <a:rPr lang="en-US" sz="2000" b="0" i="0" dirty="0">
                <a:effectLst/>
                <a:latin typeface="GDS Transport"/>
              </a:rPr>
              <a:t>The Secretary of State shall ensure that a decision is taken on each application for asylum as soon as possible, without prejudice to an adequate and complete examination.</a:t>
            </a:r>
          </a:p>
          <a:p>
            <a:pPr>
              <a:buFont typeface="+mj-lt"/>
              <a:buAutoNum type="arabicPeriod"/>
            </a:pPr>
            <a:r>
              <a:rPr lang="en-US" sz="2000" b="0" i="0" dirty="0">
                <a:effectLst/>
                <a:latin typeface="GDS Transport"/>
              </a:rPr>
              <a:t>Where a decision on an application for asylum has not been taken within:</a:t>
            </a:r>
          </a:p>
          <a:p>
            <a:pPr marL="457200" lvl="1" indent="0">
              <a:buNone/>
            </a:pPr>
            <a:r>
              <a:rPr lang="en-US" sz="2000" b="0" i="0" dirty="0">
                <a:effectLst/>
                <a:latin typeface="GDS Transport"/>
              </a:rPr>
              <a:t>a) six months of the date it was recorded; or</a:t>
            </a:r>
          </a:p>
          <a:p>
            <a:pPr marL="457200" lvl="1" indent="0">
              <a:buNone/>
            </a:pPr>
            <a:r>
              <a:rPr lang="en-US" sz="2000" b="0" i="0" dirty="0">
                <a:effectLst/>
                <a:latin typeface="GDS Transport"/>
              </a:rPr>
              <a:t>b) within any revised timeframe notified to an applicant during or after the initial six-month period in accordance with this paragraph, and</a:t>
            </a:r>
          </a:p>
          <a:p>
            <a:pPr marL="457200" lvl="1" indent="0">
              <a:buNone/>
            </a:pPr>
            <a:r>
              <a:rPr lang="en-US" sz="2000" b="0" i="0" dirty="0">
                <a:effectLst/>
                <a:latin typeface="GDS Transport"/>
              </a:rPr>
              <a:t>c) where the applicant has made a specific written request for an update,</a:t>
            </a:r>
          </a:p>
          <a:p>
            <a:pPr marL="0" indent="0">
              <a:buNone/>
            </a:pPr>
            <a:r>
              <a:rPr lang="en-US" sz="2000" b="0" i="0" dirty="0">
                <a:effectLst/>
                <a:latin typeface="GDS Transport"/>
              </a:rPr>
              <a:t>the Secretary of State shall inform the applicant of the delay and provide information on the timeframe within which the decision on their application is to be expected. The provision of such information shall not oblige the Secretary of State to take a decision within the expected timeframe</a:t>
            </a:r>
            <a:r>
              <a:rPr lang="en-US" sz="1300" b="0" i="0" dirty="0">
                <a:effectLst/>
                <a:latin typeface="GDS Transport"/>
              </a:rPr>
              <a:t>.</a:t>
            </a:r>
          </a:p>
          <a:p>
            <a:endParaRPr lang="en-GB" sz="1300" dirty="0"/>
          </a:p>
        </p:txBody>
      </p:sp>
    </p:spTree>
    <p:extLst>
      <p:ext uri="{BB962C8B-B14F-4D97-AF65-F5344CB8AC3E}">
        <p14:creationId xmlns:p14="http://schemas.microsoft.com/office/powerpoint/2010/main" val="4013214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DA384B-0778-FFD0-C600-B31A0AABA0F2}"/>
              </a:ext>
            </a:extLst>
          </p:cNvPr>
          <p:cNvSpPr>
            <a:spLocks noGrp="1"/>
          </p:cNvSpPr>
          <p:nvPr>
            <p:ph type="title"/>
          </p:nvPr>
        </p:nvSpPr>
        <p:spPr>
          <a:xfrm>
            <a:off x="686834" y="1153572"/>
            <a:ext cx="3200400" cy="4461163"/>
          </a:xfrm>
        </p:spPr>
        <p:txBody>
          <a:bodyPr>
            <a:normAutofit/>
          </a:bodyPr>
          <a:lstStyle/>
          <a:p>
            <a:r>
              <a:rPr lang="en-US">
                <a:solidFill>
                  <a:srgbClr val="FFFFFF"/>
                </a:solidFill>
              </a:rPr>
              <a:t>R (EG) v SSHD – individual facts </a:t>
            </a:r>
            <a:endParaRPr lang="en-GB">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068A8484-A8FF-19D7-C3F4-9136298CC3F4}"/>
              </a:ext>
            </a:extLst>
          </p:cNvPr>
          <p:cNvSpPr>
            <a:spLocks noGrp="1"/>
          </p:cNvSpPr>
          <p:nvPr>
            <p:ph idx="1"/>
          </p:nvPr>
        </p:nvSpPr>
        <p:spPr>
          <a:xfrm>
            <a:off x="4447308" y="591344"/>
            <a:ext cx="6906491" cy="5585619"/>
          </a:xfrm>
        </p:spPr>
        <p:txBody>
          <a:bodyPr anchor="ctr">
            <a:normAutofit/>
          </a:bodyPr>
          <a:lstStyle/>
          <a:p>
            <a:r>
              <a:rPr lang="en-US" sz="1800" dirty="0"/>
              <a:t>51-year-old citizen of Cote d’Ivoire</a:t>
            </a:r>
          </a:p>
          <a:p>
            <a:r>
              <a:rPr lang="en-US" sz="1800" dirty="0"/>
              <a:t>PTSD diagnosis – receives counselling from Freedom from Torture </a:t>
            </a:r>
          </a:p>
          <a:p>
            <a:r>
              <a:rPr lang="en-US" sz="1800" dirty="0"/>
              <a:t>2 March 2019 – asylum claim recorded at screening interview </a:t>
            </a:r>
          </a:p>
          <a:p>
            <a:r>
              <a:rPr lang="en-US" sz="1800" dirty="0"/>
              <a:t>12 May 2021 – PIQ issued </a:t>
            </a:r>
          </a:p>
          <a:p>
            <a:r>
              <a:rPr lang="en-US" sz="1800" dirty="0"/>
              <a:t>12 July 2021 – substantive asylum interview </a:t>
            </a:r>
          </a:p>
          <a:p>
            <a:r>
              <a:rPr lang="en-US" sz="1800" dirty="0"/>
              <a:t>21 September 2021 – SSHD refused request for a timeframe </a:t>
            </a:r>
          </a:p>
          <a:p>
            <a:r>
              <a:rPr lang="en-US" sz="1800" dirty="0"/>
              <a:t>17 March 2022 – SSHD indicated decision by end April 2022 </a:t>
            </a:r>
          </a:p>
          <a:p>
            <a:r>
              <a:rPr lang="en-US" sz="1800" dirty="0"/>
              <a:t>26 August 2022 – SSHD indicated decision within 3 months (by 26 November 2022) </a:t>
            </a:r>
          </a:p>
          <a:p>
            <a:r>
              <a:rPr lang="en-US" sz="1800" dirty="0"/>
              <a:t>21 November 2022 – SSHD indicated decision by end February 2023 </a:t>
            </a:r>
          </a:p>
          <a:p>
            <a:r>
              <a:rPr lang="en-US" sz="1800" dirty="0"/>
              <a:t>21 December 2022 – judicial review challenge to delay issued </a:t>
            </a:r>
          </a:p>
          <a:p>
            <a:r>
              <a:rPr lang="en-US" sz="1800" dirty="0"/>
              <a:t>5 April 2023 – permission granted on ground 1 (individual delay unlawful) </a:t>
            </a:r>
          </a:p>
          <a:p>
            <a:r>
              <a:rPr lang="en-US" sz="1800" dirty="0"/>
              <a:t>28 April 2023 – asylum claim refused with right of appeal </a:t>
            </a:r>
          </a:p>
          <a:p>
            <a:r>
              <a:rPr lang="en-US" sz="1800" dirty="0"/>
              <a:t>25 September 2023 – permission granted on remaining grounds following OPH </a:t>
            </a:r>
            <a:endParaRPr lang="en-GB" sz="1800" dirty="0"/>
          </a:p>
        </p:txBody>
      </p:sp>
    </p:spTree>
    <p:extLst>
      <p:ext uri="{BB962C8B-B14F-4D97-AF65-F5344CB8AC3E}">
        <p14:creationId xmlns:p14="http://schemas.microsoft.com/office/powerpoint/2010/main" val="1778669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D7EBDBA-96E5-3BAF-18E9-A761E5BD48A6}"/>
              </a:ext>
            </a:extLst>
          </p:cNvPr>
          <p:cNvSpPr>
            <a:spLocks noGrp="1"/>
          </p:cNvSpPr>
          <p:nvPr>
            <p:ph type="title"/>
          </p:nvPr>
        </p:nvSpPr>
        <p:spPr>
          <a:xfrm>
            <a:off x="686834" y="1153572"/>
            <a:ext cx="3200400" cy="4461163"/>
          </a:xfrm>
        </p:spPr>
        <p:txBody>
          <a:bodyPr>
            <a:normAutofit/>
          </a:bodyPr>
          <a:lstStyle/>
          <a:p>
            <a:r>
              <a:rPr lang="en-US">
                <a:solidFill>
                  <a:srgbClr val="FFFFFF"/>
                </a:solidFill>
              </a:rPr>
              <a:t>Evidence of systemic failure to comply </a:t>
            </a:r>
            <a:endParaRPr lang="en-GB">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3B01833-EF28-6CC5-B229-ACF7142D1B90}"/>
              </a:ext>
            </a:extLst>
          </p:cNvPr>
          <p:cNvSpPr>
            <a:spLocks noGrp="1"/>
          </p:cNvSpPr>
          <p:nvPr>
            <p:ph idx="1"/>
          </p:nvPr>
        </p:nvSpPr>
        <p:spPr>
          <a:xfrm>
            <a:off x="4447308" y="591344"/>
            <a:ext cx="6906491" cy="5585619"/>
          </a:xfrm>
        </p:spPr>
        <p:txBody>
          <a:bodyPr anchor="ctr">
            <a:normAutofit lnSpcReduction="10000"/>
          </a:bodyPr>
          <a:lstStyle/>
          <a:p>
            <a:r>
              <a:rPr lang="en-US" dirty="0"/>
              <a:t>In Asylum Aid’s experience: </a:t>
            </a:r>
          </a:p>
          <a:p>
            <a:pPr lvl="1"/>
            <a:r>
              <a:rPr lang="en-US" dirty="0"/>
              <a:t>Most clients wait significantly more than 6 months for a decision </a:t>
            </a:r>
          </a:p>
          <a:p>
            <a:pPr lvl="1"/>
            <a:r>
              <a:rPr lang="en-US" dirty="0"/>
              <a:t>SSHD routinely either does not provide a timeframe or provides one which is not reliable </a:t>
            </a:r>
          </a:p>
          <a:p>
            <a:pPr lvl="1"/>
            <a:r>
              <a:rPr lang="en-US" dirty="0"/>
              <a:t>SSHD routinely does not explain why she has not met any timeframe given or what special circumstances or exceptional complexities have arisen that meant she was unable to meet it</a:t>
            </a:r>
          </a:p>
          <a:p>
            <a:r>
              <a:rPr lang="en-US" dirty="0"/>
              <a:t>31 case studies of clients who have waited more than 6 months for an initial decision on their asylum claim. </a:t>
            </a:r>
          </a:p>
          <a:p>
            <a:r>
              <a:rPr lang="en-US" dirty="0"/>
              <a:t>The longest delay in our sample was 5 years 2 months. The quickest decision was 11 months.</a:t>
            </a:r>
          </a:p>
          <a:p>
            <a:pPr lvl="1"/>
            <a:endParaRPr lang="en-GB" dirty="0"/>
          </a:p>
        </p:txBody>
      </p:sp>
    </p:spTree>
    <p:extLst>
      <p:ext uri="{BB962C8B-B14F-4D97-AF65-F5344CB8AC3E}">
        <p14:creationId xmlns:p14="http://schemas.microsoft.com/office/powerpoint/2010/main" val="1423709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D21B0-9EB1-2A5C-B841-999A8CA5E254}"/>
              </a:ext>
            </a:extLst>
          </p:cNvPr>
          <p:cNvSpPr>
            <a:spLocks noGrp="1"/>
          </p:cNvSpPr>
          <p:nvPr>
            <p:ph type="title"/>
          </p:nvPr>
        </p:nvSpPr>
        <p:spPr/>
        <p:txBody>
          <a:bodyPr/>
          <a:lstStyle/>
          <a:p>
            <a:r>
              <a:rPr lang="en-US" dirty="0"/>
              <a:t>Asylum Aid case sample – 20.6.23</a:t>
            </a:r>
            <a:endParaRPr lang="en-GB" dirty="0"/>
          </a:p>
        </p:txBody>
      </p:sp>
      <mc:AlternateContent xmlns:mc="http://schemas.openxmlformats.org/markup-compatibility/2006" xmlns:cx1="http://schemas.microsoft.com/office/drawing/2015/9/8/chartex">
        <mc:Choice Requires="cx1">
          <p:graphicFrame>
            <p:nvGraphicFramePr>
              <p:cNvPr id="6" name="Content Placeholder 5">
                <a:extLst>
                  <a:ext uri="{FF2B5EF4-FFF2-40B4-BE49-F238E27FC236}">
                    <a16:creationId xmlns:a16="http://schemas.microsoft.com/office/drawing/2014/main" id="{EAECCF98-0F49-5429-D20D-75CA42451406}"/>
                  </a:ext>
                </a:extLst>
              </p:cNvPr>
              <p:cNvGraphicFramePr>
                <a:graphicFrameLocks noGrp="1"/>
              </p:cNvGraphicFramePr>
              <p:nvPr>
                <p:ph idx="1"/>
                <p:extLst>
                  <p:ext uri="{D42A27DB-BD31-4B8C-83A1-F6EECF244321}">
                    <p14:modId xmlns:p14="http://schemas.microsoft.com/office/powerpoint/2010/main" val="4250964921"/>
                  </p:ext>
                </p:extLst>
              </p:nvPr>
            </p:nvGraphicFramePr>
            <p:xfrm>
              <a:off x="838200" y="1825625"/>
              <a:ext cx="10515600" cy="4351338"/>
            </p:xfrm>
            <a:graphic>
              <a:graphicData uri="http://schemas.microsoft.com/office/drawing/2014/chartex">
                <cx:chart xmlns:cx="http://schemas.microsoft.com/office/drawing/2014/chartex" xmlns:r="http://schemas.openxmlformats.org/officeDocument/2006/relationships" r:id="rId2"/>
              </a:graphicData>
            </a:graphic>
          </p:graphicFrame>
        </mc:Choice>
        <mc:Fallback xmlns="">
          <p:pic>
            <p:nvPicPr>
              <p:cNvPr id="6" name="Content Placeholder 5">
                <a:extLst>
                  <a:ext uri="{FF2B5EF4-FFF2-40B4-BE49-F238E27FC236}">
                    <a16:creationId xmlns:a16="http://schemas.microsoft.com/office/drawing/2014/main" id="{EAECCF98-0F49-5429-D20D-75CA42451406}"/>
                  </a:ext>
                </a:extLst>
              </p:cNvPr>
              <p:cNvPicPr>
                <a:picLocks noGrp="1" noRot="1" noChangeAspect="1" noMove="1" noResize="1" noEditPoints="1" noAdjustHandles="1" noChangeArrowheads="1" noChangeShapeType="1"/>
              </p:cNvPicPr>
              <p:nvPr/>
            </p:nvPicPr>
            <p:blipFill>
              <a:blip r:embed="rId3"/>
              <a:stretch>
                <a:fillRect/>
              </a:stretch>
            </p:blipFill>
            <p:spPr>
              <a:xfrm>
                <a:off x="838200" y="1825625"/>
                <a:ext cx="10515600" cy="4351338"/>
              </a:xfrm>
              <a:prstGeom prst="rect">
                <a:avLst/>
              </a:prstGeom>
            </p:spPr>
          </p:pic>
        </mc:Fallback>
      </mc:AlternateContent>
    </p:spTree>
    <p:extLst>
      <p:ext uri="{BB962C8B-B14F-4D97-AF65-F5344CB8AC3E}">
        <p14:creationId xmlns:p14="http://schemas.microsoft.com/office/powerpoint/2010/main" val="1613493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B24E57-D679-C699-D473-78A030B6AA03}"/>
              </a:ext>
            </a:extLst>
          </p:cNvPr>
          <p:cNvSpPr>
            <a:spLocks noGrp="1"/>
          </p:cNvSpPr>
          <p:nvPr>
            <p:ph type="title"/>
          </p:nvPr>
        </p:nvSpPr>
        <p:spPr>
          <a:xfrm>
            <a:off x="686834" y="1153572"/>
            <a:ext cx="3200400" cy="4461163"/>
          </a:xfrm>
        </p:spPr>
        <p:txBody>
          <a:bodyPr>
            <a:normAutofit/>
          </a:bodyPr>
          <a:lstStyle/>
          <a:p>
            <a:r>
              <a:rPr lang="en-US">
                <a:solidFill>
                  <a:srgbClr val="FFFFFF"/>
                </a:solidFill>
              </a:rPr>
              <a:t>Examples of SSHD’s response re timescales</a:t>
            </a:r>
            <a:endParaRPr lang="en-GB">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727EE400-F483-25AE-1D26-C09F521EA134}"/>
              </a:ext>
            </a:extLst>
          </p:cNvPr>
          <p:cNvSpPr>
            <a:spLocks noGrp="1"/>
          </p:cNvSpPr>
          <p:nvPr>
            <p:ph idx="1"/>
          </p:nvPr>
        </p:nvSpPr>
        <p:spPr>
          <a:xfrm>
            <a:off x="4447308" y="591344"/>
            <a:ext cx="6906491" cy="5585619"/>
          </a:xfrm>
        </p:spPr>
        <p:txBody>
          <a:bodyPr anchor="ctr">
            <a:normAutofit/>
          </a:bodyPr>
          <a:lstStyle/>
          <a:p>
            <a:r>
              <a:rPr lang="en-US" dirty="0"/>
              <a:t>‘there are no timescales for concluding asylum cases’.</a:t>
            </a:r>
          </a:p>
          <a:p>
            <a:r>
              <a:rPr lang="en-US" dirty="0"/>
              <a:t>‘unable to offer specific timescales to individuals at this time’</a:t>
            </a:r>
          </a:p>
          <a:p>
            <a:r>
              <a:rPr lang="en-US" dirty="0"/>
              <a:t>‘does not currently have a target time for processing claims for asylum’</a:t>
            </a:r>
          </a:p>
          <a:p>
            <a:r>
              <a:rPr lang="en-US" dirty="0"/>
              <a:t>‘unable to offer specific timescales to individuals at this time’ but is ‘working hard to improve the level of service’.</a:t>
            </a:r>
          </a:p>
          <a:p>
            <a:r>
              <a:rPr lang="en-US" dirty="0"/>
              <a:t>‘unable to guarantee that a decision maker will be available to decide the claim’ within a 3-month timescale given </a:t>
            </a:r>
            <a:endParaRPr lang="en-GB" dirty="0"/>
          </a:p>
        </p:txBody>
      </p:sp>
    </p:spTree>
    <p:extLst>
      <p:ext uri="{BB962C8B-B14F-4D97-AF65-F5344CB8AC3E}">
        <p14:creationId xmlns:p14="http://schemas.microsoft.com/office/powerpoint/2010/main" val="9382219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1C56909-57D8-1A91-E9F5-E7040A362916}"/>
              </a:ext>
            </a:extLst>
          </p:cNvPr>
          <p:cNvSpPr>
            <a:spLocks noGrp="1"/>
          </p:cNvSpPr>
          <p:nvPr>
            <p:ph type="title"/>
          </p:nvPr>
        </p:nvSpPr>
        <p:spPr>
          <a:xfrm>
            <a:off x="686834" y="1153572"/>
            <a:ext cx="3200400" cy="4461163"/>
          </a:xfrm>
        </p:spPr>
        <p:txBody>
          <a:bodyPr>
            <a:normAutofit/>
          </a:bodyPr>
          <a:lstStyle/>
          <a:p>
            <a:r>
              <a:rPr lang="en-US">
                <a:solidFill>
                  <a:srgbClr val="FFFFFF"/>
                </a:solidFill>
              </a:rPr>
              <a:t>R (EG) v SSHD – Grounds </a:t>
            </a:r>
            <a:endParaRPr lang="en-GB">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507AF48B-E2E3-A3C7-97DB-E325BAC69627}"/>
              </a:ext>
            </a:extLst>
          </p:cNvPr>
          <p:cNvSpPr>
            <a:spLocks noGrp="1"/>
          </p:cNvSpPr>
          <p:nvPr>
            <p:ph idx="1"/>
          </p:nvPr>
        </p:nvSpPr>
        <p:spPr>
          <a:xfrm>
            <a:off x="4447308" y="591344"/>
            <a:ext cx="6906491" cy="5585619"/>
          </a:xfrm>
        </p:spPr>
        <p:txBody>
          <a:bodyPr anchor="ctr">
            <a:normAutofit/>
          </a:bodyPr>
          <a:lstStyle/>
          <a:p>
            <a:pPr marL="514350" indent="-514350">
              <a:buAutoNum type="arabicParenBoth"/>
            </a:pPr>
            <a:r>
              <a:rPr lang="en-US" sz="2200" dirty="0"/>
              <a:t>SSHD’s delay is unlawful as in breach of the duty to make a decision as soon as possible, and is in any event unreasonable</a:t>
            </a:r>
          </a:p>
          <a:p>
            <a:pPr marL="514350" indent="-514350">
              <a:buAutoNum type="arabicParenBoth"/>
            </a:pPr>
            <a:r>
              <a:rPr lang="en-US" sz="2200" dirty="0"/>
              <a:t>SSHD’s para. 333A timeframe has no sufficient basis (&amp; so unlawful)</a:t>
            </a:r>
          </a:p>
          <a:p>
            <a:pPr marL="514350" indent="-514350">
              <a:buAutoNum type="arabicParenBoth"/>
            </a:pPr>
            <a:r>
              <a:rPr lang="en-US" sz="2200" dirty="0"/>
              <a:t>SSHD is failing to operate a system which allows her to comply with her para. 333A duty to provide timeframes</a:t>
            </a:r>
          </a:p>
          <a:p>
            <a:pPr marL="514350" indent="-514350">
              <a:buAutoNum type="arabicParenBoth"/>
            </a:pPr>
            <a:r>
              <a:rPr lang="en-US" sz="2200" dirty="0"/>
              <a:t>Unlawful delay is in breach of Article 8 ECHR </a:t>
            </a:r>
          </a:p>
          <a:p>
            <a:pPr marL="514350" indent="-514350">
              <a:buAutoNum type="arabicParenBoth"/>
            </a:pPr>
            <a:r>
              <a:rPr lang="en-US" sz="2200" dirty="0"/>
              <a:t>Provision of timeframes which were not proper timeframes complying with the para. 333A requirement is a breach of A’s rights under Article 8</a:t>
            </a:r>
          </a:p>
          <a:p>
            <a:pPr marL="514350" indent="-514350">
              <a:buAutoNum type="arabicParenBoth"/>
            </a:pPr>
            <a:r>
              <a:rPr lang="en-US" sz="2200" dirty="0"/>
              <a:t>Damages are necessary by way of just satisfaction for these breaches </a:t>
            </a:r>
            <a:endParaRPr lang="en-GB" sz="2200" dirty="0"/>
          </a:p>
        </p:txBody>
      </p:sp>
    </p:spTree>
    <p:extLst>
      <p:ext uri="{BB962C8B-B14F-4D97-AF65-F5344CB8AC3E}">
        <p14:creationId xmlns:p14="http://schemas.microsoft.com/office/powerpoint/2010/main" val="29024767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B725C0-CE7A-68BF-0E2D-8D2FE6AE8F0F}"/>
              </a:ext>
            </a:extLst>
          </p:cNvPr>
          <p:cNvSpPr>
            <a:spLocks noGrp="1"/>
          </p:cNvSpPr>
          <p:nvPr>
            <p:ph type="title"/>
          </p:nvPr>
        </p:nvSpPr>
        <p:spPr>
          <a:xfrm>
            <a:off x="686834" y="1153572"/>
            <a:ext cx="3200400" cy="4461163"/>
          </a:xfrm>
        </p:spPr>
        <p:txBody>
          <a:bodyPr>
            <a:normAutofit/>
          </a:bodyPr>
          <a:lstStyle/>
          <a:p>
            <a:r>
              <a:rPr lang="en-US">
                <a:solidFill>
                  <a:srgbClr val="FFFFFF"/>
                </a:solidFill>
              </a:rPr>
              <a:t>What does the para 333A duty imply?</a:t>
            </a:r>
            <a:endParaRPr lang="en-GB">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E9EFC33E-D29B-CD55-D165-506C1B568294}"/>
              </a:ext>
            </a:extLst>
          </p:cNvPr>
          <p:cNvSpPr>
            <a:spLocks noGrp="1"/>
          </p:cNvSpPr>
          <p:nvPr>
            <p:ph idx="1"/>
          </p:nvPr>
        </p:nvSpPr>
        <p:spPr>
          <a:xfrm>
            <a:off x="4447308" y="591344"/>
            <a:ext cx="6906491" cy="5585619"/>
          </a:xfrm>
        </p:spPr>
        <p:txBody>
          <a:bodyPr anchor="ctr">
            <a:normAutofit/>
          </a:bodyPr>
          <a:lstStyle/>
          <a:p>
            <a:r>
              <a:rPr lang="en-US" dirty="0"/>
              <a:t>An obligation of ‘promptness’ / a decision within a reasonable time </a:t>
            </a:r>
          </a:p>
          <a:p>
            <a:r>
              <a:rPr lang="en-US" dirty="0"/>
              <a:t>A duty when providing a timeframe to ensure that: </a:t>
            </a:r>
          </a:p>
          <a:p>
            <a:pPr marL="457200" lvl="1" indent="0">
              <a:buNone/>
            </a:pPr>
            <a:r>
              <a:rPr lang="en-US" dirty="0"/>
              <a:t>a. The timeframe is stipulated in </a:t>
            </a:r>
            <a:r>
              <a:rPr lang="en-US" u="sng" dirty="0"/>
              <a:t>good faith</a:t>
            </a:r>
          </a:p>
          <a:p>
            <a:pPr marL="457200" lvl="1" indent="0">
              <a:buNone/>
            </a:pPr>
            <a:r>
              <a:rPr lang="en-US" dirty="0"/>
              <a:t>b. The timeframe stipulated is based upon </a:t>
            </a:r>
            <a:r>
              <a:rPr lang="en-US" u="sng" dirty="0"/>
              <a:t>proper and rational enquiry </a:t>
            </a:r>
            <a:r>
              <a:rPr lang="en-US" dirty="0"/>
              <a:t>as to when a decision can properly be expected to be made in the case concerned.</a:t>
            </a:r>
          </a:p>
          <a:p>
            <a:pPr marL="457200" lvl="1" indent="0">
              <a:buNone/>
            </a:pPr>
            <a:r>
              <a:rPr lang="en-US" dirty="0"/>
              <a:t>c. A proper and rational enquiry requires </a:t>
            </a:r>
            <a:r>
              <a:rPr lang="en-US" u="sng" dirty="0"/>
              <a:t>sufficient enquiry as to the workload and work speed </a:t>
            </a:r>
            <a:r>
              <a:rPr lang="en-US" dirty="0"/>
              <a:t>of the officers concerned with taking the decision and of </a:t>
            </a:r>
            <a:r>
              <a:rPr lang="en-US" u="sng" dirty="0"/>
              <a:t>foreseeable events which may change the speed </a:t>
            </a:r>
            <a:r>
              <a:rPr lang="en-US" dirty="0"/>
              <a:t>with which such cases are being decided.</a:t>
            </a:r>
            <a:endParaRPr lang="en-GB" dirty="0"/>
          </a:p>
        </p:txBody>
      </p:sp>
    </p:spTree>
    <p:extLst>
      <p:ext uri="{BB962C8B-B14F-4D97-AF65-F5344CB8AC3E}">
        <p14:creationId xmlns:p14="http://schemas.microsoft.com/office/powerpoint/2010/main" val="1232796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241</TotalTime>
  <Words>1917</Words>
  <Application>Microsoft Office PowerPoint</Application>
  <PresentationFormat>Widescreen</PresentationFormat>
  <Paragraphs>143</Paragraphs>
  <Slides>15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GDS Transport</vt:lpstr>
      <vt:lpstr>Symbol</vt:lpstr>
      <vt:lpstr>Office Theme</vt:lpstr>
      <vt:lpstr>Delays in the asylum system – legal challenges</vt:lpstr>
      <vt:lpstr>R (FH &amp; Ors) v SSHD [2007] EWHC 1571 (Admin)</vt:lpstr>
      <vt:lpstr>Paragraph 333A of the Immigration Rules </vt:lpstr>
      <vt:lpstr>R (EG) v SSHD – individual facts </vt:lpstr>
      <vt:lpstr>Evidence of systemic failure to comply </vt:lpstr>
      <vt:lpstr>Asylum Aid case sample – 20.6.23</vt:lpstr>
      <vt:lpstr>Examples of SSHD’s response re timescales</vt:lpstr>
      <vt:lpstr>R (EG) v SSHD – Grounds </vt:lpstr>
      <vt:lpstr>What does the para 333A duty imply?</vt:lpstr>
      <vt:lpstr>Is Article 8 breached by unlawful delay?</vt:lpstr>
      <vt:lpstr>Inadmissibility </vt:lpstr>
      <vt:lpstr>How many people are still waiting to be admitted? (based on data table 9a)</vt:lpstr>
      <vt:lpstr>Impact on clients </vt:lpstr>
      <vt:lpstr>Inadmissibility Guidance </vt:lpstr>
      <vt:lpstr>Inadmissibility Guidance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Delays in the asylum system – legal challenges</dc:title>
  <dc:creator>Alison Pickup</dc:creator>
  <cp:lastModifiedBy>Ade Lukes</cp:lastModifiedBy>
  <cp:revision>2</cp:revision>
  <dcterms:created xsi:type="dcterms:W3CDTF">2023-11-20T10:50:39Z</dcterms:created>
  <dcterms:modified xsi:type="dcterms:W3CDTF">2023-11-22T12:49:58Z</dcterms:modified>
</cp:coreProperties>
</file>