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1" r:id="rId2"/>
    <p:sldMasterId id="2147483655" r:id="rId3"/>
    <p:sldMasterId id="2147483662" r:id="rId4"/>
    <p:sldMasterId id="2147483665" r:id="rId5"/>
  </p:sldMasterIdLst>
  <p:notesMasterIdLst>
    <p:notesMasterId r:id="rId29"/>
  </p:notesMasterIdLst>
  <p:sldIdLst>
    <p:sldId id="256" r:id="rId6"/>
    <p:sldId id="257" r:id="rId7"/>
    <p:sldId id="262" r:id="rId8"/>
    <p:sldId id="263" r:id="rId9"/>
    <p:sldId id="264" r:id="rId10"/>
    <p:sldId id="279" r:id="rId11"/>
    <p:sldId id="265" r:id="rId12"/>
    <p:sldId id="280" r:id="rId13"/>
    <p:sldId id="281" r:id="rId14"/>
    <p:sldId id="282"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F4C"/>
    <a:srgbClr val="004A45"/>
    <a:srgbClr val="8C5DA3"/>
    <a:srgbClr val="205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5" autoAdjust="0"/>
    <p:restoredTop sz="96117" autoAdjust="0"/>
  </p:normalViewPr>
  <p:slideViewPr>
    <p:cSldViewPr snapToGrid="0" snapToObjects="1">
      <p:cViewPr varScale="1">
        <p:scale>
          <a:sx n="82" d="100"/>
          <a:sy n="82" d="100"/>
        </p:scale>
        <p:origin x="1042"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ustomXml" Target="../customXml/item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9DE9272-6C68-487C-AECF-F846FCC36013}" type="datetimeFigureOut">
              <a:rPr lang="en-GB" smtClean="0"/>
              <a:pPr/>
              <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7F9BADC-0C96-4AA0-9D43-77B90F20533E}" type="slidenum">
              <a:rPr lang="en-GB" smtClean="0"/>
              <a:pPr/>
              <a:t>‹#›</a:t>
            </a:fld>
            <a:endParaRPr lang="en-GB" dirty="0"/>
          </a:p>
        </p:txBody>
      </p:sp>
    </p:spTree>
    <p:extLst>
      <p:ext uri="{BB962C8B-B14F-4D97-AF65-F5344CB8AC3E}">
        <p14:creationId xmlns:p14="http://schemas.microsoft.com/office/powerpoint/2010/main" val="372835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ith bkg image">
    <p:bg>
      <p:bgPr>
        <a:solidFill>
          <a:srgbClr val="004A4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BE4D3E-E676-4C7F-BE04-9603FE831C0B}"/>
              </a:ext>
            </a:extLst>
          </p:cNvPr>
          <p:cNvPicPr>
            <a:picLocks noChangeAspect="1"/>
          </p:cNvPicPr>
          <p:nvPr userDrawn="1"/>
        </p:nvPicPr>
        <p:blipFill rotWithShape="1">
          <a:blip r:embed="rId2">
            <a:grayscl/>
          </a:blip>
          <a:srcRect t="9064" b="6561"/>
          <a:stretch/>
        </p:blipFill>
        <p:spPr>
          <a:xfrm>
            <a:off x="7180" y="0"/>
            <a:ext cx="12177639" cy="6858000"/>
          </a:xfrm>
          <a:prstGeom prst="rect">
            <a:avLst/>
          </a:prstGeom>
        </p:spPr>
      </p:pic>
      <p:pic>
        <p:nvPicPr>
          <p:cNvPr id="11" name="Picture 10">
            <a:extLst>
              <a:ext uri="{FF2B5EF4-FFF2-40B4-BE49-F238E27FC236}">
                <a16:creationId xmlns:a16="http://schemas.microsoft.com/office/drawing/2014/main" id="{D610E689-B0BC-4B5F-860B-3B9002119015}"/>
              </a:ext>
            </a:extLst>
          </p:cNvPr>
          <p:cNvPicPr>
            <a:picLocks noChangeAspect="1"/>
          </p:cNvPicPr>
          <p:nvPr userDrawn="1"/>
        </p:nvPicPr>
        <p:blipFill>
          <a:blip r:embed="rId3"/>
          <a:srcRect/>
          <a:stretch/>
        </p:blipFill>
        <p:spPr>
          <a:xfrm>
            <a:off x="7180" y="0"/>
            <a:ext cx="12192000" cy="6858000"/>
          </a:xfrm>
          <a:prstGeom prst="rect">
            <a:avLst/>
          </a:prstGeom>
        </p:spPr>
      </p:pic>
      <p:sp>
        <p:nvSpPr>
          <p:cNvPr id="12" name="Text Placeholder 11">
            <a:extLst>
              <a:ext uri="{FF2B5EF4-FFF2-40B4-BE49-F238E27FC236}">
                <a16:creationId xmlns:a16="http://schemas.microsoft.com/office/drawing/2014/main" id="{9079D307-AA0C-4CE6-B745-FAC7909D415A}"/>
              </a:ext>
            </a:extLst>
          </p:cNvPr>
          <p:cNvSpPr>
            <a:spLocks noGrp="1"/>
          </p:cNvSpPr>
          <p:nvPr>
            <p:ph type="body" sz="quarter" idx="13" hasCustomPrompt="1"/>
          </p:nvPr>
        </p:nvSpPr>
        <p:spPr>
          <a:xfrm>
            <a:off x="729906" y="1270764"/>
            <a:ext cx="10732188" cy="522716"/>
          </a:xfrm>
          <a:prstGeom prst="rect">
            <a:avLst/>
          </a:prstGeom>
        </p:spPr>
        <p:txBody>
          <a:bodyPr lIns="0" tIns="0" rIns="0" bIns="0"/>
          <a:lstStyle>
            <a:lvl1pPr marL="0" indent="0" rtl="0">
              <a:buNone/>
              <a:defRPr sz="4000" b="0" i="0">
                <a:solidFill>
                  <a:schemeClr val="bg1"/>
                </a:solidFill>
                <a:latin typeface="Arial" panose="020B0604020202020204" pitchFamily="34" charset="0"/>
                <a:ea typeface="Roboto" panose="02000000000000000000" pitchFamily="2" charset="0"/>
              </a:defRPr>
            </a:lvl1pPr>
          </a:lstStyle>
          <a:p>
            <a:r>
              <a:rPr lang="en-GB" dirty="0"/>
              <a:t>Presentation subtitle</a:t>
            </a:r>
          </a:p>
        </p:txBody>
      </p:sp>
      <p:sp>
        <p:nvSpPr>
          <p:cNvPr id="13" name="Text Placeholder 4">
            <a:extLst>
              <a:ext uri="{FF2B5EF4-FFF2-40B4-BE49-F238E27FC236}">
                <a16:creationId xmlns:a16="http://schemas.microsoft.com/office/drawing/2014/main" id="{F76E6DEF-D1A4-4EE9-B8A4-3407A7DFE5D0}"/>
              </a:ext>
            </a:extLst>
          </p:cNvPr>
          <p:cNvSpPr>
            <a:spLocks noGrp="1"/>
          </p:cNvSpPr>
          <p:nvPr>
            <p:ph type="body" sz="quarter" idx="14" hasCustomPrompt="1"/>
          </p:nvPr>
        </p:nvSpPr>
        <p:spPr>
          <a:xfrm>
            <a:off x="730250" y="5987153"/>
            <a:ext cx="3307103" cy="298439"/>
          </a:xfrm>
          <a:prstGeom prst="rect">
            <a:avLst/>
          </a:prstGeom>
        </p:spPr>
        <p:txBody>
          <a:bodyPr lIns="0" tIns="0" rIns="0" bIns="0"/>
          <a:lstStyle>
            <a:lvl1pPr marL="0" indent="0">
              <a:buNone/>
              <a:defRPr sz="1400" b="0" i="0">
                <a:solidFill>
                  <a:schemeClr val="bg1"/>
                </a:solidFill>
                <a:latin typeface="Arial" panose="020B0604020202020204" pitchFamily="34" charset="0"/>
                <a:ea typeface="Roboto Light" panose="02000000000000000000" pitchFamily="2" charset="0"/>
              </a:defRPr>
            </a:lvl1pPr>
            <a:lvl2pPr>
              <a:defRPr sz="1400" b="0" i="0">
                <a:solidFill>
                  <a:schemeClr val="bg1"/>
                </a:solidFill>
                <a:latin typeface="Roboto Light" panose="02000000000000000000" pitchFamily="2" charset="0"/>
                <a:ea typeface="Roboto Light" panose="02000000000000000000" pitchFamily="2" charset="0"/>
              </a:defRPr>
            </a:lvl2pPr>
            <a:lvl3pPr>
              <a:defRPr sz="1400" b="0" i="0">
                <a:solidFill>
                  <a:schemeClr val="bg1"/>
                </a:solidFill>
                <a:latin typeface="Roboto Light" panose="02000000000000000000" pitchFamily="2" charset="0"/>
                <a:ea typeface="Roboto Light" panose="02000000000000000000" pitchFamily="2" charset="0"/>
              </a:defRPr>
            </a:lvl3pPr>
            <a:lvl4pPr>
              <a:defRPr sz="1400" b="0" i="0">
                <a:solidFill>
                  <a:schemeClr val="bg1"/>
                </a:solidFill>
                <a:latin typeface="Roboto Light" panose="02000000000000000000" pitchFamily="2" charset="0"/>
                <a:ea typeface="Roboto Light" panose="02000000000000000000" pitchFamily="2" charset="0"/>
              </a:defRPr>
            </a:lvl4pPr>
            <a:lvl5pPr>
              <a:defRPr sz="1400" b="0" i="0">
                <a:solidFill>
                  <a:schemeClr val="bg1"/>
                </a:solidFill>
                <a:latin typeface="Roboto Light" panose="02000000000000000000" pitchFamily="2" charset="0"/>
                <a:ea typeface="Roboto Light" panose="02000000000000000000" pitchFamily="2" charset="0"/>
              </a:defRPr>
            </a:lvl5pPr>
          </a:lstStyle>
          <a:p>
            <a:pPr lvl="0"/>
            <a:r>
              <a:rPr lang="en-GB" dirty="0"/>
              <a:t>Presenters Name | Presentation Date</a:t>
            </a:r>
            <a:endParaRPr lang="en-US" dirty="0"/>
          </a:p>
        </p:txBody>
      </p:sp>
      <p:sp>
        <p:nvSpPr>
          <p:cNvPr id="16" name="Text Placeholder 11">
            <a:extLst>
              <a:ext uri="{FF2B5EF4-FFF2-40B4-BE49-F238E27FC236}">
                <a16:creationId xmlns:a16="http://schemas.microsoft.com/office/drawing/2014/main" id="{DC019C8A-436D-48C5-920F-AB9990B8EC7E}"/>
              </a:ext>
            </a:extLst>
          </p:cNvPr>
          <p:cNvSpPr>
            <a:spLocks noGrp="1"/>
          </p:cNvSpPr>
          <p:nvPr>
            <p:ph type="body" sz="quarter" idx="15" hasCustomPrompt="1"/>
          </p:nvPr>
        </p:nvSpPr>
        <p:spPr>
          <a:xfrm>
            <a:off x="729906" y="581217"/>
            <a:ext cx="10732188" cy="659567"/>
          </a:xfrm>
          <a:prstGeom prst="rect">
            <a:avLst/>
          </a:prstGeom>
        </p:spPr>
        <p:txBody>
          <a:bodyPr lIns="0" tIns="0" rIns="0" bIns="0"/>
          <a:lstStyle>
            <a:lvl1pPr marL="0" indent="0" rtl="0">
              <a:buNone/>
              <a:defRPr sz="4800" b="1" i="0">
                <a:solidFill>
                  <a:schemeClr val="bg1"/>
                </a:solidFill>
                <a:latin typeface="Arial" panose="020B0604020202020204" pitchFamily="34" charset="0"/>
                <a:ea typeface="Roboto" panose="02000000000000000000" pitchFamily="2" charset="0"/>
              </a:defRPr>
            </a:lvl1pPr>
          </a:lstStyle>
          <a:p>
            <a:r>
              <a:rPr lang="en-GB" dirty="0"/>
              <a:t>Presentation title</a:t>
            </a:r>
          </a:p>
        </p:txBody>
      </p:sp>
      <p:pic>
        <p:nvPicPr>
          <p:cNvPr id="4" name="Picture 3">
            <a:extLst>
              <a:ext uri="{FF2B5EF4-FFF2-40B4-BE49-F238E27FC236}">
                <a16:creationId xmlns:a16="http://schemas.microsoft.com/office/drawing/2014/main" id="{743714E1-DC99-4C78-B3FB-3768A34D77E2}"/>
              </a:ext>
            </a:extLst>
          </p:cNvPr>
          <p:cNvPicPr>
            <a:picLocks noChangeAspect="1"/>
          </p:cNvPicPr>
          <p:nvPr userDrawn="1"/>
        </p:nvPicPr>
        <p:blipFill>
          <a:blip r:embed="rId4"/>
          <a:stretch>
            <a:fillRect/>
          </a:stretch>
        </p:blipFill>
        <p:spPr>
          <a:xfrm>
            <a:off x="9506780" y="5765975"/>
            <a:ext cx="2235200" cy="910472"/>
          </a:xfrm>
          <a:prstGeom prst="rect">
            <a:avLst/>
          </a:prstGeom>
        </p:spPr>
      </p:pic>
    </p:spTree>
    <p:extLst>
      <p:ext uri="{BB962C8B-B14F-4D97-AF65-F5344CB8AC3E}">
        <p14:creationId xmlns:p14="http://schemas.microsoft.com/office/powerpoint/2010/main" val="326917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E4DF1C0-2C91-4648-B9AC-49A317F28A6D}"/>
              </a:ext>
            </a:extLst>
          </p:cNvPr>
          <p:cNvSpPr>
            <a:spLocks noGrp="1"/>
          </p:cNvSpPr>
          <p:nvPr>
            <p:ph type="body" sz="quarter" idx="13" hasCustomPrompt="1"/>
          </p:nvPr>
        </p:nvSpPr>
        <p:spPr>
          <a:xfrm>
            <a:off x="729906" y="1270764"/>
            <a:ext cx="10732188" cy="2581708"/>
          </a:xfrm>
          <a:prstGeom prst="rect">
            <a:avLst/>
          </a:prstGeom>
        </p:spPr>
        <p:txBody>
          <a:bodyPr lIns="0" tIns="0" rIns="0" bIns="0"/>
          <a:lstStyle>
            <a:lvl1pPr marL="0" indent="0" rtl="0">
              <a:buNone/>
              <a:defRPr sz="4000" b="0" i="0">
                <a:solidFill>
                  <a:schemeClr val="bg1"/>
                </a:solidFill>
                <a:latin typeface="Arial" panose="020B0604020202020204" pitchFamily="34" charset="0"/>
                <a:ea typeface="Roboto" panose="02000000000000000000" pitchFamily="2" charset="0"/>
              </a:defRPr>
            </a:lvl1pPr>
          </a:lstStyle>
          <a:p>
            <a:r>
              <a:rPr lang="en-GB" dirty="0"/>
              <a:t>Presentation subtitle</a:t>
            </a:r>
          </a:p>
        </p:txBody>
      </p:sp>
      <p:sp>
        <p:nvSpPr>
          <p:cNvPr id="10" name="Text Placeholder 4">
            <a:extLst>
              <a:ext uri="{FF2B5EF4-FFF2-40B4-BE49-F238E27FC236}">
                <a16:creationId xmlns:a16="http://schemas.microsoft.com/office/drawing/2014/main" id="{961C56EE-E524-6F4D-A14C-229F21ABADB0}"/>
              </a:ext>
            </a:extLst>
          </p:cNvPr>
          <p:cNvSpPr>
            <a:spLocks noGrp="1"/>
          </p:cNvSpPr>
          <p:nvPr>
            <p:ph type="body" sz="quarter" idx="14" hasCustomPrompt="1"/>
          </p:nvPr>
        </p:nvSpPr>
        <p:spPr>
          <a:xfrm>
            <a:off x="730250" y="5987153"/>
            <a:ext cx="3307103" cy="298439"/>
          </a:xfrm>
          <a:prstGeom prst="rect">
            <a:avLst/>
          </a:prstGeom>
        </p:spPr>
        <p:txBody>
          <a:bodyPr lIns="0" tIns="0" rIns="0" bIns="0"/>
          <a:lstStyle>
            <a:lvl1pPr marL="0" indent="0">
              <a:buNone/>
              <a:defRPr sz="1400" b="0" i="0">
                <a:solidFill>
                  <a:schemeClr val="bg1"/>
                </a:solidFill>
                <a:latin typeface="Arial" panose="020B0604020202020204" pitchFamily="34" charset="0"/>
                <a:ea typeface="Roboto Light" panose="02000000000000000000" pitchFamily="2" charset="0"/>
              </a:defRPr>
            </a:lvl1pPr>
            <a:lvl2pPr>
              <a:defRPr sz="1400" b="0" i="0">
                <a:solidFill>
                  <a:schemeClr val="bg1"/>
                </a:solidFill>
                <a:latin typeface="Roboto Light" panose="02000000000000000000" pitchFamily="2" charset="0"/>
                <a:ea typeface="Roboto Light" panose="02000000000000000000" pitchFamily="2" charset="0"/>
              </a:defRPr>
            </a:lvl2pPr>
            <a:lvl3pPr>
              <a:defRPr sz="1400" b="0" i="0">
                <a:solidFill>
                  <a:schemeClr val="bg1"/>
                </a:solidFill>
                <a:latin typeface="Roboto Light" panose="02000000000000000000" pitchFamily="2" charset="0"/>
                <a:ea typeface="Roboto Light" panose="02000000000000000000" pitchFamily="2" charset="0"/>
              </a:defRPr>
            </a:lvl3pPr>
            <a:lvl4pPr>
              <a:defRPr sz="1400" b="0" i="0">
                <a:solidFill>
                  <a:schemeClr val="bg1"/>
                </a:solidFill>
                <a:latin typeface="Roboto Light" panose="02000000000000000000" pitchFamily="2" charset="0"/>
                <a:ea typeface="Roboto Light" panose="02000000000000000000" pitchFamily="2" charset="0"/>
              </a:defRPr>
            </a:lvl4pPr>
            <a:lvl5pPr>
              <a:defRPr sz="1400" b="0" i="0">
                <a:solidFill>
                  <a:schemeClr val="bg1"/>
                </a:solidFill>
                <a:latin typeface="Roboto Light" panose="02000000000000000000" pitchFamily="2" charset="0"/>
                <a:ea typeface="Roboto Light" panose="02000000000000000000" pitchFamily="2" charset="0"/>
              </a:defRPr>
            </a:lvl5pPr>
          </a:lstStyle>
          <a:p>
            <a:pPr lvl="0"/>
            <a:r>
              <a:rPr lang="en-GB" dirty="0"/>
              <a:t>Presenters Name | Presentation Date</a:t>
            </a:r>
            <a:endParaRPr lang="en-US" dirty="0"/>
          </a:p>
        </p:txBody>
      </p:sp>
      <p:sp>
        <p:nvSpPr>
          <p:cNvPr id="14" name="Text Placeholder 11">
            <a:extLst>
              <a:ext uri="{FF2B5EF4-FFF2-40B4-BE49-F238E27FC236}">
                <a16:creationId xmlns:a16="http://schemas.microsoft.com/office/drawing/2014/main" id="{08EE3505-752B-6A4A-8A11-5BFF20779366}"/>
              </a:ext>
            </a:extLst>
          </p:cNvPr>
          <p:cNvSpPr>
            <a:spLocks noGrp="1"/>
          </p:cNvSpPr>
          <p:nvPr>
            <p:ph type="body" sz="quarter" idx="15" hasCustomPrompt="1"/>
          </p:nvPr>
        </p:nvSpPr>
        <p:spPr>
          <a:xfrm>
            <a:off x="729906" y="581217"/>
            <a:ext cx="10732188" cy="659567"/>
          </a:xfrm>
          <a:prstGeom prst="rect">
            <a:avLst/>
          </a:prstGeom>
        </p:spPr>
        <p:txBody>
          <a:bodyPr lIns="0" tIns="0" rIns="0" bIns="0"/>
          <a:lstStyle>
            <a:lvl1pPr marL="0" indent="0" rtl="0">
              <a:buNone/>
              <a:defRPr sz="4800" b="1" i="0">
                <a:solidFill>
                  <a:schemeClr val="bg1"/>
                </a:solidFill>
                <a:latin typeface="Arial" panose="020B0604020202020204" pitchFamily="34" charset="0"/>
                <a:ea typeface="Roboto" panose="02000000000000000000" pitchFamily="2" charset="0"/>
              </a:defRPr>
            </a:lvl1pPr>
          </a:lstStyle>
          <a:p>
            <a:r>
              <a:rPr lang="en-GB" dirty="0"/>
              <a:t>Presentation title</a:t>
            </a:r>
          </a:p>
        </p:txBody>
      </p:sp>
      <p:sp>
        <p:nvSpPr>
          <p:cNvPr id="7" name="Text Placeholder 16">
            <a:extLst>
              <a:ext uri="{FF2B5EF4-FFF2-40B4-BE49-F238E27FC236}">
                <a16:creationId xmlns:a16="http://schemas.microsoft.com/office/drawing/2014/main" id="{B50CEEA4-B500-469A-A36D-2F752933FCDE}"/>
              </a:ext>
            </a:extLst>
          </p:cNvPr>
          <p:cNvSpPr>
            <a:spLocks noGrp="1"/>
          </p:cNvSpPr>
          <p:nvPr>
            <p:ph type="body" sz="quarter" idx="20"/>
          </p:nvPr>
        </p:nvSpPr>
        <p:spPr>
          <a:xfrm>
            <a:off x="9499600" y="5765975"/>
            <a:ext cx="2235200" cy="915696"/>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noFill/>
                <a:latin typeface="Arial" panose="020B0604020202020204" pitchFamily="34" charset="0"/>
              </a:defRPr>
            </a:lvl1pPr>
          </a:lstStyle>
          <a:p>
            <a:pPr lvl="0"/>
            <a:endParaRPr lang="en-GB" dirty="0"/>
          </a:p>
        </p:txBody>
      </p:sp>
    </p:spTree>
    <p:extLst>
      <p:ext uri="{BB962C8B-B14F-4D97-AF65-F5344CB8AC3E}">
        <p14:creationId xmlns:p14="http://schemas.microsoft.com/office/powerpoint/2010/main" val="301623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527B35-2086-9047-A961-96475C7C90B0}"/>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ext Placeholder 11">
            <a:extLst>
              <a:ext uri="{FF2B5EF4-FFF2-40B4-BE49-F238E27FC236}">
                <a16:creationId xmlns:a16="http://schemas.microsoft.com/office/drawing/2014/main" id="{0AB68CAB-D7C6-3447-95FC-0381DC4E477F}"/>
              </a:ext>
            </a:extLst>
          </p:cNvPr>
          <p:cNvSpPr>
            <a:spLocks noGrp="1"/>
          </p:cNvSpPr>
          <p:nvPr>
            <p:ph type="body" sz="quarter" idx="13" hasCustomPrompt="1"/>
          </p:nvPr>
        </p:nvSpPr>
        <p:spPr>
          <a:xfrm>
            <a:off x="3113984" y="620801"/>
            <a:ext cx="5594190" cy="597793"/>
          </a:xfrm>
          <a:prstGeom prst="rect">
            <a:avLst/>
          </a:prstGeom>
        </p:spPr>
        <p:txBody>
          <a:bodyPr lIns="0" tIns="0" rIns="0" bIns="0"/>
          <a:lstStyle>
            <a:lvl1pPr marL="0" indent="0" rtl="0">
              <a:buNone/>
              <a:defRPr sz="4800" b="0" i="0">
                <a:solidFill>
                  <a:srgbClr val="004A45"/>
                </a:solidFill>
                <a:latin typeface="Arial" panose="020B0604020202020204" pitchFamily="34" charset="0"/>
                <a:ea typeface="Arial" panose="020B0604020202020204" pitchFamily="34" charset="0"/>
              </a:defRPr>
            </a:lvl1pPr>
          </a:lstStyle>
          <a:p>
            <a:r>
              <a:rPr lang="en-GB" dirty="0"/>
              <a:t>second line</a:t>
            </a:r>
          </a:p>
        </p:txBody>
      </p:sp>
      <p:sp>
        <p:nvSpPr>
          <p:cNvPr id="15" name="TextBox 14">
            <a:extLst>
              <a:ext uri="{FF2B5EF4-FFF2-40B4-BE49-F238E27FC236}">
                <a16:creationId xmlns:a16="http://schemas.microsoft.com/office/drawing/2014/main" id="{0BED8D52-17C0-7541-9461-2944D32AA465}"/>
              </a:ext>
            </a:extLst>
          </p:cNvPr>
          <p:cNvSpPr txBox="1"/>
          <p:nvPr userDrawn="1"/>
        </p:nvSpPr>
        <p:spPr>
          <a:xfrm>
            <a:off x="599152" y="572408"/>
            <a:ext cx="2457314"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800" b="1" i="0" u="none" strike="noStrike" kern="1200" cap="none" spc="0" normalizeH="0" baseline="0" noProof="0" dirty="0">
                <a:ln>
                  <a:noFill/>
                </a:ln>
                <a:solidFill>
                  <a:srgbClr val="004A45"/>
                </a:solidFill>
                <a:effectLst/>
                <a:uLnTx/>
                <a:uFillTx/>
                <a:latin typeface="Arial" panose="020B0604020202020204" pitchFamily="34" charset="0"/>
                <a:ea typeface="FS Lola" panose="02000506050000020004" pitchFamily="2" charset="-128"/>
                <a:cs typeface="+mn-cs"/>
              </a:rPr>
              <a:t>Agenda</a:t>
            </a:r>
          </a:p>
        </p:txBody>
      </p:sp>
      <p:sp>
        <p:nvSpPr>
          <p:cNvPr id="7" name="Text Placeholder 6">
            <a:extLst>
              <a:ext uri="{FF2B5EF4-FFF2-40B4-BE49-F238E27FC236}">
                <a16:creationId xmlns:a16="http://schemas.microsoft.com/office/drawing/2014/main" id="{3CA2BA74-8AA4-4C6D-9B2A-141260CD7D25}"/>
              </a:ext>
            </a:extLst>
          </p:cNvPr>
          <p:cNvSpPr>
            <a:spLocks noGrp="1"/>
          </p:cNvSpPr>
          <p:nvPr>
            <p:ph type="body" sz="quarter" idx="17" hasCustomPrompt="1"/>
          </p:nvPr>
        </p:nvSpPr>
        <p:spPr>
          <a:xfrm>
            <a:off x="638702" y="1839912"/>
            <a:ext cx="2457314" cy="4254779"/>
          </a:xfrm>
          <a:prstGeom prst="rect">
            <a:avLst/>
          </a:prstGeom>
        </p:spPr>
        <p:txBody>
          <a:bodyPr/>
          <a:lstStyle>
            <a:lvl1pPr marL="0" indent="0">
              <a:lnSpc>
                <a:spcPct val="100000"/>
              </a:lnSpc>
              <a:spcBef>
                <a:spcPts val="0"/>
              </a:spcBef>
              <a:buNone/>
              <a:defRPr b="1">
                <a:solidFill>
                  <a:srgbClr val="004A45"/>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Heading 01</a:t>
            </a:r>
          </a:p>
          <a:p>
            <a:pPr lvl="0"/>
            <a:endParaRPr lang="en-US" dirty="0"/>
          </a:p>
          <a:p>
            <a:pPr lvl="0"/>
            <a:r>
              <a:rPr lang="en-US" dirty="0"/>
              <a:t>Heading 02</a:t>
            </a:r>
          </a:p>
          <a:p>
            <a:pPr lvl="0"/>
            <a:endParaRPr lang="en-US" dirty="0"/>
          </a:p>
          <a:p>
            <a:pPr lvl="0"/>
            <a:r>
              <a:rPr lang="en-US" dirty="0"/>
              <a:t>Heading 03</a:t>
            </a:r>
          </a:p>
          <a:p>
            <a:pPr lvl="0"/>
            <a:endParaRPr lang="en-US" dirty="0"/>
          </a:p>
          <a:p>
            <a:pPr lvl="0"/>
            <a:r>
              <a:rPr lang="en-US" dirty="0"/>
              <a:t>Heading 04</a:t>
            </a:r>
          </a:p>
          <a:p>
            <a:pPr lvl="0"/>
            <a:endParaRPr lang="en-US" dirty="0"/>
          </a:p>
          <a:p>
            <a:pPr lvl="0"/>
            <a:r>
              <a:rPr lang="en-US" dirty="0"/>
              <a:t>Heading 05</a:t>
            </a:r>
            <a:endParaRPr lang="en-GB" dirty="0"/>
          </a:p>
        </p:txBody>
      </p:sp>
      <p:sp>
        <p:nvSpPr>
          <p:cNvPr id="16" name="Text Placeholder 6">
            <a:extLst>
              <a:ext uri="{FF2B5EF4-FFF2-40B4-BE49-F238E27FC236}">
                <a16:creationId xmlns:a16="http://schemas.microsoft.com/office/drawing/2014/main" id="{CFD9D3FF-1619-4DB3-8B0F-72FA1DA51256}"/>
              </a:ext>
            </a:extLst>
          </p:cNvPr>
          <p:cNvSpPr>
            <a:spLocks noGrp="1"/>
          </p:cNvSpPr>
          <p:nvPr>
            <p:ph type="body" sz="quarter" idx="18" hasCustomPrompt="1"/>
          </p:nvPr>
        </p:nvSpPr>
        <p:spPr>
          <a:xfrm>
            <a:off x="7657981" y="1839912"/>
            <a:ext cx="1295201" cy="4254779"/>
          </a:xfrm>
          <a:prstGeom prst="rect">
            <a:avLst/>
          </a:prstGeom>
        </p:spPr>
        <p:txBody>
          <a:bodyPr/>
          <a:lstStyle>
            <a:lvl1pPr marL="0" indent="0">
              <a:lnSpc>
                <a:spcPct val="100000"/>
              </a:lnSpc>
              <a:spcBef>
                <a:spcPts val="0"/>
              </a:spcBef>
              <a:buNone/>
              <a:defRPr b="0">
                <a:solidFill>
                  <a:srgbClr val="004A45"/>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dirty="0"/>
              <a:t>XX:XX</a:t>
            </a:r>
          </a:p>
          <a:p>
            <a:pPr lvl="0"/>
            <a:endParaRPr lang="en-US" dirty="0"/>
          </a:p>
          <a:p>
            <a:pPr lvl="0"/>
            <a:r>
              <a:rPr lang="en-US" dirty="0"/>
              <a:t>XX:XX</a:t>
            </a:r>
          </a:p>
          <a:p>
            <a:pPr lvl="0"/>
            <a:endParaRPr lang="en-US" dirty="0"/>
          </a:p>
          <a:p>
            <a:pPr lvl="0"/>
            <a:r>
              <a:rPr lang="en-US" dirty="0"/>
              <a:t>XX:XX</a:t>
            </a:r>
          </a:p>
          <a:p>
            <a:pPr lvl="0"/>
            <a:endParaRPr lang="en-US" dirty="0"/>
          </a:p>
          <a:p>
            <a:pPr lvl="0"/>
            <a:r>
              <a:rPr lang="en-US" dirty="0"/>
              <a:t>XX:XX</a:t>
            </a:r>
          </a:p>
          <a:p>
            <a:pPr lvl="0"/>
            <a:endParaRPr lang="en-US" dirty="0"/>
          </a:p>
          <a:p>
            <a:pPr lvl="0"/>
            <a:r>
              <a:rPr lang="en-US" dirty="0"/>
              <a:t>XX:XX</a:t>
            </a:r>
          </a:p>
        </p:txBody>
      </p:sp>
      <p:sp>
        <p:nvSpPr>
          <p:cNvPr id="13" name="Text Placeholder 12">
            <a:extLst>
              <a:ext uri="{FF2B5EF4-FFF2-40B4-BE49-F238E27FC236}">
                <a16:creationId xmlns:a16="http://schemas.microsoft.com/office/drawing/2014/main" id="{89C72A8F-0350-41B0-A67E-40E9A22EFF0C}"/>
              </a:ext>
            </a:extLst>
          </p:cNvPr>
          <p:cNvSpPr>
            <a:spLocks noGrp="1"/>
          </p:cNvSpPr>
          <p:nvPr>
            <p:ph type="body" sz="quarter" idx="19" hasCustomPrompt="1"/>
          </p:nvPr>
        </p:nvSpPr>
        <p:spPr>
          <a:xfrm>
            <a:off x="3302159" y="1839912"/>
            <a:ext cx="4143375" cy="425478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Speaker’s Name Here</a:t>
            </a:r>
          </a:p>
          <a:p>
            <a:pPr lvl="0"/>
            <a:endParaRPr lang="en-GB" dirty="0"/>
          </a:p>
          <a:p>
            <a:pPr lvl="0"/>
            <a:r>
              <a:rPr lang="en-GB" dirty="0"/>
              <a:t>Speaker’s Name Here</a:t>
            </a:r>
          </a:p>
          <a:p>
            <a:pPr lvl="0"/>
            <a:endParaRPr lang="en-GB" dirty="0"/>
          </a:p>
          <a:p>
            <a:pPr lvl="0"/>
            <a:r>
              <a:rPr lang="en-GB" dirty="0"/>
              <a:t>Speaker’s Name Here</a:t>
            </a:r>
          </a:p>
          <a:p>
            <a:pPr lvl="0"/>
            <a:endParaRPr lang="en-GB" dirty="0"/>
          </a:p>
          <a:p>
            <a:pPr lvl="0"/>
            <a:r>
              <a:rPr lang="en-GB" dirty="0"/>
              <a:t>Speaker’s Name Here</a:t>
            </a:r>
          </a:p>
          <a:p>
            <a:pPr lvl="0"/>
            <a:endParaRPr lang="en-GB" dirty="0"/>
          </a:p>
          <a:p>
            <a:pPr lvl="0"/>
            <a:r>
              <a:rPr lang="en-GB" dirty="0"/>
              <a:t>Speaker’s Name Here</a:t>
            </a:r>
          </a:p>
          <a:p>
            <a:pPr lvl="0"/>
            <a:endParaRPr lang="en-GB" dirty="0"/>
          </a:p>
        </p:txBody>
      </p:sp>
    </p:spTree>
    <p:extLst>
      <p:ext uri="{BB962C8B-B14F-4D97-AF65-F5344CB8AC3E}">
        <p14:creationId xmlns:p14="http://schemas.microsoft.com/office/powerpoint/2010/main" val="97775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content">
    <p:bg>
      <p:bgPr>
        <a:solidFill>
          <a:schemeClr val="bg1"/>
        </a:solidFill>
        <a:effectLst/>
      </p:bgPr>
    </p:bg>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BB8F8A79-F20F-5E4C-B36F-BA550D89EB48}"/>
              </a:ext>
            </a:extLst>
          </p:cNvPr>
          <p:cNvSpPr>
            <a:spLocks noGrp="1"/>
          </p:cNvSpPr>
          <p:nvPr>
            <p:ph type="body" sz="quarter" idx="10" hasCustomPrompt="1"/>
          </p:nvPr>
        </p:nvSpPr>
        <p:spPr>
          <a:xfrm>
            <a:off x="698285" y="609749"/>
            <a:ext cx="10064422" cy="705975"/>
          </a:xfrm>
          <a:prstGeom prst="rect">
            <a:avLst/>
          </a:prstGeom>
        </p:spPr>
        <p:txBody>
          <a:bodyPr lIns="0" tIns="0" rIns="0" bIns="0"/>
          <a:lstStyle>
            <a:lvl1pPr marL="0" indent="0" rtl="0">
              <a:buNone/>
              <a:defRPr sz="4800" b="1" i="0">
                <a:solidFill>
                  <a:schemeClr val="accent2"/>
                </a:solidFill>
                <a:latin typeface="Arial" panose="020B0604020202020204" pitchFamily="34" charset="0"/>
                <a:ea typeface="Roboto" panose="02000000000000000000" pitchFamily="2" charset="0"/>
              </a:defRPr>
            </a:lvl1pPr>
          </a:lstStyle>
          <a:p>
            <a:r>
              <a:rPr lang="en-GB" dirty="0"/>
              <a:t>Page title</a:t>
            </a:r>
          </a:p>
        </p:txBody>
      </p:sp>
      <p:sp>
        <p:nvSpPr>
          <p:cNvPr id="14" name="Text Placeholder 2">
            <a:extLst>
              <a:ext uri="{FF2B5EF4-FFF2-40B4-BE49-F238E27FC236}">
                <a16:creationId xmlns:a16="http://schemas.microsoft.com/office/drawing/2014/main" id="{C06A78E2-8E64-3845-982F-10EA0DE1535D}"/>
              </a:ext>
            </a:extLst>
          </p:cNvPr>
          <p:cNvSpPr>
            <a:spLocks noGrp="1"/>
          </p:cNvSpPr>
          <p:nvPr>
            <p:ph type="body" sz="quarter" idx="13" hasCustomPrompt="1"/>
          </p:nvPr>
        </p:nvSpPr>
        <p:spPr>
          <a:xfrm>
            <a:off x="698284" y="1324559"/>
            <a:ext cx="10064421" cy="1046466"/>
          </a:xfrm>
          <a:prstGeom prst="rect">
            <a:avLst/>
          </a:prstGeom>
        </p:spPr>
        <p:txBody>
          <a:bodyPr lIns="0" tIns="0" rIns="0" bIns="0"/>
          <a:lstStyle>
            <a:lvl1pPr marL="0" indent="0">
              <a:buNone/>
              <a:defRPr sz="3000" b="0" i="0">
                <a:solidFill>
                  <a:schemeClr val="accent2"/>
                </a:solidFill>
                <a:latin typeface="Arial" panose="020B0604020202020204" pitchFamily="34" charset="0"/>
                <a:ea typeface="Roboto" panose="02000000000000000000" pitchFamily="2" charset="0"/>
              </a:defRPr>
            </a:lvl1pPr>
            <a:lvl2pPr marL="457200" indent="0">
              <a:buNone/>
              <a:defRPr sz="3000" b="0" i="0">
                <a:solidFill>
                  <a:srgbClr val="004A45"/>
                </a:solidFill>
                <a:latin typeface="FS Lola" panose="02000506050000020004" pitchFamily="2" charset="-128"/>
                <a:ea typeface="FS Lola" panose="02000506050000020004" pitchFamily="2" charset="-128"/>
              </a:defRPr>
            </a:lvl2pPr>
            <a:lvl3pPr marL="914400" indent="0">
              <a:buNone/>
              <a:defRPr sz="3000" b="0" i="0">
                <a:solidFill>
                  <a:srgbClr val="004A45"/>
                </a:solidFill>
                <a:latin typeface="FS Lola" panose="02000506050000020004" pitchFamily="2" charset="-128"/>
                <a:ea typeface="FS Lola" panose="02000506050000020004" pitchFamily="2" charset="-128"/>
              </a:defRPr>
            </a:lvl3pPr>
            <a:lvl4pPr marL="1371600" indent="0">
              <a:buNone/>
              <a:defRPr sz="3000" b="0" i="0">
                <a:solidFill>
                  <a:srgbClr val="004A45"/>
                </a:solidFill>
                <a:latin typeface="FS Lola" panose="02000506050000020004" pitchFamily="2" charset="-128"/>
                <a:ea typeface="FS Lola" panose="02000506050000020004" pitchFamily="2" charset="-128"/>
              </a:defRPr>
            </a:lvl4pPr>
            <a:lvl5pPr marL="1828800" indent="0">
              <a:buNone/>
              <a:defRPr sz="3000" b="0" i="0">
                <a:solidFill>
                  <a:srgbClr val="004A45"/>
                </a:solidFill>
                <a:latin typeface="FS Lola" panose="02000506050000020004" pitchFamily="2" charset="-128"/>
                <a:ea typeface="FS Lola" panose="02000506050000020004" pitchFamily="2" charset="-128"/>
              </a:defRPr>
            </a:lvl5pPr>
          </a:lstStyle>
          <a:p>
            <a:pPr lvl="0"/>
            <a:r>
              <a:rPr lang="en-US" dirty="0"/>
              <a:t>Sub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egestas</a:t>
            </a:r>
            <a:r>
              <a:rPr lang="en-US" dirty="0"/>
              <a:t> </a:t>
            </a:r>
            <a:r>
              <a:rPr lang="en-US" dirty="0" err="1"/>
              <a:t>volutpat</a:t>
            </a:r>
            <a:r>
              <a:rPr lang="en-US" dirty="0"/>
              <a:t> </a:t>
            </a:r>
            <a:r>
              <a:rPr lang="en-US" dirty="0" err="1"/>
              <a:t>massa</a:t>
            </a:r>
            <a:r>
              <a:rPr lang="en-US" dirty="0"/>
              <a:t> sed </a:t>
            </a:r>
            <a:r>
              <a:rPr lang="en-US" dirty="0" err="1"/>
              <a:t>suscipit</a:t>
            </a:r>
            <a:r>
              <a:rPr lang="en-US" dirty="0"/>
              <a:t>.</a:t>
            </a:r>
          </a:p>
        </p:txBody>
      </p:sp>
      <p:sp>
        <p:nvSpPr>
          <p:cNvPr id="15" name="Text Placeholder 9">
            <a:extLst>
              <a:ext uri="{FF2B5EF4-FFF2-40B4-BE49-F238E27FC236}">
                <a16:creationId xmlns:a16="http://schemas.microsoft.com/office/drawing/2014/main" id="{830A986B-F38B-214B-9D7A-0DB00EB535E3}"/>
              </a:ext>
            </a:extLst>
          </p:cNvPr>
          <p:cNvSpPr>
            <a:spLocks noGrp="1"/>
          </p:cNvSpPr>
          <p:nvPr>
            <p:ph type="body" sz="quarter" idx="14" hasCustomPrompt="1"/>
          </p:nvPr>
        </p:nvSpPr>
        <p:spPr>
          <a:xfrm>
            <a:off x="698284" y="2371025"/>
            <a:ext cx="10064422" cy="3398700"/>
          </a:xfrm>
          <a:prstGeom prst="rect">
            <a:avLst/>
          </a:prstGeom>
        </p:spPr>
        <p:txBody>
          <a:bodyPr lIns="0" tIns="0" rIns="0" bIns="0"/>
          <a:lstStyle>
            <a:lvl1pPr marL="228600" marR="0" indent="-228600" algn="l" defTabSz="914400" rtl="0" eaLnBrk="1" fontAlgn="auto" latinLnBrk="0" hangingPunct="1">
              <a:lnSpc>
                <a:spcPct val="110000"/>
              </a:lnSpc>
              <a:spcBef>
                <a:spcPts val="1000"/>
              </a:spcBef>
              <a:spcAft>
                <a:spcPts val="0"/>
              </a:spcAft>
              <a:buClr>
                <a:srgbClr val="DB2F4C"/>
              </a:buClr>
              <a:buSzPct val="150000"/>
              <a:buFont typeface="Arial" panose="020B0604020202020204" pitchFamily="34" charset="0"/>
              <a:buChar char="•"/>
              <a:tabLst/>
              <a:defRPr sz="2000" b="0" i="0">
                <a:solidFill>
                  <a:schemeClr val="tx1"/>
                </a:solidFill>
                <a:latin typeface="Arial" panose="020B0604020202020204" pitchFamily="34" charset="0"/>
                <a:ea typeface="Roboto Light" panose="02000000000000000000" pitchFamily="2" charset="0"/>
                <a:cs typeface="Arial" panose="020B0604020202020204" pitchFamily="34" charset="0"/>
              </a:defRPr>
            </a:lvl1pPr>
            <a:lvl2pPr>
              <a:buClr>
                <a:srgbClr val="004A45"/>
              </a:buClr>
              <a:buSzPct val="150000"/>
              <a:defRPr sz="2000" b="0" i="0">
                <a:solidFill>
                  <a:schemeClr val="tx1"/>
                </a:solidFill>
                <a:latin typeface="Roboto Light" panose="02000000000000000000" pitchFamily="2" charset="0"/>
                <a:ea typeface="Roboto Light" panose="02000000000000000000" pitchFamily="2" charset="0"/>
              </a:defRPr>
            </a:lvl2pPr>
            <a:lvl3pPr>
              <a:buClr>
                <a:srgbClr val="004A45"/>
              </a:buClr>
              <a:buSzPct val="150000"/>
              <a:defRPr sz="2000" b="0" i="0">
                <a:solidFill>
                  <a:schemeClr val="tx1"/>
                </a:solidFill>
                <a:latin typeface="Roboto Light" panose="02000000000000000000" pitchFamily="2" charset="0"/>
                <a:ea typeface="Roboto Light" panose="02000000000000000000" pitchFamily="2" charset="0"/>
              </a:defRPr>
            </a:lvl3pPr>
            <a:lvl4pPr>
              <a:buClr>
                <a:srgbClr val="004A45"/>
              </a:buClr>
              <a:buSzPct val="150000"/>
              <a:defRPr sz="2000" b="0" i="0">
                <a:solidFill>
                  <a:schemeClr val="tx1"/>
                </a:solidFill>
                <a:latin typeface="Roboto Light" panose="02000000000000000000" pitchFamily="2" charset="0"/>
                <a:ea typeface="Roboto Light" panose="02000000000000000000" pitchFamily="2" charset="0"/>
              </a:defRPr>
            </a:lvl4pPr>
            <a:lvl5pPr>
              <a:buClr>
                <a:srgbClr val="004A45"/>
              </a:buClr>
              <a:buSzPct val="150000"/>
              <a:defRPr sz="2000" b="0" i="0">
                <a:solidFill>
                  <a:schemeClr val="tx1"/>
                </a:solidFill>
                <a:latin typeface="Roboto Light" panose="02000000000000000000" pitchFamily="2" charset="0"/>
                <a:ea typeface="Roboto Light" panose="02000000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a:t>
            </a:r>
            <a:r>
              <a:rPr lang="en-GB" dirty="0"/>
              <a:t> </a:t>
            </a:r>
            <a:r>
              <a:rPr lang="en-GB" dirty="0" err="1"/>
              <a:t>egestas</a:t>
            </a:r>
            <a:r>
              <a:rPr lang="en-GB" dirty="0"/>
              <a:t> </a:t>
            </a:r>
            <a:r>
              <a:rPr lang="en-GB" dirty="0" err="1"/>
              <a:t>volutpat</a:t>
            </a:r>
            <a:r>
              <a:rPr lang="en-GB" dirty="0"/>
              <a:t> </a:t>
            </a:r>
            <a:r>
              <a:rPr lang="en-GB" dirty="0" err="1"/>
              <a:t>massa</a:t>
            </a:r>
            <a:r>
              <a:rPr lang="en-GB" dirty="0"/>
              <a:t> </a:t>
            </a:r>
            <a:r>
              <a:rPr lang="en-GB" dirty="0" err="1"/>
              <a:t>sed</a:t>
            </a:r>
            <a:r>
              <a:rPr lang="en-GB" dirty="0"/>
              <a:t> </a:t>
            </a:r>
            <a:r>
              <a:rPr lang="en-GB" dirty="0" err="1"/>
              <a:t>suscipit</a:t>
            </a:r>
            <a:r>
              <a:rPr lang="en-GB" dirty="0"/>
              <a:t>. </a:t>
            </a:r>
            <a:r>
              <a:rPr lang="en-GB" dirty="0" err="1"/>
              <a:t>Proin</a:t>
            </a:r>
            <a:r>
              <a:rPr lang="en-GB" dirty="0"/>
              <a:t> </a:t>
            </a:r>
            <a:r>
              <a:rPr lang="en-GB" dirty="0" err="1"/>
              <a:t>consectetur</a:t>
            </a:r>
            <a:r>
              <a:rPr lang="en-GB" dirty="0"/>
              <a:t> </a:t>
            </a:r>
            <a:r>
              <a:rPr lang="en-GB" dirty="0" err="1"/>
              <a:t>consectetur</a:t>
            </a:r>
            <a:r>
              <a:rPr lang="en-GB" dirty="0"/>
              <a:t> </a:t>
            </a:r>
            <a:r>
              <a:rPr lang="en-GB" dirty="0" err="1"/>
              <a:t>eros</a:t>
            </a:r>
            <a:r>
              <a:rPr lang="en-GB" dirty="0"/>
              <a:t>, vitae </a:t>
            </a:r>
            <a:r>
              <a:rPr lang="en-GB" dirty="0" err="1"/>
              <a:t>posuere</a:t>
            </a:r>
            <a:r>
              <a:rPr lang="en-GB" dirty="0"/>
              <a:t> ipsum </a:t>
            </a:r>
            <a:r>
              <a:rPr lang="en-GB" dirty="0" err="1"/>
              <a:t>tincidunt</a:t>
            </a:r>
            <a:r>
              <a:rPr lang="en-GB" dirty="0"/>
              <a:t> et. Nunc non </a:t>
            </a:r>
            <a:r>
              <a:rPr lang="en-GB" dirty="0" err="1"/>
              <a:t>ultricies</a:t>
            </a:r>
            <a:r>
              <a:rPr lang="en-GB" dirty="0"/>
              <a:t> </a:t>
            </a:r>
            <a:r>
              <a:rPr lang="en-GB" dirty="0" err="1"/>
              <a:t>nibh</a:t>
            </a:r>
            <a:r>
              <a:rPr lang="en-GB" dirty="0"/>
              <a:t>. </a:t>
            </a:r>
          </a:p>
          <a:p>
            <a:pPr lvl="0"/>
            <a:r>
              <a:rPr lang="en-GB" dirty="0"/>
              <a:t>Vestibulum </a:t>
            </a:r>
            <a:r>
              <a:rPr lang="en-GB" dirty="0" err="1"/>
              <a:t>tincidunt</a:t>
            </a:r>
            <a:r>
              <a:rPr lang="en-GB" dirty="0"/>
              <a:t> </a:t>
            </a:r>
            <a:r>
              <a:rPr lang="en-GB" dirty="0" err="1"/>
              <a:t>venenatis</a:t>
            </a:r>
            <a:r>
              <a:rPr lang="en-GB" dirty="0"/>
              <a:t> </a:t>
            </a:r>
            <a:r>
              <a:rPr lang="en-GB" dirty="0" err="1"/>
              <a:t>viverra</a:t>
            </a:r>
            <a:r>
              <a:rPr lang="en-GB" dirty="0"/>
              <a:t>. In </a:t>
            </a:r>
            <a:r>
              <a:rPr lang="en-GB" dirty="0" err="1"/>
              <a:t>hac</a:t>
            </a:r>
            <a:r>
              <a:rPr lang="en-GB" dirty="0"/>
              <a:t> </a:t>
            </a:r>
            <a:r>
              <a:rPr lang="en-GB" dirty="0" err="1"/>
              <a:t>habitasse</a:t>
            </a:r>
            <a:r>
              <a:rPr lang="en-GB" dirty="0"/>
              <a:t> </a:t>
            </a:r>
            <a:r>
              <a:rPr lang="en-GB" dirty="0" err="1"/>
              <a:t>platea</a:t>
            </a:r>
            <a:r>
              <a:rPr lang="en-GB" dirty="0"/>
              <a:t> </a:t>
            </a:r>
            <a:r>
              <a:rPr lang="en-GB" dirty="0" err="1"/>
              <a:t>dictumst</a:t>
            </a:r>
            <a:r>
              <a:rPr lang="en-GB" dirty="0"/>
              <a:t>. </a:t>
            </a:r>
            <a:r>
              <a:rPr lang="en-GB" dirty="0" err="1"/>
              <a:t>Proin</a:t>
            </a:r>
            <a:r>
              <a:rPr lang="en-GB" dirty="0"/>
              <a:t> </a:t>
            </a:r>
            <a:r>
              <a:rPr lang="en-GB" dirty="0" err="1"/>
              <a:t>eu</a:t>
            </a:r>
            <a:r>
              <a:rPr lang="en-GB" dirty="0"/>
              <a:t> </a:t>
            </a:r>
            <a:r>
              <a:rPr lang="en-GB" dirty="0" err="1"/>
              <a:t>efficitur</a:t>
            </a:r>
            <a:r>
              <a:rPr lang="en-GB" dirty="0"/>
              <a:t> </a:t>
            </a:r>
            <a:r>
              <a:rPr lang="en-GB" dirty="0" err="1"/>
              <a:t>lacus</a:t>
            </a:r>
            <a:r>
              <a:rPr lang="en-GB" dirty="0"/>
              <a:t>. Maecenas </a:t>
            </a:r>
            <a:r>
              <a:rPr lang="en-GB" dirty="0" err="1"/>
              <a:t>ut</a:t>
            </a:r>
            <a:r>
              <a:rPr lang="en-GB" dirty="0"/>
              <a:t> ex </a:t>
            </a:r>
            <a:r>
              <a:rPr lang="en-GB" dirty="0" err="1"/>
              <a:t>eu</a:t>
            </a:r>
            <a:r>
              <a:rPr lang="en-GB" dirty="0"/>
              <a:t> </a:t>
            </a:r>
            <a:r>
              <a:rPr lang="en-GB" dirty="0" err="1"/>
              <a:t>urna</a:t>
            </a:r>
            <a:r>
              <a:rPr lang="en-GB" dirty="0"/>
              <a:t> </a:t>
            </a:r>
            <a:r>
              <a:rPr lang="en-GB" dirty="0" err="1"/>
              <a:t>feugiat</a:t>
            </a:r>
            <a:r>
              <a:rPr lang="en-GB" dirty="0"/>
              <a:t> lacinia ac </a:t>
            </a:r>
            <a:r>
              <a:rPr lang="en-GB" dirty="0" err="1"/>
              <a:t>ut</a:t>
            </a:r>
            <a:r>
              <a:rPr lang="en-GB" dirty="0"/>
              <a:t> lorem. In </a:t>
            </a:r>
            <a:r>
              <a:rPr lang="en-GB" dirty="0" err="1"/>
              <a:t>venenatis</a:t>
            </a:r>
            <a:r>
              <a:rPr lang="en-GB" dirty="0"/>
              <a:t> </a:t>
            </a:r>
            <a:r>
              <a:rPr lang="en-GB" dirty="0" err="1"/>
              <a:t>mauris</a:t>
            </a:r>
            <a:r>
              <a:rPr lang="en-GB" dirty="0"/>
              <a:t> </a:t>
            </a:r>
            <a:r>
              <a:rPr lang="en-GB" dirty="0" err="1"/>
              <a:t>quis</a:t>
            </a:r>
            <a:r>
              <a:rPr lang="en-GB" dirty="0"/>
              <a:t> </a:t>
            </a:r>
            <a:r>
              <a:rPr lang="en-GB" dirty="0" err="1"/>
              <a:t>urna</a:t>
            </a:r>
            <a:r>
              <a:rPr lang="en-GB" dirty="0"/>
              <a:t> </a:t>
            </a:r>
            <a:r>
              <a:rPr lang="en-GB" dirty="0" err="1"/>
              <a:t>auctor</a:t>
            </a:r>
            <a:r>
              <a:rPr lang="en-GB" dirty="0"/>
              <a:t> </a:t>
            </a:r>
            <a:r>
              <a:rPr lang="en-GB" dirty="0" err="1"/>
              <a:t>condimentum</a:t>
            </a:r>
            <a:r>
              <a:rPr lang="en-GB" dirty="0"/>
              <a:t>. Ut </a:t>
            </a:r>
            <a:r>
              <a:rPr lang="en-GB" dirty="0" err="1"/>
              <a:t>aliquet</a:t>
            </a:r>
            <a:r>
              <a:rPr lang="en-GB" dirty="0"/>
              <a:t> </a:t>
            </a:r>
            <a:r>
              <a:rPr lang="en-GB" dirty="0" err="1"/>
              <a:t>sollicitudin</a:t>
            </a:r>
            <a:r>
              <a:rPr lang="en-GB" dirty="0"/>
              <a:t> </a:t>
            </a:r>
            <a:r>
              <a:rPr lang="en-GB" dirty="0" err="1"/>
              <a:t>enim</a:t>
            </a:r>
            <a:r>
              <a:rPr lang="en-GB" dirty="0"/>
              <a:t>, </a:t>
            </a:r>
            <a:r>
              <a:rPr lang="en-GB" dirty="0" err="1"/>
              <a:t>sed</a:t>
            </a:r>
            <a:r>
              <a:rPr lang="en-GB" dirty="0"/>
              <a:t> vestibulum </a:t>
            </a:r>
            <a:r>
              <a:rPr lang="en-GB" dirty="0" err="1"/>
              <a:t>enim</a:t>
            </a:r>
            <a:r>
              <a:rPr lang="en-GB" dirty="0"/>
              <a:t> pulvinar porta.</a:t>
            </a:r>
          </a:p>
          <a:p>
            <a:pPr lvl="0"/>
            <a:endParaRPr lang="en-GB" dirty="0"/>
          </a:p>
          <a:p>
            <a:pPr lvl="0"/>
            <a:endParaRPr lang="en-US" dirty="0"/>
          </a:p>
        </p:txBody>
      </p:sp>
    </p:spTree>
    <p:extLst>
      <p:ext uri="{BB962C8B-B14F-4D97-AF65-F5344CB8AC3E}">
        <p14:creationId xmlns:p14="http://schemas.microsoft.com/office/powerpoint/2010/main" val="410738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image r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298FC-A41D-4AFA-BAE8-253B8CDA2716}"/>
              </a:ext>
            </a:extLst>
          </p:cNvPr>
          <p:cNvPicPr>
            <a:picLocks noChangeAspect="1"/>
          </p:cNvPicPr>
          <p:nvPr userDrawn="1"/>
        </p:nvPicPr>
        <p:blipFill rotWithShape="1">
          <a:blip r:embed="rId2"/>
          <a:srcRect l="16760" r="23981"/>
          <a:stretch/>
        </p:blipFill>
        <p:spPr>
          <a:xfrm>
            <a:off x="6096000" y="0"/>
            <a:ext cx="6096000" cy="6858000"/>
          </a:xfrm>
          <a:prstGeom prst="rect">
            <a:avLst/>
          </a:prstGeom>
        </p:spPr>
      </p:pic>
      <p:sp>
        <p:nvSpPr>
          <p:cNvPr id="23" name="Text Placeholder 11">
            <a:extLst>
              <a:ext uri="{FF2B5EF4-FFF2-40B4-BE49-F238E27FC236}">
                <a16:creationId xmlns:a16="http://schemas.microsoft.com/office/drawing/2014/main" id="{3CFA2DB8-57FD-2749-8569-D90DF55C1264}"/>
              </a:ext>
            </a:extLst>
          </p:cNvPr>
          <p:cNvSpPr>
            <a:spLocks noGrp="1"/>
          </p:cNvSpPr>
          <p:nvPr>
            <p:ph type="body" sz="quarter" idx="10" hasCustomPrompt="1"/>
          </p:nvPr>
        </p:nvSpPr>
        <p:spPr>
          <a:xfrm>
            <a:off x="672329" y="728348"/>
            <a:ext cx="4831921" cy="705975"/>
          </a:xfrm>
          <a:prstGeom prst="rect">
            <a:avLst/>
          </a:prstGeom>
        </p:spPr>
        <p:txBody>
          <a:bodyPr lIns="0" tIns="0" rIns="0" bIns="0"/>
          <a:lstStyle>
            <a:lvl1pPr marL="0" indent="0" rtl="0">
              <a:buNone/>
              <a:defRPr sz="4800" b="1" i="0">
                <a:solidFill>
                  <a:srgbClr val="004A45"/>
                </a:solidFill>
                <a:latin typeface="Arial" panose="020B0604020202020204" pitchFamily="34" charset="0"/>
                <a:ea typeface="Roboto" panose="02000000000000000000" pitchFamily="2" charset="0"/>
              </a:defRPr>
            </a:lvl1pPr>
          </a:lstStyle>
          <a:p>
            <a:r>
              <a:rPr lang="en-GB" dirty="0"/>
              <a:t>Page title</a:t>
            </a:r>
          </a:p>
        </p:txBody>
      </p:sp>
      <p:sp>
        <p:nvSpPr>
          <p:cNvPr id="33" name="Text Placeholder 2">
            <a:extLst>
              <a:ext uri="{FF2B5EF4-FFF2-40B4-BE49-F238E27FC236}">
                <a16:creationId xmlns:a16="http://schemas.microsoft.com/office/drawing/2014/main" id="{BC3FF99C-3291-5549-AC97-F305553FEE34}"/>
              </a:ext>
            </a:extLst>
          </p:cNvPr>
          <p:cNvSpPr>
            <a:spLocks noGrp="1"/>
          </p:cNvSpPr>
          <p:nvPr>
            <p:ph type="body" sz="quarter" idx="15" hasCustomPrompt="1"/>
          </p:nvPr>
        </p:nvSpPr>
        <p:spPr>
          <a:xfrm>
            <a:off x="674465" y="1446687"/>
            <a:ext cx="4831921" cy="1258413"/>
          </a:xfrm>
          <a:prstGeom prst="rect">
            <a:avLst/>
          </a:prstGeom>
        </p:spPr>
        <p:txBody>
          <a:bodyPr lIns="0" tIns="0" rIns="0" bIns="0"/>
          <a:lstStyle>
            <a:lvl1pPr marL="0" indent="0">
              <a:buNone/>
              <a:defRPr sz="3000" b="0" i="0">
                <a:solidFill>
                  <a:srgbClr val="004A45"/>
                </a:solidFill>
                <a:latin typeface="Arial" panose="020B0604020202020204" pitchFamily="34" charset="0"/>
                <a:ea typeface="Roboto" panose="02000000000000000000" pitchFamily="2" charset="0"/>
              </a:defRPr>
            </a:lvl1pPr>
            <a:lvl2pPr marL="457200" indent="0">
              <a:buNone/>
              <a:defRPr sz="3000" b="0" i="0">
                <a:solidFill>
                  <a:srgbClr val="004A45"/>
                </a:solidFill>
                <a:latin typeface="FS Lola" panose="02000506050000020004" pitchFamily="2" charset="-128"/>
                <a:ea typeface="FS Lola" panose="02000506050000020004" pitchFamily="2" charset="-128"/>
              </a:defRPr>
            </a:lvl2pPr>
            <a:lvl3pPr marL="914400" indent="0">
              <a:buNone/>
              <a:defRPr sz="3000" b="0" i="0">
                <a:solidFill>
                  <a:srgbClr val="004A45"/>
                </a:solidFill>
                <a:latin typeface="FS Lola" panose="02000506050000020004" pitchFamily="2" charset="-128"/>
                <a:ea typeface="FS Lola" panose="02000506050000020004" pitchFamily="2" charset="-128"/>
              </a:defRPr>
            </a:lvl3pPr>
            <a:lvl4pPr marL="1371600" indent="0">
              <a:buNone/>
              <a:defRPr sz="3000" b="0" i="0">
                <a:solidFill>
                  <a:srgbClr val="004A45"/>
                </a:solidFill>
                <a:latin typeface="FS Lola" panose="02000506050000020004" pitchFamily="2" charset="-128"/>
                <a:ea typeface="FS Lola" panose="02000506050000020004" pitchFamily="2" charset="-128"/>
              </a:defRPr>
            </a:lvl4pPr>
            <a:lvl5pPr marL="1828800" indent="0">
              <a:buNone/>
              <a:defRPr sz="3000" b="0" i="0">
                <a:solidFill>
                  <a:srgbClr val="004A45"/>
                </a:solidFill>
                <a:latin typeface="FS Lola" panose="02000506050000020004" pitchFamily="2" charset="-128"/>
                <a:ea typeface="FS Lola" panose="02000506050000020004" pitchFamily="2" charset="-128"/>
              </a:defRPr>
            </a:lvl5pPr>
          </a:lstStyle>
          <a:p>
            <a:pPr lvl="0"/>
            <a:r>
              <a:rPr lang="en-US" dirty="0"/>
              <a:t>Sub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 </a:t>
            </a:r>
          </a:p>
        </p:txBody>
      </p:sp>
      <p:sp>
        <p:nvSpPr>
          <p:cNvPr id="35" name="Text Placeholder 11">
            <a:extLst>
              <a:ext uri="{FF2B5EF4-FFF2-40B4-BE49-F238E27FC236}">
                <a16:creationId xmlns:a16="http://schemas.microsoft.com/office/drawing/2014/main" id="{6476D5F5-E18E-244E-8AC4-40AFC5C61968}"/>
              </a:ext>
            </a:extLst>
          </p:cNvPr>
          <p:cNvSpPr>
            <a:spLocks noGrp="1"/>
          </p:cNvSpPr>
          <p:nvPr>
            <p:ph type="body" sz="quarter" idx="16" hasCustomPrompt="1"/>
          </p:nvPr>
        </p:nvSpPr>
        <p:spPr>
          <a:xfrm>
            <a:off x="672328" y="3096572"/>
            <a:ext cx="4831921" cy="2442411"/>
          </a:xfrm>
          <a:prstGeom prst="rect">
            <a:avLst/>
          </a:prstGeom>
        </p:spPr>
        <p:txBody>
          <a:bodyPr lIns="0" tIns="0" rIns="0" bIns="0"/>
          <a:lstStyle>
            <a:lvl1pPr marL="342900" marR="0" indent="-342900" algn="l" defTabSz="914400" rtl="0" eaLnBrk="1" fontAlgn="auto" latinLnBrk="0" hangingPunct="1">
              <a:lnSpc>
                <a:spcPct val="110000"/>
              </a:lnSpc>
              <a:spcBef>
                <a:spcPts val="1000"/>
              </a:spcBef>
              <a:spcAft>
                <a:spcPts val="0"/>
              </a:spcAft>
              <a:buClr>
                <a:srgbClr val="DB2F4C"/>
              </a:buClr>
              <a:buSzPct val="150000"/>
              <a:buFont typeface="Arial" panose="020B0604020202020204" pitchFamily="34" charset="0"/>
              <a:buChar char="•"/>
              <a:tabLst/>
              <a:defRPr sz="2000" b="0" i="0">
                <a:latin typeface="Arial" panose="020B0604020202020204" pitchFamily="34" charset="0"/>
                <a:ea typeface="Roboto Light" panose="02000000000000000000" pitchFamily="2" charset="0"/>
                <a:cs typeface="Arial" panose="020B0604020202020204" pitchFamily="34" charset="0"/>
              </a:defRPr>
            </a:lvl1pPr>
            <a:lvl2pPr marL="457200" indent="0">
              <a:buNone/>
              <a:defRPr sz="2000" b="0" i="0">
                <a:latin typeface="Roboto Light" panose="02000000000000000000" pitchFamily="2" charset="0"/>
                <a:ea typeface="Roboto Light" panose="02000000000000000000" pitchFamily="2" charset="0"/>
              </a:defRPr>
            </a:lvl2pPr>
            <a:lvl3pPr marL="914400" indent="0">
              <a:buNone/>
              <a:defRPr sz="2000" b="0" i="0">
                <a:latin typeface="Roboto Light" panose="02000000000000000000" pitchFamily="2" charset="0"/>
                <a:ea typeface="Roboto Light" panose="02000000000000000000" pitchFamily="2" charset="0"/>
              </a:defRPr>
            </a:lvl3pPr>
            <a:lvl4pPr marL="1371600" indent="0">
              <a:buNone/>
              <a:defRPr sz="2000" b="0" i="0">
                <a:latin typeface="Roboto Light" panose="02000000000000000000" pitchFamily="2" charset="0"/>
                <a:ea typeface="Roboto Light" panose="02000000000000000000" pitchFamily="2" charset="0"/>
              </a:defRPr>
            </a:lvl4pPr>
            <a:lvl5pPr marL="1828800" indent="0">
              <a:buNone/>
              <a:defRPr sz="2000" b="0" i="0">
                <a:latin typeface="Roboto Light" panose="02000000000000000000" pitchFamily="2" charset="0"/>
                <a:ea typeface="Roboto Light" panose="02000000000000000000"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Nulla</a:t>
            </a:r>
            <a:r>
              <a:rPr lang="en-GB" dirty="0"/>
              <a:t> </a:t>
            </a:r>
            <a:r>
              <a:rPr lang="en-GB" dirty="0" err="1"/>
              <a:t>egestas</a:t>
            </a:r>
            <a:r>
              <a:rPr lang="en-GB" dirty="0"/>
              <a:t> </a:t>
            </a:r>
            <a:r>
              <a:rPr lang="en-GB" dirty="0" err="1"/>
              <a:t>volutpat</a:t>
            </a:r>
            <a:r>
              <a:rPr lang="en-GB" dirty="0"/>
              <a:t> </a:t>
            </a:r>
            <a:r>
              <a:rPr lang="en-GB" dirty="0" err="1"/>
              <a:t>massa</a:t>
            </a:r>
            <a:r>
              <a:rPr lang="en-GB" dirty="0"/>
              <a:t> </a:t>
            </a:r>
            <a:r>
              <a:rPr lang="en-GB" dirty="0" err="1"/>
              <a:t>sed</a:t>
            </a:r>
            <a:r>
              <a:rPr lang="en-GB" dirty="0"/>
              <a:t> </a:t>
            </a:r>
            <a:r>
              <a:rPr lang="en-GB" dirty="0" err="1"/>
              <a:t>suscipit</a:t>
            </a:r>
            <a:r>
              <a:rPr lang="en-GB" dirty="0"/>
              <a:t>. </a:t>
            </a:r>
            <a:r>
              <a:rPr lang="en-GB" dirty="0" err="1"/>
              <a:t>Proin</a:t>
            </a:r>
            <a:r>
              <a:rPr lang="en-GB" dirty="0"/>
              <a:t> </a:t>
            </a:r>
            <a:r>
              <a:rPr lang="en-GB" dirty="0" err="1"/>
              <a:t>consectetur</a:t>
            </a:r>
            <a:r>
              <a:rPr lang="en-GB" dirty="0"/>
              <a:t> </a:t>
            </a:r>
            <a:r>
              <a:rPr lang="en-GB" dirty="0" err="1"/>
              <a:t>consectetur</a:t>
            </a:r>
            <a:r>
              <a:rPr lang="en-GB" dirty="0"/>
              <a:t> </a:t>
            </a:r>
            <a:r>
              <a:rPr lang="en-GB" dirty="0" err="1"/>
              <a:t>eros</a:t>
            </a:r>
            <a:r>
              <a:rPr lang="en-GB" dirty="0"/>
              <a:t>, vitae </a:t>
            </a:r>
            <a:r>
              <a:rPr lang="en-GB" dirty="0" err="1"/>
              <a:t>posuere</a:t>
            </a:r>
            <a:r>
              <a:rPr lang="en-GB" dirty="0"/>
              <a:t> ipsum </a:t>
            </a:r>
            <a:r>
              <a:rPr lang="en-GB" dirty="0" err="1"/>
              <a:t>tincidunt</a:t>
            </a:r>
            <a:r>
              <a:rPr lang="en-GB" dirty="0"/>
              <a:t> et. </a:t>
            </a:r>
          </a:p>
          <a:p>
            <a:pPr lvl="0"/>
            <a:r>
              <a:rPr lang="en-GB" dirty="0"/>
              <a:t>Nunc non </a:t>
            </a:r>
            <a:r>
              <a:rPr lang="en-GB" dirty="0" err="1"/>
              <a:t>ultricies</a:t>
            </a:r>
            <a:r>
              <a:rPr lang="en-GB" dirty="0"/>
              <a:t> </a:t>
            </a:r>
            <a:r>
              <a:rPr lang="en-GB" dirty="0" err="1"/>
              <a:t>nibh</a:t>
            </a:r>
            <a:r>
              <a:rPr lang="en-GB" dirty="0"/>
              <a:t>. Vestibulum </a:t>
            </a:r>
            <a:r>
              <a:rPr lang="en-GB" dirty="0" err="1"/>
              <a:t>tincidunt</a:t>
            </a:r>
            <a:r>
              <a:rPr lang="en-GB" dirty="0"/>
              <a:t> </a:t>
            </a:r>
            <a:r>
              <a:rPr lang="en-GB" dirty="0" err="1"/>
              <a:t>venenatis</a:t>
            </a:r>
            <a:r>
              <a:rPr lang="en-GB" dirty="0"/>
              <a:t> </a:t>
            </a:r>
            <a:r>
              <a:rPr lang="en-GB" dirty="0" err="1"/>
              <a:t>viverra</a:t>
            </a:r>
            <a:r>
              <a:rPr lang="en-GB" dirty="0"/>
              <a:t>.</a:t>
            </a:r>
            <a:endParaRPr lang="en-US" dirty="0"/>
          </a:p>
        </p:txBody>
      </p:sp>
      <p:pic>
        <p:nvPicPr>
          <p:cNvPr id="6" name="Picture 5">
            <a:extLst>
              <a:ext uri="{FF2B5EF4-FFF2-40B4-BE49-F238E27FC236}">
                <a16:creationId xmlns:a16="http://schemas.microsoft.com/office/drawing/2014/main" id="{A5BEE44E-8D46-4976-8FBA-CEE66180C831}"/>
              </a:ext>
            </a:extLst>
          </p:cNvPr>
          <p:cNvPicPr>
            <a:picLocks noChangeAspect="1"/>
          </p:cNvPicPr>
          <p:nvPr userDrawn="1"/>
        </p:nvPicPr>
        <p:blipFill rotWithShape="1">
          <a:blip r:embed="rId3"/>
          <a:srcRect r="50000"/>
          <a:stretch/>
        </p:blipFill>
        <p:spPr>
          <a:xfrm>
            <a:off x="6096000" y="-1"/>
            <a:ext cx="6096000" cy="6857999"/>
          </a:xfrm>
          <a:prstGeom prst="rect">
            <a:avLst/>
          </a:prstGeom>
        </p:spPr>
      </p:pic>
      <p:pic>
        <p:nvPicPr>
          <p:cNvPr id="8" name="Picture 7">
            <a:extLst>
              <a:ext uri="{FF2B5EF4-FFF2-40B4-BE49-F238E27FC236}">
                <a16:creationId xmlns:a16="http://schemas.microsoft.com/office/drawing/2014/main" id="{C5D411C7-F04F-4387-AC57-562B4305E6AE}"/>
              </a:ext>
            </a:extLst>
          </p:cNvPr>
          <p:cNvPicPr>
            <a:picLocks noChangeAspect="1"/>
          </p:cNvPicPr>
          <p:nvPr userDrawn="1"/>
        </p:nvPicPr>
        <p:blipFill>
          <a:blip r:embed="rId4"/>
          <a:stretch>
            <a:fillRect/>
          </a:stretch>
        </p:blipFill>
        <p:spPr>
          <a:xfrm>
            <a:off x="10490834" y="6072889"/>
            <a:ext cx="1472400" cy="599758"/>
          </a:xfrm>
          <a:prstGeom prst="rect">
            <a:avLst/>
          </a:prstGeom>
        </p:spPr>
      </p:pic>
    </p:spTree>
    <p:extLst>
      <p:ext uri="{BB962C8B-B14F-4D97-AF65-F5344CB8AC3E}">
        <p14:creationId xmlns:p14="http://schemas.microsoft.com/office/powerpoint/2010/main" val="2512483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F8D5DE34-0616-3F41-8534-54CB05825FA3}"/>
              </a:ext>
            </a:extLst>
          </p:cNvPr>
          <p:cNvSpPr>
            <a:spLocks noGrp="1"/>
          </p:cNvSpPr>
          <p:nvPr>
            <p:ph type="pic" sz="quarter" idx="14"/>
          </p:nvPr>
        </p:nvSpPr>
        <p:spPr>
          <a:xfrm>
            <a:off x="1908747" y="734517"/>
            <a:ext cx="8394491" cy="5351489"/>
          </a:xfrm>
          <a:prstGeom prst="rect">
            <a:avLst/>
          </a:prstGeom>
        </p:spPr>
        <p:txBody>
          <a:bodyPr/>
          <a:lstStyle>
            <a:lvl1pPr>
              <a:defRPr>
                <a:latin typeface="Arial" panose="020B0604020202020204" pitchFamily="34" charset="0"/>
              </a:defRPr>
            </a:lvl1pPr>
          </a:lstStyle>
          <a:p>
            <a:endParaRPr lang="en-US" dirty="0"/>
          </a:p>
        </p:txBody>
      </p:sp>
      <p:sp>
        <p:nvSpPr>
          <p:cNvPr id="4" name="Text Placeholder 16">
            <a:extLst>
              <a:ext uri="{FF2B5EF4-FFF2-40B4-BE49-F238E27FC236}">
                <a16:creationId xmlns:a16="http://schemas.microsoft.com/office/drawing/2014/main" id="{BD5B116D-B176-4314-A4BF-50F81AE8D0FE}"/>
              </a:ext>
            </a:extLst>
          </p:cNvPr>
          <p:cNvSpPr>
            <a:spLocks noGrp="1"/>
          </p:cNvSpPr>
          <p:nvPr>
            <p:ph type="body" sz="quarter" idx="21"/>
          </p:nvPr>
        </p:nvSpPr>
        <p:spPr>
          <a:xfrm>
            <a:off x="10490834" y="6072889"/>
            <a:ext cx="1472400" cy="601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noFill/>
                <a:latin typeface="Arial" panose="020B0604020202020204" pitchFamily="34" charset="0"/>
              </a:defRPr>
            </a:lvl1pPr>
          </a:lstStyle>
          <a:p>
            <a:pPr lvl="0"/>
            <a:endParaRPr lang="en-GB" dirty="0"/>
          </a:p>
        </p:txBody>
      </p:sp>
    </p:spTree>
    <p:extLst>
      <p:ext uri="{BB962C8B-B14F-4D97-AF65-F5344CB8AC3E}">
        <p14:creationId xmlns:p14="http://schemas.microsoft.com/office/powerpoint/2010/main" val="399398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4889CF3E-B6BE-9349-9CC3-3504A5290DA4}"/>
              </a:ext>
            </a:extLst>
          </p:cNvPr>
          <p:cNvSpPr>
            <a:spLocks noGrp="1"/>
          </p:cNvSpPr>
          <p:nvPr>
            <p:ph type="body" sz="quarter" idx="10" hasCustomPrompt="1"/>
          </p:nvPr>
        </p:nvSpPr>
        <p:spPr>
          <a:xfrm>
            <a:off x="698285" y="609749"/>
            <a:ext cx="2233289" cy="705975"/>
          </a:xfrm>
          <a:prstGeom prst="rect">
            <a:avLst/>
          </a:prstGeom>
        </p:spPr>
        <p:txBody>
          <a:bodyPr lIns="0" tIns="0" rIns="0" bIns="0"/>
          <a:lstStyle>
            <a:lvl1pPr marL="0" indent="0" rtl="0">
              <a:buNone/>
              <a:defRPr sz="4800" b="1" i="0">
                <a:solidFill>
                  <a:schemeClr val="bg1"/>
                </a:solidFill>
                <a:latin typeface="Arial" panose="020B0604020202020204" pitchFamily="34" charset="0"/>
                <a:ea typeface="Roboto" panose="02000000000000000000" pitchFamily="2" charset="0"/>
              </a:defRPr>
            </a:lvl1pPr>
          </a:lstStyle>
          <a:p>
            <a:r>
              <a:rPr lang="en-GB" dirty="0"/>
              <a:t>Divider</a:t>
            </a:r>
          </a:p>
        </p:txBody>
      </p:sp>
      <p:sp>
        <p:nvSpPr>
          <p:cNvPr id="7" name="Text Placeholder 11">
            <a:extLst>
              <a:ext uri="{FF2B5EF4-FFF2-40B4-BE49-F238E27FC236}">
                <a16:creationId xmlns:a16="http://schemas.microsoft.com/office/drawing/2014/main" id="{43A0005D-8B65-BD45-92E7-D9EEB61BE4BA}"/>
              </a:ext>
            </a:extLst>
          </p:cNvPr>
          <p:cNvSpPr>
            <a:spLocks noGrp="1"/>
          </p:cNvSpPr>
          <p:nvPr>
            <p:ph type="body" sz="quarter" idx="13" hasCustomPrompt="1"/>
          </p:nvPr>
        </p:nvSpPr>
        <p:spPr>
          <a:xfrm>
            <a:off x="2958191" y="616099"/>
            <a:ext cx="5698965" cy="705975"/>
          </a:xfrm>
          <a:prstGeom prst="rect">
            <a:avLst/>
          </a:prstGeom>
        </p:spPr>
        <p:txBody>
          <a:bodyPr lIns="0" tIns="0" rIns="0" bIns="0"/>
          <a:lstStyle>
            <a:lvl1pPr marL="0" indent="0" rtl="0">
              <a:buNone/>
              <a:defRPr sz="4800" b="0" i="0">
                <a:solidFill>
                  <a:schemeClr val="bg1"/>
                </a:solidFill>
                <a:latin typeface="Arial" panose="020B0604020202020204" pitchFamily="34" charset="0"/>
                <a:ea typeface="Roboto" panose="02000000000000000000" pitchFamily="2" charset="0"/>
              </a:defRPr>
            </a:lvl1pPr>
          </a:lstStyle>
          <a:p>
            <a:r>
              <a:rPr lang="en-GB" dirty="0"/>
              <a:t>title</a:t>
            </a:r>
          </a:p>
        </p:txBody>
      </p:sp>
    </p:spTree>
    <p:extLst>
      <p:ext uri="{BB962C8B-B14F-4D97-AF65-F5344CB8AC3E}">
        <p14:creationId xmlns:p14="http://schemas.microsoft.com/office/powerpoint/2010/main" val="142924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ign-of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6CA73A9-E7F9-2B44-98D7-17339E98DB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16406" y="4963858"/>
            <a:ext cx="184076" cy="200810"/>
          </a:xfrm>
          <a:prstGeom prst="rect">
            <a:avLst/>
          </a:prstGeom>
        </p:spPr>
      </p:pic>
      <p:pic>
        <p:nvPicPr>
          <p:cNvPr id="13" name="Graphic 12">
            <a:extLst>
              <a:ext uri="{FF2B5EF4-FFF2-40B4-BE49-F238E27FC236}">
                <a16:creationId xmlns:a16="http://schemas.microsoft.com/office/drawing/2014/main" id="{C0D845DD-B9C6-DF42-B9B1-510E75375FE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16405" y="5416582"/>
            <a:ext cx="188198" cy="153980"/>
          </a:xfrm>
          <a:prstGeom prst="rect">
            <a:avLst/>
          </a:prstGeom>
        </p:spPr>
      </p:pic>
      <p:sp>
        <p:nvSpPr>
          <p:cNvPr id="15" name="Picture Placeholder 3">
            <a:extLst>
              <a:ext uri="{FF2B5EF4-FFF2-40B4-BE49-F238E27FC236}">
                <a16:creationId xmlns:a16="http://schemas.microsoft.com/office/drawing/2014/main" id="{E7FC2570-92E9-244F-9C27-192883E88478}"/>
              </a:ext>
            </a:extLst>
          </p:cNvPr>
          <p:cNvSpPr>
            <a:spLocks noGrp="1"/>
          </p:cNvSpPr>
          <p:nvPr>
            <p:ph type="pic" sz="quarter" idx="14"/>
          </p:nvPr>
        </p:nvSpPr>
        <p:spPr>
          <a:xfrm>
            <a:off x="716405" y="609749"/>
            <a:ext cx="2881234" cy="3077543"/>
          </a:xfrm>
          <a:prstGeom prst="rect">
            <a:avLst/>
          </a:prstGeom>
        </p:spPr>
        <p:txBody>
          <a:bodyPr/>
          <a:lstStyle>
            <a:lvl1pPr>
              <a:defRPr>
                <a:latin typeface="Arial" panose="020B0604020202020204" pitchFamily="34" charset="0"/>
              </a:defRPr>
            </a:lvl1pPr>
          </a:lstStyle>
          <a:p>
            <a:endParaRPr lang="en-US" dirty="0"/>
          </a:p>
        </p:txBody>
      </p:sp>
      <p:sp>
        <p:nvSpPr>
          <p:cNvPr id="20" name="Text Placeholder 11">
            <a:extLst>
              <a:ext uri="{FF2B5EF4-FFF2-40B4-BE49-F238E27FC236}">
                <a16:creationId xmlns:a16="http://schemas.microsoft.com/office/drawing/2014/main" id="{99398EDF-1D1B-F14B-9C0D-B8F546083896}"/>
              </a:ext>
            </a:extLst>
          </p:cNvPr>
          <p:cNvSpPr>
            <a:spLocks noGrp="1"/>
          </p:cNvSpPr>
          <p:nvPr>
            <p:ph type="body" sz="quarter" idx="10" hasCustomPrompt="1"/>
          </p:nvPr>
        </p:nvSpPr>
        <p:spPr>
          <a:xfrm>
            <a:off x="4347147" y="609749"/>
            <a:ext cx="1641584" cy="705975"/>
          </a:xfrm>
          <a:prstGeom prst="rect">
            <a:avLst/>
          </a:prstGeom>
        </p:spPr>
        <p:txBody>
          <a:bodyPr lIns="0" tIns="0" rIns="0" bIns="0"/>
          <a:lstStyle>
            <a:lvl1pPr marL="0" indent="0" rtl="0">
              <a:buNone/>
              <a:defRPr sz="48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GB" dirty="0"/>
              <a:t>Team</a:t>
            </a:r>
          </a:p>
        </p:txBody>
      </p:sp>
      <p:sp>
        <p:nvSpPr>
          <p:cNvPr id="21" name="Text Placeholder 11">
            <a:extLst>
              <a:ext uri="{FF2B5EF4-FFF2-40B4-BE49-F238E27FC236}">
                <a16:creationId xmlns:a16="http://schemas.microsoft.com/office/drawing/2014/main" id="{A38B8334-D0DF-4542-B580-AAA72946A6B6}"/>
              </a:ext>
            </a:extLst>
          </p:cNvPr>
          <p:cNvSpPr>
            <a:spLocks noGrp="1"/>
          </p:cNvSpPr>
          <p:nvPr>
            <p:ph type="body" sz="quarter" idx="13" hasCustomPrompt="1"/>
          </p:nvPr>
        </p:nvSpPr>
        <p:spPr>
          <a:xfrm>
            <a:off x="6039036" y="609749"/>
            <a:ext cx="5257246" cy="705975"/>
          </a:xfrm>
          <a:prstGeom prst="rect">
            <a:avLst/>
          </a:prstGeom>
        </p:spPr>
        <p:txBody>
          <a:bodyPr lIns="0" tIns="0" rIns="0" bIns="0"/>
          <a:lstStyle>
            <a:lvl1pPr marL="0" indent="0" rtl="0">
              <a:buNone/>
              <a:defRPr sz="48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GB" dirty="0"/>
              <a:t>second line</a:t>
            </a:r>
          </a:p>
        </p:txBody>
      </p:sp>
      <p:sp>
        <p:nvSpPr>
          <p:cNvPr id="43" name="Text Placeholder 41">
            <a:extLst>
              <a:ext uri="{FF2B5EF4-FFF2-40B4-BE49-F238E27FC236}">
                <a16:creationId xmlns:a16="http://schemas.microsoft.com/office/drawing/2014/main" id="{17FA98EE-D003-3D4F-AABC-DD7F0299B8F8}"/>
              </a:ext>
            </a:extLst>
          </p:cNvPr>
          <p:cNvSpPr>
            <a:spLocks noGrp="1"/>
          </p:cNvSpPr>
          <p:nvPr>
            <p:ph type="body" sz="quarter" idx="20" hasCustomPrompt="1"/>
          </p:nvPr>
        </p:nvSpPr>
        <p:spPr>
          <a:xfrm>
            <a:off x="716405" y="4148690"/>
            <a:ext cx="2881234" cy="380039"/>
          </a:xfrm>
          <a:prstGeom prst="rect">
            <a:avLst/>
          </a:prstGeom>
        </p:spPr>
        <p:txBody>
          <a:bodyPr lIns="0" tIns="0" rIns="0" bIns="0"/>
          <a:lstStyle>
            <a:lvl1pPr marL="0" indent="0">
              <a:buNone/>
              <a:defRPr b="0" i="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a:defRPr b="0" i="0">
                <a:solidFill>
                  <a:schemeClr val="bg1"/>
                </a:solidFill>
                <a:latin typeface="Roboto Light" panose="02000000000000000000" pitchFamily="2" charset="0"/>
                <a:ea typeface="Roboto Light" panose="02000000000000000000" pitchFamily="2" charset="0"/>
              </a:defRPr>
            </a:lvl2pPr>
            <a:lvl3pPr>
              <a:defRPr b="0" i="0">
                <a:solidFill>
                  <a:schemeClr val="bg1"/>
                </a:solidFill>
                <a:latin typeface="Roboto Light" panose="02000000000000000000" pitchFamily="2" charset="0"/>
                <a:ea typeface="Roboto Light" panose="02000000000000000000" pitchFamily="2" charset="0"/>
              </a:defRPr>
            </a:lvl3pPr>
            <a:lvl4pPr>
              <a:defRPr b="0" i="0">
                <a:solidFill>
                  <a:schemeClr val="bg1"/>
                </a:solidFill>
                <a:latin typeface="Roboto Light" panose="02000000000000000000" pitchFamily="2" charset="0"/>
                <a:ea typeface="Roboto Light" panose="02000000000000000000" pitchFamily="2" charset="0"/>
              </a:defRPr>
            </a:lvl4pPr>
            <a:lvl5pPr>
              <a:defRPr b="0" i="0">
                <a:solidFill>
                  <a:schemeClr val="bg1"/>
                </a:solidFill>
                <a:latin typeface="Roboto Light" panose="02000000000000000000" pitchFamily="2" charset="0"/>
                <a:ea typeface="Roboto Light" panose="02000000000000000000" pitchFamily="2" charset="0"/>
              </a:defRPr>
            </a:lvl5pPr>
          </a:lstStyle>
          <a:p>
            <a:pPr lvl="0"/>
            <a:r>
              <a:rPr lang="en-GB" dirty="0"/>
              <a:t>Name</a:t>
            </a:r>
            <a:endParaRPr lang="en-US" dirty="0"/>
          </a:p>
        </p:txBody>
      </p:sp>
      <p:sp>
        <p:nvSpPr>
          <p:cNvPr id="47" name="Text Placeholder 45">
            <a:extLst>
              <a:ext uri="{FF2B5EF4-FFF2-40B4-BE49-F238E27FC236}">
                <a16:creationId xmlns:a16="http://schemas.microsoft.com/office/drawing/2014/main" id="{4F9E6537-DFF1-9F4F-90BC-970CF630C0C2}"/>
              </a:ext>
            </a:extLst>
          </p:cNvPr>
          <p:cNvSpPr>
            <a:spLocks noGrp="1"/>
          </p:cNvSpPr>
          <p:nvPr>
            <p:ph type="body" sz="quarter" idx="21" hasCustomPrompt="1"/>
          </p:nvPr>
        </p:nvSpPr>
        <p:spPr>
          <a:xfrm>
            <a:off x="716405" y="4556195"/>
            <a:ext cx="2881234" cy="365207"/>
          </a:xfrm>
          <a:prstGeom prst="rect">
            <a:avLst/>
          </a:prstGeom>
        </p:spPr>
        <p:txBody>
          <a:bodyPr lIns="0" tIns="0" rIns="0" bIns="0"/>
          <a:lstStyle>
            <a:lvl1pPr marL="0" indent="0">
              <a:buNone/>
              <a:defRPr sz="1800" b="0" i="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marL="457200" indent="0">
              <a:buNone/>
              <a:defRPr sz="2000" b="0" i="0">
                <a:solidFill>
                  <a:schemeClr val="bg1"/>
                </a:solidFill>
                <a:latin typeface="Roboto Light" panose="02000000000000000000" pitchFamily="2" charset="0"/>
                <a:ea typeface="Roboto Light" panose="02000000000000000000" pitchFamily="2" charset="0"/>
              </a:defRPr>
            </a:lvl2pPr>
            <a:lvl3pPr marL="914400" indent="0">
              <a:buNone/>
              <a:defRPr sz="2000" b="0" i="0">
                <a:solidFill>
                  <a:schemeClr val="bg1"/>
                </a:solidFill>
                <a:latin typeface="Roboto Light" panose="02000000000000000000" pitchFamily="2" charset="0"/>
                <a:ea typeface="Roboto Light" panose="02000000000000000000" pitchFamily="2" charset="0"/>
              </a:defRPr>
            </a:lvl3pPr>
            <a:lvl4pPr marL="1371600" indent="0">
              <a:buNone/>
              <a:defRPr sz="2000" b="0" i="0">
                <a:solidFill>
                  <a:schemeClr val="bg1"/>
                </a:solidFill>
                <a:latin typeface="Roboto Light" panose="02000000000000000000" pitchFamily="2" charset="0"/>
                <a:ea typeface="Roboto Light" panose="02000000000000000000" pitchFamily="2" charset="0"/>
              </a:defRPr>
            </a:lvl4pPr>
            <a:lvl5pPr marL="1828800" indent="0">
              <a:buNone/>
              <a:defRPr sz="2000" b="0" i="0">
                <a:solidFill>
                  <a:schemeClr val="bg1"/>
                </a:solidFill>
                <a:latin typeface="Roboto Light" panose="02000000000000000000" pitchFamily="2" charset="0"/>
                <a:ea typeface="Roboto Light" panose="02000000000000000000" pitchFamily="2" charset="0"/>
              </a:defRPr>
            </a:lvl5pPr>
          </a:lstStyle>
          <a:p>
            <a:pPr lvl="0"/>
            <a:r>
              <a:rPr lang="en-GB" dirty="0"/>
              <a:t>Job title</a:t>
            </a:r>
            <a:endParaRPr lang="en-US" dirty="0"/>
          </a:p>
        </p:txBody>
      </p:sp>
      <p:sp>
        <p:nvSpPr>
          <p:cNvPr id="50" name="Text Placeholder 48">
            <a:extLst>
              <a:ext uri="{FF2B5EF4-FFF2-40B4-BE49-F238E27FC236}">
                <a16:creationId xmlns:a16="http://schemas.microsoft.com/office/drawing/2014/main" id="{CE1650F8-9EB8-074F-8E34-1D1906808AAD}"/>
              </a:ext>
            </a:extLst>
          </p:cNvPr>
          <p:cNvSpPr>
            <a:spLocks noGrp="1"/>
          </p:cNvSpPr>
          <p:nvPr>
            <p:ph type="body" sz="quarter" idx="22" hasCustomPrompt="1"/>
          </p:nvPr>
        </p:nvSpPr>
        <p:spPr>
          <a:xfrm>
            <a:off x="1039313" y="4921402"/>
            <a:ext cx="2881235" cy="761323"/>
          </a:xfrm>
          <a:prstGeom prst="rect">
            <a:avLst/>
          </a:prstGeom>
        </p:spPr>
        <p:txBody>
          <a:bodyPr/>
          <a:lstStyle>
            <a:lvl1pPr marL="0" indent="0">
              <a:buNone/>
              <a:defRPr sz="1800" b="0" i="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a:defRPr b="0" i="0">
                <a:solidFill>
                  <a:schemeClr val="bg1"/>
                </a:solidFill>
                <a:latin typeface="Roboto Light" panose="02000000000000000000" pitchFamily="2" charset="0"/>
                <a:ea typeface="Roboto Light" panose="02000000000000000000" pitchFamily="2" charset="0"/>
              </a:defRPr>
            </a:lvl2pPr>
            <a:lvl3pPr>
              <a:defRPr b="0" i="0">
                <a:solidFill>
                  <a:schemeClr val="bg1"/>
                </a:solidFill>
                <a:latin typeface="Roboto Light" panose="02000000000000000000" pitchFamily="2" charset="0"/>
                <a:ea typeface="Roboto Light" panose="02000000000000000000" pitchFamily="2" charset="0"/>
              </a:defRPr>
            </a:lvl3pPr>
            <a:lvl4pPr>
              <a:defRPr b="0" i="0">
                <a:solidFill>
                  <a:schemeClr val="bg1"/>
                </a:solidFill>
                <a:latin typeface="Roboto Light" panose="02000000000000000000" pitchFamily="2" charset="0"/>
                <a:ea typeface="Roboto Light" panose="02000000000000000000" pitchFamily="2" charset="0"/>
              </a:defRPr>
            </a:lvl4pPr>
            <a:lvl5pPr>
              <a:defRPr b="0" i="0">
                <a:solidFill>
                  <a:schemeClr val="bg1"/>
                </a:solidFill>
                <a:latin typeface="Roboto Light" panose="02000000000000000000" pitchFamily="2" charset="0"/>
                <a:ea typeface="Roboto Light" panose="02000000000000000000" pitchFamily="2" charset="0"/>
              </a:defRPr>
            </a:lvl5pPr>
          </a:lstStyle>
          <a:p>
            <a:pPr lvl="0"/>
            <a:r>
              <a:rPr lang="en-GB" dirty="0"/>
              <a:t>01234 456789</a:t>
            </a:r>
          </a:p>
          <a:p>
            <a:pPr lvl="0"/>
            <a:r>
              <a:rPr lang="en-GB" dirty="0" err="1"/>
              <a:t>email@leighday.co.uk</a:t>
            </a:r>
            <a:endParaRPr lang="en-US" dirty="0"/>
          </a:p>
        </p:txBody>
      </p:sp>
      <p:sp>
        <p:nvSpPr>
          <p:cNvPr id="12" name="Text Placeholder 2">
            <a:extLst>
              <a:ext uri="{FF2B5EF4-FFF2-40B4-BE49-F238E27FC236}">
                <a16:creationId xmlns:a16="http://schemas.microsoft.com/office/drawing/2014/main" id="{112FEED5-3FA9-4160-AB2E-196AFB5B5087}"/>
              </a:ext>
            </a:extLst>
          </p:cNvPr>
          <p:cNvSpPr>
            <a:spLocks noGrp="1"/>
          </p:cNvSpPr>
          <p:nvPr>
            <p:ph type="body" sz="quarter" idx="23" hasCustomPrompt="1"/>
          </p:nvPr>
        </p:nvSpPr>
        <p:spPr>
          <a:xfrm>
            <a:off x="4346574" y="1442287"/>
            <a:ext cx="7256463" cy="983413"/>
          </a:xfrm>
          <a:prstGeom prst="rect">
            <a:avLst/>
          </a:prstGeom>
        </p:spPr>
        <p:txBody>
          <a:bodyPr lIns="0" tIns="0" rIns="0" bIns="0"/>
          <a:lstStyle>
            <a:lvl1pPr marL="0" indent="0">
              <a:buNone/>
              <a:defRPr sz="3000" b="0" i="0">
                <a:solidFill>
                  <a:schemeClr val="bg1"/>
                </a:solidFill>
                <a:latin typeface="Arial" panose="020B0604020202020204" pitchFamily="34" charset="0"/>
                <a:ea typeface="Roboto" panose="02000000000000000000" pitchFamily="2" charset="0"/>
              </a:defRPr>
            </a:lvl1pPr>
            <a:lvl2pPr marL="457200" indent="0">
              <a:buNone/>
              <a:defRPr sz="3000" b="0" i="0">
                <a:solidFill>
                  <a:srgbClr val="004A45"/>
                </a:solidFill>
                <a:latin typeface="FS Lola" panose="02000506050000020004" pitchFamily="2" charset="-128"/>
                <a:ea typeface="FS Lola" panose="02000506050000020004" pitchFamily="2" charset="-128"/>
              </a:defRPr>
            </a:lvl2pPr>
            <a:lvl3pPr marL="914400" indent="0">
              <a:buNone/>
              <a:defRPr sz="3000" b="0" i="0">
                <a:solidFill>
                  <a:srgbClr val="004A45"/>
                </a:solidFill>
                <a:latin typeface="FS Lola" panose="02000506050000020004" pitchFamily="2" charset="-128"/>
                <a:ea typeface="FS Lola" panose="02000506050000020004" pitchFamily="2" charset="-128"/>
              </a:defRPr>
            </a:lvl3pPr>
            <a:lvl4pPr marL="1371600" indent="0">
              <a:buNone/>
              <a:defRPr sz="3000" b="0" i="0">
                <a:solidFill>
                  <a:srgbClr val="004A45"/>
                </a:solidFill>
                <a:latin typeface="FS Lola" panose="02000506050000020004" pitchFamily="2" charset="-128"/>
                <a:ea typeface="FS Lola" panose="02000506050000020004" pitchFamily="2" charset="-128"/>
              </a:defRPr>
            </a:lvl4pPr>
            <a:lvl5pPr marL="1828800" indent="0">
              <a:buNone/>
              <a:defRPr sz="3000" b="0" i="0">
                <a:solidFill>
                  <a:srgbClr val="004A45"/>
                </a:solidFill>
                <a:latin typeface="FS Lola" panose="02000506050000020004" pitchFamily="2" charset="-128"/>
                <a:ea typeface="FS Lola" panose="02000506050000020004" pitchFamily="2" charset="-128"/>
              </a:defRPr>
            </a:lvl5pPr>
          </a:lstStyle>
          <a:p>
            <a:pPr lvl="0"/>
            <a:r>
              <a:rPr lang="en-US" dirty="0"/>
              <a:t>Sub text.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4" name="Text Placeholder 3">
            <a:extLst>
              <a:ext uri="{FF2B5EF4-FFF2-40B4-BE49-F238E27FC236}">
                <a16:creationId xmlns:a16="http://schemas.microsoft.com/office/drawing/2014/main" id="{673AB1F3-E215-4652-9B34-89713B184A05}"/>
              </a:ext>
            </a:extLst>
          </p:cNvPr>
          <p:cNvSpPr>
            <a:spLocks noGrp="1"/>
          </p:cNvSpPr>
          <p:nvPr>
            <p:ph type="body" sz="quarter" idx="24" hasCustomPrompt="1"/>
          </p:nvPr>
        </p:nvSpPr>
        <p:spPr>
          <a:xfrm>
            <a:off x="4346575" y="2552700"/>
            <a:ext cx="7256463" cy="2611438"/>
          </a:xfrm>
          <a:prstGeom prst="rect">
            <a:avLst/>
          </a:prstGeom>
        </p:spPr>
        <p:txBody>
          <a:bodyPr numCol="2" spcCol="360000"/>
          <a:lstStyle>
            <a:lvl1pPr marL="0" indent="0">
              <a:lnSpc>
                <a:spcPct val="110000"/>
              </a:lnSpc>
              <a:buNone/>
              <a:defRPr sz="2000">
                <a:solidFill>
                  <a:schemeClr val="bg1"/>
                </a:solidFill>
                <a:latin typeface="Arial" panose="020B0604020202020204" pitchFamily="34" charset="0"/>
                <a:cs typeface="Arial" panose="020B0604020202020204" pitchFamily="34" charset="0"/>
              </a:defRPr>
            </a:lvl1pPr>
            <a:lvl2pPr>
              <a:defRPr sz="2000">
                <a:solidFill>
                  <a:schemeClr val="bg1"/>
                </a:solidFill>
                <a:latin typeface="Arial" panose="020B0604020202020204" pitchFamily="34" charset="0"/>
                <a:cs typeface="Arial" panose="020B0604020202020204" pitchFamily="34" charset="0"/>
              </a:defRPr>
            </a:lvl2pPr>
            <a:lvl3pPr>
              <a:defRPr sz="20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stStyle>
          <a:p>
            <a:pPr lvl="0"/>
            <a:r>
              <a:rPr lang="en-US" dirty="0"/>
              <a:t>Team description over two columns. </a:t>
            </a:r>
            <a:r>
              <a:rPr lang="en-US" dirty="0" err="1"/>
              <a:t>Facid</a:t>
            </a:r>
            <a:r>
              <a:rPr lang="en-US" dirty="0"/>
              <a:t> et </a:t>
            </a:r>
            <a:r>
              <a:rPr lang="en-US" dirty="0" err="1"/>
              <a:t>eicidenis</a:t>
            </a:r>
            <a:r>
              <a:rPr lang="en-US" dirty="0"/>
              <a:t> ex </a:t>
            </a:r>
            <a:r>
              <a:rPr lang="en-US" dirty="0" err="1"/>
              <a:t>ea</a:t>
            </a:r>
            <a:r>
              <a:rPr lang="en-US" dirty="0"/>
              <a:t> </a:t>
            </a:r>
            <a:r>
              <a:rPr lang="en-US" dirty="0" err="1"/>
              <a:t>corae</a:t>
            </a:r>
            <a:r>
              <a:rPr lang="en-US" dirty="0"/>
              <a:t> </a:t>
            </a:r>
            <a:r>
              <a:rPr lang="en-US" dirty="0" err="1"/>
              <a:t>cori</a:t>
            </a:r>
            <a:r>
              <a:rPr lang="en-US" dirty="0"/>
              <a:t> </a:t>
            </a:r>
            <a:r>
              <a:rPr lang="en-US" dirty="0" err="1"/>
              <a:t>dolorpo</a:t>
            </a:r>
            <a:r>
              <a:rPr lang="en-US" dirty="0"/>
              <a:t> </a:t>
            </a:r>
            <a:r>
              <a:rPr lang="en-US" dirty="0" err="1"/>
              <a:t>runtintiae</a:t>
            </a:r>
            <a:r>
              <a:rPr lang="en-US" dirty="0"/>
              <a:t> </a:t>
            </a:r>
            <a:r>
              <a:rPr lang="en-US" dirty="0" err="1"/>
              <a:t>ventori</a:t>
            </a:r>
            <a:r>
              <a:rPr lang="en-US" dirty="0"/>
              <a:t> </a:t>
            </a:r>
            <a:r>
              <a:rPr lang="en-US" dirty="0" err="1"/>
              <a:t>onseque</a:t>
            </a:r>
            <a:r>
              <a:rPr lang="en-US" dirty="0"/>
              <a:t> </a:t>
            </a:r>
            <a:r>
              <a:rPr lang="en-US" dirty="0" err="1"/>
              <a:t>nonserum</a:t>
            </a:r>
            <a:r>
              <a:rPr lang="en-US" dirty="0"/>
              <a:t> sit </a:t>
            </a:r>
            <a:r>
              <a:rPr lang="en-US" dirty="0" err="1"/>
              <a:t>volendiae</a:t>
            </a:r>
            <a:r>
              <a:rPr lang="en-US" dirty="0"/>
              <a:t> la </a:t>
            </a:r>
            <a:r>
              <a:rPr lang="en-US" dirty="0" err="1"/>
              <a:t>corenis</a:t>
            </a:r>
            <a:r>
              <a:rPr lang="en-US" dirty="0"/>
              <a:t> </a:t>
            </a:r>
            <a:r>
              <a:rPr lang="en-US" dirty="0" err="1"/>
              <a:t>molupta</a:t>
            </a:r>
            <a:r>
              <a:rPr lang="en-US" dirty="0"/>
              <a:t>.</a:t>
            </a:r>
          </a:p>
          <a:p>
            <a:pPr lvl="0"/>
            <a:endParaRPr lang="en-US" dirty="0"/>
          </a:p>
          <a:p>
            <a:pPr lvl="0"/>
            <a:r>
              <a:rPr lang="en-US" dirty="0" err="1"/>
              <a:t>volecae</a:t>
            </a:r>
            <a:r>
              <a:rPr lang="en-US" dirty="0"/>
              <a:t> </a:t>
            </a:r>
            <a:r>
              <a:rPr lang="en-US" dirty="0" err="1"/>
              <a:t>nime</a:t>
            </a:r>
            <a:r>
              <a:rPr lang="en-US" dirty="0"/>
              <a:t> </a:t>
            </a:r>
            <a:r>
              <a:rPr lang="en-US" dirty="0" err="1"/>
              <a:t>plibus</a:t>
            </a:r>
            <a:r>
              <a:rPr lang="en-US" dirty="0"/>
              <a:t> </a:t>
            </a:r>
            <a:r>
              <a:rPr lang="en-US" dirty="0" err="1"/>
              <a:t>quate</a:t>
            </a:r>
            <a:r>
              <a:rPr lang="en-US" dirty="0"/>
              <a:t> </a:t>
            </a:r>
            <a:r>
              <a:rPr lang="en-US" dirty="0" err="1"/>
              <a:t>volo</a:t>
            </a:r>
            <a:r>
              <a:rPr lang="en-US" dirty="0"/>
              <a:t> </a:t>
            </a:r>
            <a:r>
              <a:rPr lang="en-US" dirty="0" err="1"/>
              <a:t>il</a:t>
            </a:r>
            <a:r>
              <a:rPr lang="en-US" dirty="0"/>
              <a:t> </a:t>
            </a:r>
            <a:r>
              <a:rPr lang="en-US" dirty="0" err="1"/>
              <a:t>mincipiet</a:t>
            </a:r>
            <a:r>
              <a:rPr lang="en-US" dirty="0"/>
              <a:t> </a:t>
            </a:r>
            <a:r>
              <a:rPr lang="en-US" dirty="0" err="1"/>
              <a:t>alitatiis</a:t>
            </a:r>
            <a:r>
              <a:rPr lang="en-US" dirty="0"/>
              <a:t> </a:t>
            </a:r>
            <a:r>
              <a:rPr lang="en-US" dirty="0" err="1"/>
              <a:t>cus</a:t>
            </a:r>
            <a:r>
              <a:rPr lang="en-US" dirty="0"/>
              <a:t> </a:t>
            </a:r>
            <a:r>
              <a:rPr lang="en-US" dirty="0" err="1"/>
              <a:t>consequis</a:t>
            </a:r>
            <a:r>
              <a:rPr lang="en-US" dirty="0"/>
              <a:t> vel mod es </a:t>
            </a:r>
            <a:r>
              <a:rPr lang="en-US" dirty="0" err="1"/>
              <a:t>conem</a:t>
            </a:r>
            <a:r>
              <a:rPr lang="en-US" dirty="0"/>
              <a:t> </a:t>
            </a:r>
            <a:r>
              <a:rPr lang="en-US" dirty="0" err="1"/>
              <a:t>corecati</a:t>
            </a:r>
            <a:r>
              <a:rPr lang="en-US" dirty="0"/>
              <a:t> </a:t>
            </a:r>
            <a:r>
              <a:rPr lang="en-US" dirty="0" err="1"/>
              <a:t>consendi</a:t>
            </a:r>
            <a:r>
              <a:rPr lang="en-US" dirty="0"/>
              <a:t> rem </a:t>
            </a:r>
            <a:r>
              <a:rPr lang="en-US" dirty="0" err="1"/>
              <a:t>nis</a:t>
            </a:r>
            <a:r>
              <a:rPr lang="en-US" dirty="0"/>
              <a:t> </a:t>
            </a:r>
            <a:r>
              <a:rPr lang="en-US" dirty="0" err="1"/>
              <a:t>sendisc</a:t>
            </a:r>
            <a:r>
              <a:rPr lang="en-US" dirty="0"/>
              <a:t> </a:t>
            </a:r>
            <a:r>
              <a:rPr lang="en-US" dirty="0" err="1"/>
              <a:t>imendae</a:t>
            </a:r>
            <a:r>
              <a:rPr lang="en-US" dirty="0"/>
              <a:t> </a:t>
            </a:r>
            <a:r>
              <a:rPr lang="en-US" dirty="0" err="1"/>
              <a:t>voluptatate</a:t>
            </a:r>
            <a:r>
              <a:rPr lang="en-US" dirty="0"/>
              <a:t> pos </a:t>
            </a:r>
            <a:r>
              <a:rPr lang="en-US" dirty="0" err="1"/>
              <a:t>nobit</a:t>
            </a:r>
            <a:r>
              <a:rPr lang="en-US" dirty="0"/>
              <a:t> lam </a:t>
            </a:r>
            <a:r>
              <a:rPr lang="en-US" dirty="0" err="1"/>
              <a:t>faccatem</a:t>
            </a:r>
            <a:r>
              <a:rPr lang="en-US" dirty="0"/>
              <a:t>. </a:t>
            </a:r>
          </a:p>
          <a:p>
            <a:pPr lvl="0"/>
            <a:endParaRPr lang="en-US" dirty="0"/>
          </a:p>
        </p:txBody>
      </p:sp>
    </p:spTree>
    <p:extLst>
      <p:ext uri="{BB962C8B-B14F-4D97-AF65-F5344CB8AC3E}">
        <p14:creationId xmlns:p14="http://schemas.microsoft.com/office/powerpoint/2010/main" val="380918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4A4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7D1931-069B-4634-9E12-F87B3A31632E}"/>
              </a:ext>
            </a:extLst>
          </p:cNvPr>
          <p:cNvPicPr>
            <a:picLocks noChangeAspect="1"/>
          </p:cNvPicPr>
          <p:nvPr userDrawn="1"/>
        </p:nvPicPr>
        <p:blipFill rotWithShape="1">
          <a:blip r:embed="rId2"/>
          <a:srcRect t="8985" b="6641"/>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9879CB3-1953-4998-BAAF-23127EA001B2}"/>
              </a:ext>
            </a:extLst>
          </p:cNvPr>
          <p:cNvPicPr>
            <a:picLocks noChangeAspect="1"/>
          </p:cNvPicPr>
          <p:nvPr userDrawn="1"/>
        </p:nvPicPr>
        <p:blipFill>
          <a:blip r:embed="rId3"/>
          <a:srcRect/>
          <a:stretch/>
        </p:blipFill>
        <p:spPr>
          <a:xfrm>
            <a:off x="0" y="0"/>
            <a:ext cx="12192000" cy="6858000"/>
          </a:xfrm>
          <a:prstGeom prst="rect">
            <a:avLst/>
          </a:prstGeom>
        </p:spPr>
      </p:pic>
      <p:sp>
        <p:nvSpPr>
          <p:cNvPr id="15" name="Text Placeholder 11">
            <a:extLst>
              <a:ext uri="{FF2B5EF4-FFF2-40B4-BE49-F238E27FC236}">
                <a16:creationId xmlns:a16="http://schemas.microsoft.com/office/drawing/2014/main" id="{8E4DF1C0-2C91-4648-B9AC-49A317F28A6D}"/>
              </a:ext>
            </a:extLst>
          </p:cNvPr>
          <p:cNvSpPr>
            <a:spLocks noGrp="1"/>
          </p:cNvSpPr>
          <p:nvPr>
            <p:ph type="body" sz="quarter" idx="13" hasCustomPrompt="1"/>
          </p:nvPr>
        </p:nvSpPr>
        <p:spPr>
          <a:xfrm>
            <a:off x="729906" y="1270764"/>
            <a:ext cx="10732188" cy="796161"/>
          </a:xfrm>
          <a:prstGeom prst="rect">
            <a:avLst/>
          </a:prstGeom>
        </p:spPr>
        <p:txBody>
          <a:bodyPr lIns="0" tIns="0" rIns="0" bIns="0"/>
          <a:lstStyle>
            <a:lvl1pPr marL="0" indent="0" rtl="0">
              <a:buNone/>
              <a:defRPr sz="48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GB" dirty="0"/>
              <a:t>for listening</a:t>
            </a:r>
          </a:p>
        </p:txBody>
      </p:sp>
      <p:sp>
        <p:nvSpPr>
          <p:cNvPr id="14" name="Text Placeholder 11">
            <a:extLst>
              <a:ext uri="{FF2B5EF4-FFF2-40B4-BE49-F238E27FC236}">
                <a16:creationId xmlns:a16="http://schemas.microsoft.com/office/drawing/2014/main" id="{08EE3505-752B-6A4A-8A11-5BFF20779366}"/>
              </a:ext>
            </a:extLst>
          </p:cNvPr>
          <p:cNvSpPr>
            <a:spLocks noGrp="1"/>
          </p:cNvSpPr>
          <p:nvPr>
            <p:ph type="body" sz="quarter" idx="15" hasCustomPrompt="1"/>
          </p:nvPr>
        </p:nvSpPr>
        <p:spPr>
          <a:xfrm>
            <a:off x="729906" y="581217"/>
            <a:ext cx="10732188" cy="659567"/>
          </a:xfrm>
          <a:prstGeom prst="rect">
            <a:avLst/>
          </a:prstGeom>
        </p:spPr>
        <p:txBody>
          <a:bodyPr lIns="0" tIns="0" rIns="0" bIns="0"/>
          <a:lstStyle>
            <a:lvl1pPr marL="0" indent="0" rtl="0">
              <a:buNone/>
              <a:defRPr sz="48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GB" dirty="0"/>
              <a:t>Thank you</a:t>
            </a:r>
          </a:p>
        </p:txBody>
      </p:sp>
      <p:pic>
        <p:nvPicPr>
          <p:cNvPr id="11" name="Picture 10">
            <a:extLst>
              <a:ext uri="{FF2B5EF4-FFF2-40B4-BE49-F238E27FC236}">
                <a16:creationId xmlns:a16="http://schemas.microsoft.com/office/drawing/2014/main" id="{072252A3-B40D-43B9-9B3C-C15AE5EC998F}"/>
              </a:ext>
            </a:extLst>
          </p:cNvPr>
          <p:cNvPicPr>
            <a:picLocks noChangeAspect="1"/>
          </p:cNvPicPr>
          <p:nvPr userDrawn="1"/>
        </p:nvPicPr>
        <p:blipFill>
          <a:blip r:embed="rId4"/>
          <a:stretch>
            <a:fillRect/>
          </a:stretch>
        </p:blipFill>
        <p:spPr>
          <a:xfrm>
            <a:off x="9506780" y="5765975"/>
            <a:ext cx="2235200" cy="910472"/>
          </a:xfrm>
          <a:prstGeom prst="rect">
            <a:avLst/>
          </a:prstGeom>
        </p:spPr>
      </p:pic>
    </p:spTree>
    <p:extLst>
      <p:ext uri="{BB962C8B-B14F-4D97-AF65-F5344CB8AC3E}">
        <p14:creationId xmlns:p14="http://schemas.microsoft.com/office/powerpoint/2010/main" val="231393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1721460"/>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no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645E39-263D-BB40-B19D-1D1861CEC0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550" y="6078967"/>
            <a:ext cx="1471432" cy="601231"/>
          </a:xfrm>
          <a:prstGeom prst="rect">
            <a:avLst/>
          </a:prstGeom>
        </p:spPr>
      </p:pic>
    </p:spTree>
    <p:extLst>
      <p:ext uri="{BB962C8B-B14F-4D97-AF65-F5344CB8AC3E}">
        <p14:creationId xmlns:p14="http://schemas.microsoft.com/office/powerpoint/2010/main" val="2103375398"/>
      </p:ext>
    </p:extLst>
  </p:cSld>
  <p:clrMap bg1="lt1" tx1="dk1" bg2="lt2" tx2="dk2" accent1="accent1" accent2="accent2" accent3="accent3" accent4="accent4" accent5="accent5" accent6="accent6" hlink="hlink" folHlink="folHlink"/>
  <p:sldLayoutIdLst>
    <p:sldLayoutId id="214748368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645E39-263D-BB40-B19D-1D1861CEC01E}"/>
              </a:ext>
            </a:extLst>
          </p:cNvPr>
          <p:cNvPicPr>
            <a:picLocks noChangeAspect="1"/>
          </p:cNvPicPr>
          <p:nvPr userDrawn="1"/>
        </p:nvPicPr>
        <p:blipFill>
          <a:blip r:embed="rId4"/>
          <a:srcRect/>
          <a:stretch/>
        </p:blipFill>
        <p:spPr>
          <a:xfrm>
            <a:off x="10491655" y="6077806"/>
            <a:ext cx="1471428" cy="599362"/>
          </a:xfrm>
          <a:prstGeom prst="rect">
            <a:avLst/>
          </a:prstGeom>
        </p:spPr>
      </p:pic>
    </p:spTree>
    <p:extLst>
      <p:ext uri="{BB962C8B-B14F-4D97-AF65-F5344CB8AC3E}">
        <p14:creationId xmlns:p14="http://schemas.microsoft.com/office/powerpoint/2010/main" val="2184671809"/>
      </p:ext>
    </p:extLst>
  </p:cSld>
  <p:clrMap bg1="lt1" tx1="dk1" bg2="lt2" tx2="dk2" accent1="accent1" accent2="accent2" accent3="accent3" accent4="accent4" accent5="accent5" accent6="accent6" hlink="hlink" folHlink="folHlink"/>
  <p:sldLayoutIdLst>
    <p:sldLayoutId id="2147483658" r:id="rId1"/>
    <p:sldLayoutId id="214748366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892565"/>
      </p:ext>
    </p:extLst>
  </p:cSld>
  <p:clrMap bg1="lt1" tx1="dk1" bg2="lt2" tx2="dk2" accent1="accent1" accent2="accent2" accent3="accent3" accent4="accent4" accent5="accent5" accent6="accent6" hlink="hlink" folHlink="folHlink"/>
  <p:sldLayoutIdLst>
    <p:sldLayoutId id="214748366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6FB72B-B15B-AF42-A8F9-98F801CE5B4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491027" y="6076949"/>
            <a:ext cx="1471357" cy="601200"/>
          </a:xfrm>
          <a:prstGeom prst="rect">
            <a:avLst/>
          </a:prstGeom>
        </p:spPr>
      </p:pic>
    </p:spTree>
    <p:extLst>
      <p:ext uri="{BB962C8B-B14F-4D97-AF65-F5344CB8AC3E}">
        <p14:creationId xmlns:p14="http://schemas.microsoft.com/office/powerpoint/2010/main" val="1093119512"/>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6"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bailii.org/cgi-bin/redirect.cgi?path=/eu/cases/ECHR/2010/338.html"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C0D07-6014-4A2C-A45B-147CCBFE2315}"/>
              </a:ext>
            </a:extLst>
          </p:cNvPr>
          <p:cNvSpPr>
            <a:spLocks noGrp="1"/>
          </p:cNvSpPr>
          <p:nvPr>
            <p:ph type="body" sz="quarter" idx="14"/>
          </p:nvPr>
        </p:nvSpPr>
        <p:spPr/>
        <p:txBody>
          <a:bodyPr/>
          <a:lstStyle/>
          <a:p>
            <a:r>
              <a:rPr lang="en-GB" dirty="0"/>
              <a:t>Nath Gbikpi, 21 November 2023</a:t>
            </a:r>
          </a:p>
        </p:txBody>
      </p:sp>
      <p:sp>
        <p:nvSpPr>
          <p:cNvPr id="4" name="Text Placeholder 3">
            <a:extLst>
              <a:ext uri="{FF2B5EF4-FFF2-40B4-BE49-F238E27FC236}">
                <a16:creationId xmlns:a16="http://schemas.microsoft.com/office/drawing/2014/main" id="{430488E1-4998-408E-8846-B6F42487EB99}"/>
              </a:ext>
            </a:extLst>
          </p:cNvPr>
          <p:cNvSpPr>
            <a:spLocks noGrp="1"/>
          </p:cNvSpPr>
          <p:nvPr>
            <p:ph type="body" sz="quarter" idx="15"/>
          </p:nvPr>
        </p:nvSpPr>
        <p:spPr>
          <a:xfrm>
            <a:off x="729906" y="887767"/>
            <a:ext cx="10732188" cy="3011069"/>
          </a:xfrm>
        </p:spPr>
        <p:txBody>
          <a:bodyPr/>
          <a:lstStyle/>
          <a:p>
            <a:pPr algn="ctr"/>
            <a:r>
              <a:rPr lang="en-GB" sz="3200" b="1" dirty="0">
                <a:effectLst/>
                <a:latin typeface="Arial" panose="020B0604020202020204" pitchFamily="34" charset="0"/>
                <a:ea typeface="Calibri" panose="020F0502020204030204" pitchFamily="34" charset="0"/>
                <a:cs typeface="Times New Roman" panose="02020603050405020304" pitchFamily="18" charset="0"/>
              </a:rPr>
              <a:t>Discrimination on the basis of “immigration status”/ “other status” – challenges to the domestic abuse rules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dirty="0"/>
          </a:p>
        </p:txBody>
      </p:sp>
    </p:spTree>
    <p:extLst>
      <p:ext uri="{BB962C8B-B14F-4D97-AF65-F5344CB8AC3E}">
        <p14:creationId xmlns:p14="http://schemas.microsoft.com/office/powerpoint/2010/main" val="429115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 v SSHD [2016] CSIH 38 (vi)</a:t>
            </a: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buNone/>
            </a:pPr>
            <a:r>
              <a:rPr lang="en-GB" sz="1800" i="1" dirty="0">
                <a:solidFill>
                  <a:srgbClr val="000000"/>
                </a:solidFill>
                <a:effectLst/>
                <a:latin typeface="Arial" panose="020B0604020202020204" pitchFamily="34" charset="0"/>
                <a:ea typeface="Times New Roman" panose="02020603050405020304" pitchFamily="18" charset="0"/>
              </a:rPr>
              <a:t>[82]      For the reasons given, even allowing full weight to the element of discretion to be accorded to the executive, we consider that </a:t>
            </a:r>
            <a:r>
              <a:rPr lang="en-GB" sz="1800" i="1" u="sng" dirty="0">
                <a:solidFill>
                  <a:srgbClr val="000000"/>
                </a:solidFill>
                <a:effectLst/>
                <a:latin typeface="Arial" panose="020B0604020202020204" pitchFamily="34" charset="0"/>
                <a:ea typeface="Times New Roman" panose="02020603050405020304" pitchFamily="18" charset="0"/>
              </a:rPr>
              <a:t>this is a case in which the line has been drawn effectively by oversight, and where the justification advanced is weak to the extent of being unjustifiable.</a:t>
            </a:r>
            <a:r>
              <a:rPr lang="en-GB" sz="1800" i="1" dirty="0">
                <a:solidFill>
                  <a:srgbClr val="000000"/>
                </a:solidFill>
                <a:effectLst/>
                <a:latin typeface="Arial" panose="020B0604020202020204" pitchFamily="34" charset="0"/>
                <a:ea typeface="Times New Roman" panose="02020603050405020304" pitchFamily="18" charset="0"/>
              </a:rPr>
              <a:t>  We accordingly allow the reclaiming motion and reduce the decision of the Secretary of State dated 17 September 2014 to refuse the petitioner’s application for ILR.  We have decided not to grant the declaratory sought, on the view that it is not necessary in this case.</a:t>
            </a:r>
            <a:endParaRPr lang="en-GB" sz="1800" dirty="0">
              <a:effectLst/>
              <a:latin typeface="Times New Roman" panose="02020603050405020304" pitchFamily="18" charset="0"/>
              <a:ea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319355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 v SSHD [2016] CSIH 38 (vii)</a:t>
            </a: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marL="0" lvl="0" indent="0">
              <a:buNone/>
            </a:pPr>
            <a:endParaRPr lang="en-GB" sz="1200" dirty="0">
              <a:solidFill>
                <a:srgbClr val="000000"/>
              </a:solidFill>
              <a:effectLst/>
              <a:latin typeface="Arial" panose="020B0604020202020204" pitchFamily="34" charset="0"/>
              <a:ea typeface="Calibri" panose="020F0502020204030204" pitchFamily="34" charset="0"/>
            </a:endParaRPr>
          </a:p>
          <a:p>
            <a:pPr marL="0" lvl="0" indent="0">
              <a:buNone/>
            </a:pPr>
            <a:r>
              <a:rPr lang="en-GB" dirty="0">
                <a:solidFill>
                  <a:srgbClr val="000000"/>
                </a:solidFill>
                <a:effectLst/>
                <a:latin typeface="+mj-lt"/>
                <a:ea typeface="Calibri" panose="020F0502020204030204" pitchFamily="34" charset="0"/>
              </a:rPr>
              <a:t>Discrimination found because:</a:t>
            </a:r>
            <a:endParaRPr lang="en-GB" dirty="0">
              <a:effectLst/>
              <a:latin typeface="+mj-lt"/>
              <a:ea typeface="Calibri" panose="020F0502020204030204" pitchFamily="34" charset="0"/>
            </a:endParaRPr>
          </a:p>
          <a:p>
            <a:pPr marL="742950" lvl="1" indent="-285750">
              <a:buFont typeface="Courier New" panose="02070309020205020404" pitchFamily="49" charset="0"/>
              <a:buChar char="o"/>
            </a:pPr>
            <a:r>
              <a:rPr lang="en-GB" dirty="0">
                <a:solidFill>
                  <a:srgbClr val="000000"/>
                </a:solidFill>
                <a:effectLst/>
                <a:latin typeface="+mj-lt"/>
                <a:ea typeface="Times New Roman" panose="02020603050405020304" pitchFamily="18" charset="0"/>
              </a:rPr>
              <a:t>A had an expectation of settlement, which is a fundamental part of the rationale for the domestic abuse rules, and justifies the differential treatment of victims of domestic abuse based on their immigration status.</a:t>
            </a:r>
            <a:endParaRPr lang="en-GB" dirty="0">
              <a:effectLst/>
              <a:latin typeface="+mj-lt"/>
              <a:ea typeface="Times New Roman" panose="02020603050405020304" pitchFamily="18" charset="0"/>
            </a:endParaRPr>
          </a:p>
          <a:p>
            <a:pPr marL="742950" lvl="1" indent="-285750">
              <a:buFont typeface="Courier New" panose="02070309020205020404" pitchFamily="49" charset="0"/>
              <a:buChar char="o"/>
            </a:pPr>
            <a:r>
              <a:rPr lang="en-GB" dirty="0">
                <a:solidFill>
                  <a:srgbClr val="000000"/>
                </a:solidFill>
                <a:effectLst/>
                <a:latin typeface="+mj-lt"/>
                <a:ea typeface="Times New Roman" panose="02020603050405020304" pitchFamily="18" charset="0"/>
              </a:rPr>
              <a:t>Partners of refugees had effectively been omitted “by oversight”, with no legitimate aim being pursued.</a:t>
            </a:r>
            <a:endParaRPr lang="en-GB" dirty="0">
              <a:effectLst/>
              <a:latin typeface="+mj-lt"/>
              <a:ea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3050521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it-IT" sz="1800" dirty="0">
                <a:cs typeface="Times New Roman" panose="02020603050405020304" pitchFamily="18" charset="0"/>
              </a:rPr>
              <a:t>FA (Sudan) v SSHD  [2021] EWCA Civ 59 (i)</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spcAft>
                <a:spcPts val="500"/>
              </a:spcAft>
              <a:buNone/>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[39] </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I have said, Mr de Mello submits that FA was discriminated against on the grounds of gender, motherhood and immigration status. He submits that the relevant comparison is between victims of domestic violence who have been granted a spousal visa under the Immigration Rules (and granted assistance under the DDVC) and those who have not. He submits that the distinction is one of form, not substance. The situations are comparable in that they are partners who have suffered domestic violence during their marriage and stay in the UK and require assistance from the state.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133988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it-IT" sz="1800" dirty="0">
                <a:cs typeface="Times New Roman" panose="02020603050405020304" pitchFamily="18" charset="0"/>
              </a:rPr>
              <a:t>FA (Sudan) v SSHD  [2021] EWCA Civ 59 (ii)</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lnSpc>
                <a:spcPct val="107000"/>
              </a:lnSpc>
              <a:spcAft>
                <a:spcPts val="800"/>
              </a:spcAft>
              <a:buNone/>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 The fundamental starting point is, as the Judge recognised, the rationale for the policy in the Concession. It was that a person whose application for settlement in the UK is dependent on her spouse or partner should not feel compelled to stay in an abusive relationship for that reason. Otherwise there is a danger that the immigration system itself will contribute to an injustice, because the victim of domestic violence may be exploited by her abuser precisely because her ability to apply for settlement will be jeopardised if she is no longer living with the abusive partner.</a:t>
            </a:r>
          </a:p>
          <a:p>
            <a:pPr indent="0">
              <a:lnSpc>
                <a:spcPct val="107000"/>
              </a:lnSpc>
              <a:spcAft>
                <a:spcPts val="800"/>
              </a:spcAft>
              <a:buNone/>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 Once it is recognised that that is the underlying rationale of the Concession, it seems to me that there is an objective justification for the distinction drawn based on immigration status. If that distinction were not made, the rationale for the policy would simply not be achieved. For the same reason, any indirect discrimination on grounds of sex or motherhood is also objectively justified.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29287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it-IT" sz="1800" dirty="0">
                <a:cs typeface="Times New Roman" panose="02020603050405020304" pitchFamily="18" charset="0"/>
              </a:rPr>
              <a:t>FA (Sudan) v SSHD  [2021] EWCA Civ 59 (iii)</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lnSpc>
                <a:spcPct val="107000"/>
              </a:lnSpc>
              <a:spcAft>
                <a:spcPts val="800"/>
              </a:spcAft>
              <a:buNone/>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 The critical point of distinction from the present case is that the appellant in A did have limited leave to be in the UK as the result of her relationship with her sponsor. The present Appellant does not have such limited leave. The appellant in A therefore fell within the rationale of the policy in the DDVC, whereas the present Appellant does not.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97291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it-IT" sz="1800" dirty="0">
                <a:cs typeface="Times New Roman" panose="02020603050405020304" pitchFamily="18" charset="0"/>
              </a:rPr>
              <a:t>FA (Sudan) v SSHD  [2021] EWCA Civ 59 (iv)</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marL="0" lvl="0" indent="0">
              <a:buNone/>
            </a:pPr>
            <a:endParaRPr lang="en-GB" dirty="0">
              <a:solidFill>
                <a:srgbClr val="000000"/>
              </a:solidFill>
              <a:latin typeface="+mj-lt"/>
            </a:endParaRPr>
          </a:p>
          <a:p>
            <a:pPr marL="0" lvl="0" indent="0">
              <a:buNone/>
            </a:pPr>
            <a:r>
              <a:rPr lang="en-GB" dirty="0">
                <a:solidFill>
                  <a:srgbClr val="000000"/>
                </a:solidFill>
                <a:latin typeface="+mj-lt"/>
              </a:rPr>
              <a:t>Discrimination not found because:</a:t>
            </a:r>
          </a:p>
          <a:p>
            <a:pPr marL="742950" lvl="1" indent="-285750">
              <a:buFont typeface="Courier New" panose="02070309020205020404" pitchFamily="49" charset="0"/>
              <a:buChar char="o"/>
            </a:pPr>
            <a:r>
              <a:rPr lang="en-GB" dirty="0">
                <a:solidFill>
                  <a:srgbClr val="000000"/>
                </a:solidFill>
                <a:latin typeface="+mj-lt"/>
                <a:cs typeface="Arial" panose="020B0604020202020204" pitchFamily="34" charset="0"/>
              </a:rPr>
              <a:t>FA did not have leave in the UK, and therefore should have had no expectation of settlement, which is a fundamental part of the rationale for the domestic abuse rules, and justifies the differential treatment of victims of domestic abuse based on their immigration status.</a:t>
            </a:r>
          </a:p>
          <a:p>
            <a:pPr indent="0">
              <a:spcAft>
                <a:spcPts val="500"/>
              </a:spcAft>
              <a:buNone/>
            </a:pPr>
            <a:endParaRPr lang="en-GB" dirty="0"/>
          </a:p>
        </p:txBody>
      </p:sp>
    </p:spTree>
    <p:extLst>
      <p:ext uri="{BB962C8B-B14F-4D97-AF65-F5344CB8AC3E}">
        <p14:creationId xmlns:p14="http://schemas.microsoft.com/office/powerpoint/2010/main" val="64843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AM v SSHD [2022] EWHC 2591 (Admin) (</a:t>
            </a:r>
            <a:r>
              <a:rPr lang="en-GB" sz="1800" dirty="0" err="1">
                <a:cs typeface="Times New Roman" panose="02020603050405020304" pitchFamily="18" charset="0"/>
              </a:rPr>
              <a:t>i</a:t>
            </a:r>
            <a:r>
              <a:rPr lang="en-GB" sz="1800" dirty="0">
                <a:cs typeface="Times New Roman" panose="02020603050405020304" pitchFamily="18" charset="0"/>
              </a:rPr>
              <a:t>)</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3"/>
          </p:nvPr>
        </p:nvSpPr>
        <p:spPr>
          <a:xfrm>
            <a:off x="698284" y="1101012"/>
            <a:ext cx="10064422" cy="5215812"/>
          </a:xfrm>
        </p:spPr>
        <p:txBody>
          <a:bodyPr/>
          <a:lstStyle/>
          <a:p>
            <a:pPr indent="0">
              <a:lnSpc>
                <a:spcPct val="107000"/>
              </a:lnSpc>
              <a:spcAft>
                <a:spcPts val="800"/>
              </a:spcAft>
              <a:buNone/>
            </a:pPr>
            <a:endParaRPr lang="en-GB" dirty="0">
              <a:solidFill>
                <a:srgbClr val="000000"/>
              </a:solidFill>
              <a:latin typeface="+mj-lt"/>
              <a:ea typeface="Calibri" panose="020F0502020204030204" pitchFamily="34" charset="0"/>
            </a:endParaRPr>
          </a:p>
          <a:p>
            <a:pPr indent="0">
              <a:lnSpc>
                <a:spcPct val="107000"/>
              </a:lnSpc>
              <a:spcAft>
                <a:spcPts val="800"/>
              </a:spcAft>
              <a:buNone/>
            </a:pPr>
            <a:r>
              <a:rPr lang="en-GB" sz="1800" i="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[63] On the basis of that line of caselaw I accept that AM’s presence in Pakistan rather than the UK for the purposes of gaining protection from domestic abuse by spousal abandonment is a relevant status.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r>
              <a:rPr lang="en-GB" sz="1800" dirty="0">
                <a:solidFill>
                  <a:schemeClr val="tx1"/>
                </a:solidFill>
                <a:effectLst/>
                <a:latin typeface="Arial" panose="020B0604020202020204" pitchFamily="34" charset="0"/>
                <a:ea typeface="Times New Roman" panose="02020603050405020304" pitchFamily="18" charset="0"/>
              </a:rPr>
              <a:t>[71] </a:t>
            </a:r>
            <a:r>
              <a:rPr lang="en-GB" sz="1800" i="1" dirty="0">
                <a:solidFill>
                  <a:schemeClr val="tx1"/>
                </a:solidFill>
                <a:effectLst/>
                <a:latin typeface="Arial" panose="020B0604020202020204" pitchFamily="34" charset="0"/>
                <a:ea typeface="Times New Roman" panose="02020603050405020304" pitchFamily="18" charset="0"/>
              </a:rPr>
              <a:t>In my view, this is the unusual case where the Defendant has failed to meet the requirements of Article 14. The comparator on which Ms Chapman relies, or the person in an analogous situation, is the victim of spousal abandonment in the UK who can rely on the DVILR. Such a person will have suffered the same form of domestic abuse, with the only difference being one is in the UK and one is not, at the time of the abandonment. The policy issues in terms of such women having an expectation of a right to settlement and the Defendant’s wish to protect such victims of abuse, are the same. The difference, being presence or otherwise in the UK, leads directly to the broader issue of justification and whether the Defendant’s failure to make Rules pursues a legitimate aim.</a:t>
            </a:r>
            <a:endParaRPr lang="en-GB" sz="1800" dirty="0">
              <a:solidFill>
                <a:schemeClr val="tx1"/>
              </a:solidFill>
              <a:effectLst/>
              <a:latin typeface="Times New Roman" panose="02020603050405020304" pitchFamily="18" charset="0"/>
              <a:ea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314592882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AM v SSHD [2022] EWHC 2591 (Admin) (ii)</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spcAft>
                <a:spcPts val="500"/>
              </a:spcAft>
              <a:buNone/>
            </a:pPr>
            <a:r>
              <a:rPr lang="en-GB" sz="1800" dirty="0">
                <a:effectLst/>
                <a:latin typeface="Arial" panose="020B0604020202020204" pitchFamily="34" charset="0"/>
                <a:ea typeface="Times New Roman" panose="02020603050405020304" pitchFamily="18" charset="0"/>
              </a:rPr>
              <a:t>[74] </a:t>
            </a:r>
            <a:r>
              <a:rPr lang="en-GB" sz="1800" i="1" dirty="0">
                <a:effectLst/>
                <a:latin typeface="Arial" panose="020B0604020202020204" pitchFamily="34" charset="0"/>
                <a:ea typeface="Times New Roman" panose="02020603050405020304" pitchFamily="18" charset="0"/>
              </a:rPr>
              <a:t>The next question is whether the failure to make relevant Rules has a legitimate aim and is proportionate. There does not appear to be an “aim” in not making Rules, it is simply that the Defendant has not addressed her mind to the issue or has not yet formulated the proposed Review. The Defendant in such cases has a margin of appreciation, and indeed in a case seeking the formulation of a Rule, generally a wide margin. However, such a margin is not untrammelled where there is ongoing discriminatory treatment particularly where there are seriously detrimental consequences to the victims, at some point a rational justification must be advanced.</a:t>
            </a:r>
            <a:endParaRPr lang="en-GB" sz="1800" dirty="0">
              <a:latin typeface="Times New Roman" panose="02020603050405020304" pitchFamily="18" charset="0"/>
              <a:ea typeface="Times New Roman" panose="02020603050405020304" pitchFamily="18" charset="0"/>
            </a:endParaRPr>
          </a:p>
          <a:p>
            <a:pPr indent="0">
              <a:spcAft>
                <a:spcPts val="500"/>
              </a:spcAft>
              <a:buNone/>
            </a:pP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[75] Here the two justifications do not in my view stand up to scrutiny. The first is that the Defendant needs more time for the review. However, the Defendant has been considering the matter, it appears, since 2016, when it was raised by SBS, but with no progress in either setting up a formal review or any other active step to removing the differential treatment in the Rules.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[76] The second is that the cases can be dealt with outside the Rules. However, the evidence is very clear that such a process severely disadvantages the victims of TMA, in terms of lengthy delay, costs, and the probability that a cohort, of unknown number, may never manage to return to the UK. Further, by having to rely on Leave Outside the Rules, the victims are entirely dependent on the exercise of a discretion with no legal rights, and that discretion seems to be often poorly understood by Entry Clearance Officers.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3406924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AM v SSHD [2022] EWHC 2591 (Admin) (iii)</a:t>
            </a:r>
            <a:endParaRPr lang="en-GB" sz="1800"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marL="0" lvl="0" indent="0">
              <a:buNone/>
            </a:pPr>
            <a:endParaRPr lang="en-GB" dirty="0">
              <a:solidFill>
                <a:srgbClr val="000000"/>
              </a:solidFill>
              <a:latin typeface="+mj-lt"/>
            </a:endParaRPr>
          </a:p>
          <a:p>
            <a:pPr marL="0" lvl="0" indent="0">
              <a:buNone/>
            </a:pPr>
            <a:r>
              <a:rPr lang="en-GB" dirty="0">
                <a:solidFill>
                  <a:srgbClr val="000000"/>
                </a:solidFill>
                <a:latin typeface="+mj-lt"/>
              </a:rPr>
              <a:t>Discrimination found because:</a:t>
            </a:r>
          </a:p>
          <a:p>
            <a:pPr marL="742950" lvl="1" indent="-285750">
              <a:buFont typeface="Courier New" panose="02070309020205020404" pitchFamily="49" charset="0"/>
              <a:buChar char="o"/>
            </a:pPr>
            <a:r>
              <a:rPr lang="en-GB" dirty="0">
                <a:solidFill>
                  <a:srgbClr val="000000"/>
                </a:solidFill>
                <a:effectLst/>
                <a:latin typeface="+mj-lt"/>
                <a:ea typeface="Times New Roman" panose="02020603050405020304" pitchFamily="18" charset="0"/>
              </a:rPr>
              <a:t>AM had an expectation of settlement, which is a fundamental part of the rationale for the domestic abuse rules, and justifies the differential treatment of victims of domestic abuse based on their immigration status.</a:t>
            </a:r>
            <a:endParaRPr lang="en-GB" dirty="0">
              <a:effectLst/>
              <a:latin typeface="+mj-lt"/>
              <a:ea typeface="Times New Roman" panose="02020603050405020304" pitchFamily="18" charset="0"/>
            </a:endParaRPr>
          </a:p>
          <a:p>
            <a:pPr marL="742950" lvl="1" indent="-285750">
              <a:buFont typeface="Courier New" panose="02070309020205020404" pitchFamily="49" charset="0"/>
              <a:buChar char="o"/>
            </a:pPr>
            <a:r>
              <a:rPr lang="en-GB" dirty="0">
                <a:solidFill>
                  <a:srgbClr val="000000"/>
                </a:solidFill>
                <a:effectLst/>
                <a:latin typeface="+mj-lt"/>
                <a:ea typeface="Times New Roman" panose="02020603050405020304" pitchFamily="18" charset="0"/>
              </a:rPr>
              <a:t>Victims of TMA were omitted from the rules by oversight and with no legitimate aim being pursued.</a:t>
            </a:r>
            <a:endParaRPr lang="en-GB" dirty="0">
              <a:effectLst/>
              <a:latin typeface="+mj-lt"/>
              <a:ea typeface="Times New Roman" panose="02020603050405020304" pitchFamily="18" charset="0"/>
            </a:endParaRPr>
          </a:p>
          <a:p>
            <a:pPr indent="0">
              <a:lnSpc>
                <a:spcPct val="107000"/>
              </a:lnSpc>
              <a:spcAft>
                <a:spcPts val="800"/>
              </a:spcAft>
              <a:buNone/>
            </a:pPr>
            <a:endParaRPr lang="en-GB" dirty="0">
              <a:effectLst/>
              <a:latin typeface="+mj-lt"/>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3432375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SWP v SSHD, [2023] EWCA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Civ</a:t>
            </a:r>
            <a:r>
              <a:rPr lang="en-GB" sz="1800" b="1" dirty="0">
                <a:effectLst/>
                <a:latin typeface="Arial" panose="020B0604020202020204" pitchFamily="34" charset="0"/>
                <a:ea typeface="Calibri" panose="020F0502020204030204" pitchFamily="34" charset="0"/>
                <a:cs typeface="Times New Roman" panose="02020603050405020304" pitchFamily="18" charset="0"/>
              </a:rPr>
              <a:t> 439</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cs typeface="Times New Roman" panose="02020603050405020304" pitchFamily="18" charset="0"/>
              </a:rPr>
              <a:t>(</a:t>
            </a:r>
            <a:r>
              <a:rPr lang="en-GB" sz="1800" dirty="0" err="1">
                <a:cs typeface="Times New Roman" panose="02020603050405020304" pitchFamily="18" charset="0"/>
              </a:rPr>
              <a:t>i</a:t>
            </a:r>
            <a:r>
              <a:rPr lang="en-GB" sz="1800" dirty="0">
                <a:cs typeface="Times New Roman" panose="02020603050405020304" pitchFamily="18" charset="0"/>
              </a:rPr>
              <a:t>)</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lnSpc>
                <a:spcPct val="107000"/>
              </a:lnSpc>
              <a:spcAft>
                <a:spcPts val="800"/>
              </a:spcAft>
              <a:buNone/>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 Nor can the Appellant rely on the fact that an exception has now been created for the partner of a person with refugee leave, a change which was made to give effect to the judgment of the Inner House in A v Secretary of State for the Home Department. Although it is true that a person with refugee leave will initially not be settled in the UK, the analogy is not made out for the two main reasons set out by Lady </a:t>
            </a:r>
            <a:r>
              <a:rPr lang="en-GB" sz="18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Dorrian</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paras. 66-67 of her judgment in A. The first reason is that the status of refugee is one which is required by international law, and which is given effect in the domestic law of the UK, to reflect the fact that the refugee is in this country out of necessity and not from choice. The second reason is that the data before the Court in that case made it clear that almost all (95 percent) of refugees with limited leave went on to be given ILR. It is worth pointing out in this context that, until 2005, a person who was recognised as a refugee in this country was given ILR straightaway but the policy changed in that year. This is of some significance because, at the time when the original version of the DVILR was created, the system was one in which refugees would have qualified as having ILR.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 Accordingly, the only category of persons with limited leave to which Mr </a:t>
            </a:r>
            <a:r>
              <a:rPr lang="en-GB" sz="18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Fripp</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can realistically seek to compare the Appellant is the partner of a person who has pre-settled status under the EUSS, a category which was created in 2020.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107427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284C31-533B-43FB-867E-C6ED02B147D6}"/>
              </a:ext>
            </a:extLst>
          </p:cNvPr>
          <p:cNvSpPr>
            <a:spLocks noGrp="1"/>
          </p:cNvSpPr>
          <p:nvPr>
            <p:ph type="body" sz="quarter" idx="10"/>
          </p:nvPr>
        </p:nvSpPr>
        <p:spPr/>
        <p:txBody>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Background – the Immigration Rules for victims of domestic abuse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1168C571-7485-4707-9A90-BF18199732D6}"/>
              </a:ext>
            </a:extLst>
          </p:cNvPr>
          <p:cNvSpPr>
            <a:spLocks noGrp="1"/>
          </p:cNvSpPr>
          <p:nvPr>
            <p:ph type="body" sz="quarter" idx="14"/>
          </p:nvPr>
        </p:nvSpPr>
        <p:spPr>
          <a:xfrm>
            <a:off x="698284" y="1222310"/>
            <a:ext cx="10064422" cy="4547415"/>
          </a:xfrm>
        </p:spPr>
        <p:txBody>
          <a:bodyPr/>
          <a:lstStyle/>
          <a:p>
            <a:pPr marL="342900" lvl="0" indent="-342900">
              <a:lnSpc>
                <a:spcPct val="107000"/>
              </a:lnSpc>
              <a:buFont typeface="Calibri" panose="020F0502020204030204" pitchFamily="34" charset="0"/>
              <a:buChar char="-"/>
            </a:pPr>
            <a:r>
              <a:rPr lang="en-GB" dirty="0">
                <a:effectLst/>
                <a:latin typeface="+mn-lt"/>
                <a:ea typeface="Calibri" panose="020F0502020204030204" pitchFamily="34" charset="0"/>
                <a:cs typeface="Times New Roman" panose="02020603050405020304" pitchFamily="18" charset="0"/>
              </a:rPr>
              <a:t>First introduced as a concession in 1999 for partners of a British citizen or a person settled in the UK</a:t>
            </a:r>
          </a:p>
          <a:p>
            <a:pPr marL="342900" lvl="0" indent="-342900">
              <a:lnSpc>
                <a:spcPct val="107000"/>
              </a:lnSpc>
              <a:buFont typeface="Calibri" panose="020F0502020204030204" pitchFamily="34" charset="0"/>
              <a:buChar char="-"/>
            </a:pPr>
            <a:r>
              <a:rPr lang="en-GB" dirty="0">
                <a:effectLst/>
                <a:latin typeface="+mn-lt"/>
                <a:ea typeface="Calibri" panose="020F0502020204030204" pitchFamily="34" charset="0"/>
                <a:cs typeface="Times New Roman" panose="02020603050405020304" pitchFamily="18" charset="0"/>
              </a:rPr>
              <a:t>Introduced into the rules in 2002, still for partners of a British citizen or person settled in the UK </a:t>
            </a:r>
          </a:p>
          <a:p>
            <a:pPr marL="342900" lvl="0" indent="-342900">
              <a:lnSpc>
                <a:spcPct val="107000"/>
              </a:lnSpc>
              <a:buFont typeface="Calibri" panose="020F0502020204030204" pitchFamily="34" charset="0"/>
              <a:buChar char="-"/>
            </a:pPr>
            <a:r>
              <a:rPr lang="en-GB" dirty="0">
                <a:effectLst/>
                <a:latin typeface="+mn-lt"/>
                <a:ea typeface="Calibri" panose="020F0502020204030204" pitchFamily="34" charset="0"/>
                <a:cs typeface="Times New Roman" panose="02020603050405020304" pitchFamily="18" charset="0"/>
              </a:rPr>
              <a:t>Introduction of Destitution Domestic Violence Concession (DDVC) in 2012, following pilot project between 2009 and 2010 </a:t>
            </a:r>
          </a:p>
          <a:p>
            <a:pPr marL="342900" lvl="0" indent="-342900">
              <a:lnSpc>
                <a:spcPct val="107000"/>
              </a:lnSpc>
              <a:buFont typeface="Calibri" panose="020F0502020204030204" pitchFamily="34" charset="0"/>
              <a:buChar char="-"/>
            </a:pPr>
            <a:r>
              <a:rPr lang="en-GB" dirty="0">
                <a:effectLst/>
                <a:latin typeface="+mn-lt"/>
                <a:ea typeface="Calibri" panose="020F0502020204030204" pitchFamily="34" charset="0"/>
                <a:cs typeface="Times New Roman" panose="02020603050405020304" pitchFamily="18" charset="0"/>
              </a:rPr>
              <a:t>Since then, amendments have been made to include:</a:t>
            </a:r>
          </a:p>
          <a:p>
            <a:pPr marL="742950" lvl="1" indent="-285750">
              <a:lnSpc>
                <a:spcPct val="107000"/>
              </a:lnSpc>
              <a:buFont typeface="Courier New" panose="02070309020205020404" pitchFamily="49" charset="0"/>
              <a:buChar char="o"/>
            </a:pPr>
            <a:r>
              <a:rPr lang="en-GB" dirty="0">
                <a:effectLst/>
                <a:latin typeface="+mn-lt"/>
                <a:ea typeface="Calibri" panose="020F0502020204030204" pitchFamily="34" charset="0"/>
                <a:cs typeface="Times New Roman" panose="02020603050405020304" pitchFamily="18" charset="0"/>
              </a:rPr>
              <a:t>Spouses of refugees (following litigation)</a:t>
            </a:r>
          </a:p>
          <a:p>
            <a:pPr marL="742950" lvl="1" indent="-285750">
              <a:lnSpc>
                <a:spcPct val="107000"/>
              </a:lnSpc>
              <a:buFont typeface="Courier New" panose="02070309020205020404" pitchFamily="49" charset="0"/>
              <a:buChar char="o"/>
            </a:pPr>
            <a:r>
              <a:rPr lang="en-GB" dirty="0">
                <a:effectLst/>
                <a:latin typeface="+mn-lt"/>
                <a:ea typeface="Calibri" panose="020F0502020204030204" pitchFamily="34" charset="0"/>
                <a:cs typeface="Times New Roman" panose="02020603050405020304" pitchFamily="18" charset="0"/>
              </a:rPr>
              <a:t>Partners of EEA nationals granted pre-settled status under the EU Settlement Scheme</a:t>
            </a:r>
          </a:p>
          <a:p>
            <a:pPr marL="742950" lvl="1" indent="-285750">
              <a:lnSpc>
                <a:spcPct val="107000"/>
              </a:lnSpc>
              <a:spcAft>
                <a:spcPts val="800"/>
              </a:spcAft>
              <a:buFont typeface="Courier New" panose="02070309020205020404" pitchFamily="49" charset="0"/>
              <a:buChar char="o"/>
            </a:pPr>
            <a:r>
              <a:rPr lang="en-GB" dirty="0">
                <a:effectLst/>
                <a:latin typeface="+mn-lt"/>
                <a:ea typeface="Calibri" panose="020F0502020204030204" pitchFamily="34" charset="0"/>
                <a:cs typeface="Times New Roman" panose="02020603050405020304" pitchFamily="18" charset="0"/>
              </a:rPr>
              <a:t>(soon) Victims of transnational marriage abandonment (following litigation) </a:t>
            </a:r>
          </a:p>
          <a:p>
            <a:endParaRPr lang="en-GB" dirty="0"/>
          </a:p>
        </p:txBody>
      </p:sp>
    </p:spTree>
    <p:extLst>
      <p:ext uri="{BB962C8B-B14F-4D97-AF65-F5344CB8AC3E}">
        <p14:creationId xmlns:p14="http://schemas.microsoft.com/office/powerpoint/2010/main" val="236774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SWP v SSHD, [2023] EWCA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Civ</a:t>
            </a:r>
            <a:r>
              <a:rPr lang="en-GB" sz="1800" b="1" dirty="0">
                <a:effectLst/>
                <a:latin typeface="Arial" panose="020B0604020202020204" pitchFamily="34" charset="0"/>
                <a:ea typeface="Calibri" panose="020F0502020204030204" pitchFamily="34" charset="0"/>
                <a:cs typeface="Times New Roman" panose="02020603050405020304" pitchFamily="18" charset="0"/>
              </a:rPr>
              <a:t> 439</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cs typeface="Times New Roman" panose="02020603050405020304" pitchFamily="18" charset="0"/>
              </a:rPr>
              <a:t>(ii)</a:t>
            </a:r>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lnSpc>
                <a:spcPct val="107000"/>
              </a:lnSpc>
              <a:spcAft>
                <a:spcPts val="800"/>
              </a:spcAft>
              <a:buNone/>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 In that context I accept Mr Anderson's submission that some analogy, although not exact, can be drawn with what was said by the European Court of Human Rights in </a:t>
            </a:r>
            <a:r>
              <a:rPr lang="en-GB" sz="18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Ponomaryov</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para. 54, where the Court said that there may be certain circumstances where preferential treatment can be given to nationals of Member States of the European Union because the Union forms "a special legal order". If one turns the clock back to a time when the UK was still a member of the EU, there would have been an objective and reasonable justification for the difference in treatment between partners of EU nationals and partners of nationals from outside the EU or the EEA. Similarly, now that the UK has left the EU, in my view, there is an objective and reasonable justification for the difference in treatment which now arises under the EUSS.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en-GB" dirty="0"/>
          </a:p>
        </p:txBody>
      </p:sp>
    </p:spTree>
    <p:extLst>
      <p:ext uri="{BB962C8B-B14F-4D97-AF65-F5344CB8AC3E}">
        <p14:creationId xmlns:p14="http://schemas.microsoft.com/office/powerpoint/2010/main" val="71295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SWP v SSHD, [2023] EWCA </a:t>
            </a:r>
            <a:r>
              <a:rPr lang="en-GB" sz="1800" b="1" dirty="0" err="1">
                <a:effectLst/>
                <a:latin typeface="Arial" panose="020B0604020202020204" pitchFamily="34" charset="0"/>
                <a:ea typeface="Calibri" panose="020F0502020204030204" pitchFamily="34" charset="0"/>
                <a:cs typeface="Times New Roman" panose="02020603050405020304" pitchFamily="18" charset="0"/>
              </a:rPr>
              <a:t>Civ</a:t>
            </a:r>
            <a:r>
              <a:rPr lang="en-GB" sz="1800" b="1" dirty="0">
                <a:effectLst/>
                <a:latin typeface="Arial" panose="020B0604020202020204" pitchFamily="34" charset="0"/>
                <a:ea typeface="Calibri" panose="020F0502020204030204" pitchFamily="34" charset="0"/>
                <a:cs typeface="Times New Roman" panose="02020603050405020304" pitchFamily="18" charset="0"/>
              </a:rPr>
              <a:t> 439</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cs typeface="Times New Roman" panose="02020603050405020304" pitchFamily="18" charset="0"/>
              </a:rPr>
              <a:t>(iii)</a:t>
            </a:r>
            <a:endParaRPr lang="en-GB" sz="1800"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marL="0" lvl="0" indent="0">
              <a:buNone/>
            </a:pPr>
            <a:endParaRPr lang="en-GB" dirty="0">
              <a:solidFill>
                <a:srgbClr val="000000"/>
              </a:solidFill>
              <a:latin typeface="+mj-lt"/>
            </a:endParaRPr>
          </a:p>
          <a:p>
            <a:pPr marL="0" lvl="0" indent="0">
              <a:buNone/>
            </a:pPr>
            <a:r>
              <a:rPr lang="en-GB" dirty="0">
                <a:solidFill>
                  <a:srgbClr val="000000"/>
                </a:solidFill>
                <a:latin typeface="+mj-lt"/>
              </a:rPr>
              <a:t>Discrimination not found because:</a:t>
            </a:r>
          </a:p>
          <a:p>
            <a:pPr marL="742950" lvl="1" indent="-285750">
              <a:buFont typeface="Courier New" panose="02070309020205020404" pitchFamily="49" charset="0"/>
              <a:buChar char="o"/>
            </a:pPr>
            <a:r>
              <a:rPr lang="en-GB" dirty="0">
                <a:solidFill>
                  <a:srgbClr val="000000"/>
                </a:solidFill>
                <a:effectLst/>
                <a:latin typeface="+mj-lt"/>
                <a:ea typeface="Times New Roman" panose="02020603050405020304" pitchFamily="18" charset="0"/>
              </a:rPr>
              <a:t>SWP did not have an expectation of settlement that was comparable to the spouse of a British citizen, settled national, or a refugee</a:t>
            </a:r>
            <a:endParaRPr lang="en-GB" dirty="0">
              <a:effectLst/>
              <a:latin typeface="+mj-lt"/>
              <a:ea typeface="Times New Roman" panose="02020603050405020304" pitchFamily="18" charset="0"/>
            </a:endParaRPr>
          </a:p>
          <a:p>
            <a:pPr marL="742950" lvl="1" indent="-285750">
              <a:buFont typeface="Courier New" panose="02070309020205020404" pitchFamily="49" charset="0"/>
              <a:buChar char="o"/>
            </a:pPr>
            <a:r>
              <a:rPr lang="en-GB" dirty="0">
                <a:solidFill>
                  <a:srgbClr val="000000"/>
                </a:solidFill>
                <a:effectLst/>
                <a:latin typeface="+mj-lt"/>
                <a:ea typeface="Times New Roman" panose="02020603050405020304" pitchFamily="18" charset="0"/>
              </a:rPr>
              <a:t>There was an objective and reasonable justification for the different in treatment between SWP and the partner of an EU national</a:t>
            </a:r>
            <a:endParaRPr lang="en-GB" dirty="0">
              <a:effectLst/>
              <a:latin typeface="+mj-lt"/>
              <a:ea typeface="Times New Roman" panose="02020603050405020304" pitchFamily="18" charset="0"/>
            </a:endParaRPr>
          </a:p>
          <a:p>
            <a:pPr indent="0">
              <a:lnSpc>
                <a:spcPct val="107000"/>
              </a:lnSpc>
              <a:spcAft>
                <a:spcPts val="800"/>
              </a:spcAft>
              <a:buNone/>
            </a:pPr>
            <a:endParaRPr lang="en-GB" dirty="0">
              <a:effectLst/>
              <a:latin typeface="+mj-lt"/>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191069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Lessons learnt?</a:t>
            </a:r>
            <a:endParaRPr lang="en-GB" sz="1800"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marL="0" lvl="0" indent="0">
              <a:buNone/>
            </a:pPr>
            <a:endParaRPr lang="en-GB" dirty="0">
              <a:solidFill>
                <a:srgbClr val="000000"/>
              </a:solidFill>
              <a:latin typeface="+mj-lt"/>
            </a:endParaRPr>
          </a:p>
          <a:p>
            <a:pPr marL="342900" lvl="0" indent="-342900">
              <a:lnSpc>
                <a:spcPct val="107000"/>
              </a:lnSpc>
              <a:buFont typeface="Calibri" panose="020F0502020204030204" pitchFamily="34" charset="0"/>
              <a:buChar char="-"/>
            </a:pPr>
            <a:r>
              <a:rPr lang="en-GB" dirty="0">
                <a:solidFill>
                  <a:srgbClr val="000000"/>
                </a:solidFill>
                <a:effectLst/>
                <a:latin typeface="+mj-lt"/>
                <a:ea typeface="Times New Roman" panose="02020603050405020304" pitchFamily="18" charset="0"/>
                <a:cs typeface="Times New Roman" panose="02020603050405020304" pitchFamily="18" charset="0"/>
              </a:rPr>
              <a:t>Immigration status is not an insurmountable obstacle in discrimination cases.</a:t>
            </a:r>
            <a:endParaRPr lang="en-GB"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dirty="0">
                <a:solidFill>
                  <a:srgbClr val="000000"/>
                </a:solidFill>
                <a:effectLst/>
                <a:latin typeface="+mj-lt"/>
                <a:ea typeface="Times New Roman" panose="02020603050405020304" pitchFamily="18" charset="0"/>
                <a:cs typeface="Times New Roman" panose="02020603050405020304" pitchFamily="18" charset="0"/>
              </a:rPr>
              <a:t>Look at the rationale for a policy – Hansard? FOI? Explanatory Memorandums to Statements of Change? Ask for evidence to Respondent?</a:t>
            </a:r>
            <a:endParaRPr lang="en-GB" dirty="0">
              <a:effectLst/>
              <a:latin typeface="+mj-l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dirty="0">
                <a:solidFill>
                  <a:srgbClr val="000000"/>
                </a:solidFill>
                <a:effectLst/>
                <a:latin typeface="+mj-lt"/>
                <a:ea typeface="Times New Roman" panose="02020603050405020304" pitchFamily="18" charset="0"/>
                <a:cs typeface="Times New Roman" panose="02020603050405020304" pitchFamily="18" charset="0"/>
              </a:rPr>
              <a:t>Are your victims covered by the rationale? If so, why are they being treated differently? Is it in pursuance of a legitimate aim, or by omission? </a:t>
            </a:r>
            <a:endParaRPr lang="en-GB" dirty="0">
              <a:effectLst/>
              <a:latin typeface="+mj-lt"/>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1385406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23B222-7167-42AA-A60D-473E73B786F9}"/>
              </a:ext>
            </a:extLst>
          </p:cNvPr>
          <p:cNvSpPr>
            <a:spLocks noGrp="1"/>
          </p:cNvSpPr>
          <p:nvPr>
            <p:ph type="body" sz="quarter" idx="13"/>
          </p:nvPr>
        </p:nvSpPr>
        <p:spPr/>
        <p:txBody>
          <a:bodyPr/>
          <a:lstStyle/>
          <a:p>
            <a:endParaRPr lang="en-GB" dirty="0"/>
          </a:p>
        </p:txBody>
      </p:sp>
      <p:sp>
        <p:nvSpPr>
          <p:cNvPr id="3" name="Text Placeholder 2">
            <a:extLst>
              <a:ext uri="{FF2B5EF4-FFF2-40B4-BE49-F238E27FC236}">
                <a16:creationId xmlns:a16="http://schemas.microsoft.com/office/drawing/2014/main" id="{5298B173-16A9-4F8B-B94D-BE8ED7A2ADBA}"/>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376860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Rationale for the rules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4668713"/>
          </a:xfrm>
        </p:spPr>
        <p:txBody>
          <a:bodyPr/>
          <a:lstStyle/>
          <a:p>
            <a:pPr marR="457200" indent="0">
              <a:lnSpc>
                <a:spcPct val="107000"/>
              </a:lnSpc>
              <a:spcBef>
                <a:spcPts val="500"/>
              </a:spcBef>
              <a:spcAft>
                <a:spcPts val="500"/>
              </a:spcAft>
              <a:buNone/>
            </a:pP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rationale for the terms of the DV Rule concession was (and is) that individuals who come to the UK as the spouse or dependant of a partner who is present and settled in the UK will have come to the UK in the knowledge that their UK based partner already has a right to live permanently in the UK. It is </a:t>
            </a:r>
            <a:r>
              <a:rPr lang="en-GB" sz="180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reasonable for them to expect to have their future and their permanent home with their partner in the UK, so from the outset they may well loosen or cut their ties with their country of origin</a:t>
            </a:r>
            <a:r>
              <a:rPr lang="en-GB"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domestic violence provisions concession means that someone who has come to the UK on this basis and who is the victim of domestic violence should not feel compelled to remain in the abusive relationship for the sake only of qualifying for indefinite leave. They should also not feel compelled to leave the UK when the reason for being here (to live here permanently with their British or settled partner) falls away through no fault of their own."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57200">
              <a:lnSpc>
                <a:spcPct val="107000"/>
              </a:lnSpc>
              <a:spcBef>
                <a:spcPts val="500"/>
              </a:spcBef>
              <a:spcAft>
                <a:spcPts val="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R="457200" indent="0">
              <a:lnSpc>
                <a:spcPct val="107000"/>
              </a:lnSpc>
              <a:spcBef>
                <a:spcPts val="500"/>
              </a:spcBef>
              <a:spcAft>
                <a:spcPts val="500"/>
              </a:spcAft>
              <a:buNone/>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Statement by senior Policy advisor on Domestic Abuse Migration Policy of the Home Office, submitted in case of </a:t>
            </a:r>
            <a:r>
              <a:rPr lang="en-GB" sz="1800" i="1" dirty="0">
                <a:effectLst/>
                <a:latin typeface="Arial" panose="020B0604020202020204" pitchFamily="34" charset="0"/>
                <a:ea typeface="Calibri" panose="020F0502020204030204" pitchFamily="34" charset="0"/>
                <a:cs typeface="Times New Roman" panose="02020603050405020304" pitchFamily="18" charset="0"/>
              </a:rPr>
              <a:t>SWP v SSHD, </a:t>
            </a:r>
            <a:r>
              <a:rPr lang="en-GB" sz="1800" dirty="0">
                <a:effectLst/>
                <a:latin typeface="Arial" panose="020B0604020202020204" pitchFamily="34" charset="0"/>
                <a:ea typeface="Calibri" panose="020F0502020204030204" pitchFamily="34" charset="0"/>
                <a:cs typeface="Times New Roman" panose="02020603050405020304" pitchFamily="18" charset="0"/>
              </a:rPr>
              <a:t>[2023] EWCA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Civ</a:t>
            </a:r>
            <a:r>
              <a:rPr lang="en-GB" sz="1800" dirty="0">
                <a:effectLst/>
                <a:latin typeface="Arial" panose="020B0604020202020204" pitchFamily="34" charset="0"/>
                <a:ea typeface="Calibri" panose="020F0502020204030204" pitchFamily="34" charset="0"/>
                <a:cs typeface="Times New Roman" panose="02020603050405020304" pitchFamily="18" charset="0"/>
              </a:rPr>
              <a:t> 439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5520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Analytical framework in cases concerning article 14 ECHR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spcAft>
                <a:spcPts val="500"/>
              </a:spcAft>
              <a:buNone/>
            </a:pPr>
            <a:r>
              <a:rPr lang="en-GB" sz="1800" i="1" dirty="0">
                <a:effectLst/>
                <a:latin typeface="Arial" panose="020B0604020202020204" pitchFamily="34" charset="0"/>
                <a:ea typeface="Times New Roman" panose="02020603050405020304" pitchFamily="18" charset="0"/>
              </a:rPr>
              <a:t>(1)</a:t>
            </a:r>
            <a:r>
              <a:rPr lang="en-GB" sz="1800"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"The court has established in its case law that only differences in treatment based on an identifiable characteristic, or 'status', are capable of amounting to discrimination within the meaning of article 14 ."</a:t>
            </a:r>
            <a:endParaRPr lang="en-GB" sz="1800" dirty="0">
              <a:effectLst/>
              <a:latin typeface="Times New Roman" panose="02020603050405020304" pitchFamily="18" charset="0"/>
              <a:ea typeface="Times New Roman" panose="02020603050405020304" pitchFamily="18" charset="0"/>
            </a:endParaRPr>
          </a:p>
          <a:p>
            <a:pPr indent="0">
              <a:spcAft>
                <a:spcPts val="500"/>
              </a:spcAft>
              <a:buNone/>
            </a:pPr>
            <a:r>
              <a:rPr lang="en-GB" sz="1800" i="1" dirty="0">
                <a:effectLst/>
                <a:latin typeface="Arial" panose="020B0604020202020204" pitchFamily="34" charset="0"/>
                <a:ea typeface="Times New Roman" panose="02020603050405020304" pitchFamily="18" charset="0"/>
              </a:rPr>
              <a:t>(2)</a:t>
            </a:r>
            <a:r>
              <a:rPr lang="en-GB" sz="1800"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"Moreover, in order for an issue to arise under article 14 there must be a difference in the treatment of persons in analogous, or relevantly similar, situations."</a:t>
            </a:r>
            <a:endParaRPr lang="en-GB" sz="1800" dirty="0">
              <a:effectLst/>
              <a:latin typeface="Times New Roman" panose="02020603050405020304" pitchFamily="18" charset="0"/>
              <a:ea typeface="Times New Roman" panose="02020603050405020304" pitchFamily="18" charset="0"/>
            </a:endParaRPr>
          </a:p>
          <a:p>
            <a:pPr indent="0">
              <a:spcAft>
                <a:spcPts val="500"/>
              </a:spcAft>
              <a:buNone/>
            </a:pPr>
            <a:r>
              <a:rPr lang="en-GB" sz="1800" i="1" dirty="0">
                <a:effectLst/>
                <a:latin typeface="Arial" panose="020B0604020202020204" pitchFamily="34" charset="0"/>
                <a:ea typeface="Times New Roman" panose="02020603050405020304" pitchFamily="18" charset="0"/>
              </a:rPr>
              <a:t>(3)</a:t>
            </a:r>
            <a:r>
              <a:rPr lang="en-GB" sz="1800"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"Such a difference of treatment is discriminatory if it has no objective and reasonable justification; in other words, if it does not pursue a legitimate aim or if there is not a reasonable relationship of proportionality between the means employed and the aim sought to be realised."</a:t>
            </a:r>
            <a:endParaRPr lang="en-GB" sz="1800" dirty="0">
              <a:effectLst/>
              <a:latin typeface="Times New Roman" panose="02020603050405020304" pitchFamily="18" charset="0"/>
              <a:ea typeface="Times New Roman" panose="02020603050405020304" pitchFamily="18" charset="0"/>
            </a:endParaRPr>
          </a:p>
          <a:p>
            <a:pPr indent="0">
              <a:spcAft>
                <a:spcPts val="500"/>
              </a:spcAft>
              <a:buNone/>
            </a:pPr>
            <a:r>
              <a:rPr lang="en-GB" sz="1800" i="1" dirty="0">
                <a:effectLst/>
                <a:latin typeface="Arial" panose="020B0604020202020204" pitchFamily="34" charset="0"/>
                <a:ea typeface="Times New Roman" panose="02020603050405020304" pitchFamily="18" charset="0"/>
              </a:rPr>
              <a:t>(4)</a:t>
            </a:r>
            <a:r>
              <a:rPr lang="en-GB" sz="1800" dirty="0">
                <a:effectLst/>
                <a:latin typeface="Arial" panose="020B0604020202020204" pitchFamily="34" charset="0"/>
                <a:ea typeface="Times New Roman" panose="02020603050405020304" pitchFamily="18" charset="0"/>
              </a:rPr>
              <a:t> </a:t>
            </a:r>
            <a:r>
              <a:rPr lang="en-GB" sz="1800" i="1" dirty="0">
                <a:effectLst/>
                <a:latin typeface="Arial" panose="020B0604020202020204" pitchFamily="34" charset="0"/>
                <a:ea typeface="Times New Roman" panose="02020603050405020304" pitchFamily="18" charset="0"/>
              </a:rPr>
              <a:t>"The contracting state enjoys a margin of appreciation in assessing whether and to what extent differences in otherwise similar situations justify a different treatment. The scope of this margin will vary according to the circumstances, the subject matter and the background.“</a:t>
            </a:r>
            <a:endParaRPr lang="en-GB" sz="1800" dirty="0">
              <a:effectLst/>
              <a:latin typeface="Times New Roman" panose="02020603050405020304" pitchFamily="18" charset="0"/>
              <a:ea typeface="Times New Roman" panose="02020603050405020304" pitchFamily="18" charset="0"/>
            </a:endParaRPr>
          </a:p>
          <a:p>
            <a:pPr indent="0">
              <a:lnSpc>
                <a:spcPct val="107000"/>
              </a:lnSpc>
              <a:spcAft>
                <a:spcPts val="8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Supreme court in </a:t>
            </a:r>
            <a:r>
              <a:rPr lang="en-GB" sz="18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 (SC) v Secretary of State for Work and Pensions</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[2022] AC 223, summarising approach taken by the European Court of Human Rights (Grand Chamber) in </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Carson v United Kingdom </a:t>
            </a:r>
            <a:r>
              <a:rPr lang="en-GB" sz="18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tooltip="Link to BAILII version"/>
              </a:rPr>
              <a:t>(2010) 51 EHRR 13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6956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 v SSHD [2016] CSIH 38 (</a:t>
            </a:r>
            <a:r>
              <a:rPr lang="en-GB" sz="1800" dirty="0" err="1">
                <a:cs typeface="Times New Roman" panose="02020603050405020304" pitchFamily="18" charset="0"/>
              </a:rPr>
              <a:t>i</a:t>
            </a:r>
            <a:r>
              <a:rPr lang="en-GB" sz="1800" dirty="0">
                <a:cs typeface="Times New Roman" panose="02020603050405020304" pitchFamily="18" charset="0"/>
              </a:rPr>
              <a:t>)</a:t>
            </a: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spcAft>
                <a:spcPts val="500"/>
              </a:spcAft>
              <a:buNone/>
            </a:pPr>
            <a:r>
              <a:rPr lang="en-GB" sz="1800" dirty="0">
                <a:solidFill>
                  <a:srgbClr val="000000"/>
                </a:solidFill>
                <a:effectLst/>
                <a:latin typeface="Arial" panose="020B0604020202020204" pitchFamily="34" charset="0"/>
                <a:ea typeface="Calibri" panose="020F0502020204030204" pitchFamily="34" charset="0"/>
              </a:rPr>
              <a:t>[</a:t>
            </a:r>
            <a:r>
              <a:rPr lang="en-GB" sz="1800" i="1" dirty="0">
                <a:solidFill>
                  <a:srgbClr val="000000"/>
                </a:solidFill>
                <a:effectLst/>
                <a:latin typeface="Arial" panose="020B0604020202020204" pitchFamily="34" charset="0"/>
                <a:ea typeface="Calibri" panose="020F0502020204030204" pitchFamily="34" charset="0"/>
              </a:rPr>
              <a:t>66]      The aim of the measure in question is said to be that the spouses of those settled in the UK should be treated differently from the spouses of those without that status.  The rationale for doing so is that the former are likely to have a reasonable expectation of settlement in the UK, and thus to have cut or loosened their ties with their country of origin in that expectation, whereas the spouses of the latter could have no such expectation, and would be less likely to cut or loosen those ties.  In asserting that rationale, the respondent </a:t>
            </a:r>
            <a:r>
              <a:rPr lang="en-GB" sz="1800" i="1" dirty="0" err="1">
                <a:solidFill>
                  <a:srgbClr val="000000"/>
                </a:solidFill>
                <a:effectLst/>
                <a:latin typeface="Arial" panose="020B0604020202020204" pitchFamily="34" charset="0"/>
                <a:ea typeface="Calibri" panose="020F0502020204030204" pitchFamily="34" charset="0"/>
              </a:rPr>
              <a:t>equiparates</a:t>
            </a:r>
            <a:r>
              <a:rPr lang="en-GB" sz="1800" i="1" dirty="0">
                <a:solidFill>
                  <a:srgbClr val="000000"/>
                </a:solidFill>
                <a:effectLst/>
                <a:latin typeface="Arial" panose="020B0604020202020204" pitchFamily="34" charset="0"/>
                <a:ea typeface="Calibri" panose="020F0502020204030204" pitchFamily="34" charset="0"/>
              </a:rPr>
              <a:t> the position of refugees with those granted work or study leave.  </a:t>
            </a:r>
            <a:r>
              <a:rPr lang="en-GB" sz="1800" i="1" u="sng" dirty="0">
                <a:solidFill>
                  <a:srgbClr val="000000"/>
                </a:solidFill>
                <a:effectLst/>
                <a:latin typeface="Arial" panose="020B0604020202020204" pitchFamily="34" charset="0"/>
                <a:ea typeface="Calibri" panose="020F0502020204030204" pitchFamily="34" charset="0"/>
              </a:rPr>
              <a:t>We do not accept, as a matter of fact, that this is a sound </a:t>
            </a:r>
            <a:r>
              <a:rPr lang="en-GB" sz="1800" i="1" u="sng" dirty="0" err="1">
                <a:solidFill>
                  <a:srgbClr val="000000"/>
                </a:solidFill>
                <a:effectLst/>
                <a:latin typeface="Arial" panose="020B0604020202020204" pitchFamily="34" charset="0"/>
                <a:ea typeface="Calibri" panose="020F0502020204030204" pitchFamily="34" charset="0"/>
              </a:rPr>
              <a:t>equiparation</a:t>
            </a:r>
            <a:r>
              <a:rPr lang="en-GB" sz="1800" i="1" u="sng" dirty="0">
                <a:solidFill>
                  <a:srgbClr val="000000"/>
                </a:solidFill>
                <a:effectLst/>
                <a:latin typeface="Arial" panose="020B0604020202020204" pitchFamily="34" charset="0"/>
                <a:ea typeface="Calibri" panose="020F0502020204030204" pitchFamily="34" charset="0"/>
              </a:rPr>
              <a:t>.</a:t>
            </a:r>
            <a:r>
              <a:rPr lang="en-GB" sz="1800" i="1" dirty="0">
                <a:solidFill>
                  <a:srgbClr val="000000"/>
                </a:solidFill>
                <a:effectLst/>
                <a:latin typeface="Arial" panose="020B0604020202020204" pitchFamily="34" charset="0"/>
                <a:ea typeface="Calibri" panose="020F0502020204030204" pitchFamily="34" charset="0"/>
              </a:rPr>
              <a:t>  A person admitted to the country as a student or for work is very clearly someone admitted on a limited and temporary basis, entirely at the discretion of the state.  The status of refugee, as has been pointed out, is declaratory.  Once it has been determined to exist the state has no discretion, in terms of its international and humanitarian obligations, but must grant asylum.  </a:t>
            </a:r>
            <a:endParaRPr lang="en-GB" dirty="0"/>
          </a:p>
        </p:txBody>
      </p:sp>
    </p:spTree>
    <p:extLst>
      <p:ext uri="{BB962C8B-B14F-4D97-AF65-F5344CB8AC3E}">
        <p14:creationId xmlns:p14="http://schemas.microsoft.com/office/powerpoint/2010/main" val="197941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a:xfrm>
            <a:off x="698284" y="609749"/>
            <a:ext cx="10064422" cy="705975"/>
          </a:xfrm>
        </p:spPr>
        <p:txBody>
          <a:bodyPr/>
          <a:lstStyle/>
          <a:p>
            <a:pPr>
              <a:lnSpc>
                <a:spcPct val="107000"/>
              </a:lnSpc>
              <a:spcAft>
                <a:spcPts val="800"/>
              </a:spcAft>
            </a:pPr>
            <a:r>
              <a:rPr lang="en-GB" sz="1800" dirty="0">
                <a:cs typeface="Times New Roman" panose="02020603050405020304" pitchFamily="18" charset="0"/>
              </a:rPr>
              <a:t>A v SSHD [2016] CSIH 38 (ii)</a:t>
            </a: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spcAft>
                <a:spcPts val="500"/>
              </a:spcAft>
              <a:buNone/>
            </a:pPr>
            <a:r>
              <a:rPr lang="en-GB" sz="1800" dirty="0">
                <a:solidFill>
                  <a:srgbClr val="000000"/>
                </a:solidFill>
                <a:effectLst/>
                <a:latin typeface="Arial" panose="020B0604020202020204" pitchFamily="34" charset="0"/>
                <a:ea typeface="Calibri" panose="020F0502020204030204" pitchFamily="34" charset="0"/>
              </a:rPr>
              <a:t>[</a:t>
            </a:r>
            <a:r>
              <a:rPr lang="en-GB" sz="1800" i="1" dirty="0">
                <a:solidFill>
                  <a:srgbClr val="000000"/>
                </a:solidFill>
                <a:effectLst/>
                <a:latin typeface="Arial" panose="020B0604020202020204" pitchFamily="34" charset="0"/>
                <a:ea typeface="Calibri" panose="020F0502020204030204" pitchFamily="34" charset="0"/>
              </a:rPr>
              <a:t>66]    </a:t>
            </a:r>
            <a:r>
              <a:rPr lang="en-GB" sz="1800" i="1" u="sng" dirty="0">
                <a:solidFill>
                  <a:srgbClr val="000000"/>
                </a:solidFill>
                <a:effectLst/>
                <a:latin typeface="Arial" panose="020B0604020202020204" pitchFamily="34" charset="0"/>
                <a:ea typeface="Calibri" panose="020F0502020204030204" pitchFamily="34" charset="0"/>
              </a:rPr>
              <a:t>The worker or student enters the country by choice; the refugee out of necessity.  The circumstances in which refugee status may be lost are extremely limited, and can in no reasonable way be compared to the situation applying to a worker or student.  Once refugee status is acknowledged, international obligations require the state to facilitate assimilation and naturalisation, again a situation quite different from that of a worker or student</a:t>
            </a:r>
            <a:r>
              <a:rPr lang="en-GB" sz="1800" i="1" dirty="0">
                <a:solidFill>
                  <a:srgbClr val="000000"/>
                </a:solidFill>
                <a:effectLst/>
                <a:latin typeface="Arial" panose="020B0604020202020204" pitchFamily="34" charset="0"/>
                <a:ea typeface="Calibri" panose="020F0502020204030204" pitchFamily="34" charset="0"/>
              </a:rPr>
              <a:t>.  Accordingly, whilst we accept that it is not reasonable for the spouses of students or workers to have any reasonable expectation of having their future and a permanent home in the UK, and that such spouses are less likely to cut or loosen their ties with their country of origin than the spouses of British Citizens or persons with settled status, we cannot accept that this applies equally to the spouses of refugees.  </a:t>
            </a:r>
            <a:r>
              <a:rPr lang="en-GB" sz="1800" i="1" u="sng" dirty="0">
                <a:solidFill>
                  <a:srgbClr val="000000"/>
                </a:solidFill>
                <a:effectLst/>
                <a:latin typeface="Arial" panose="020B0604020202020204" pitchFamily="34" charset="0"/>
                <a:ea typeface="Calibri" panose="020F0502020204030204" pitchFamily="34" charset="0"/>
              </a:rPr>
              <a:t>One can readily see that the spouse of a worker or student can have no reasonable expectation of having their future life or a permanent home in the UK, and that they would not be expected to cut or loosen their ties with their country of origin.  The same cannot be said of the spouse of a refugee</a:t>
            </a:r>
            <a:r>
              <a:rPr lang="en-GB" sz="1800" i="1" dirty="0">
                <a:solidFill>
                  <a:srgbClr val="000000"/>
                </a:solidFill>
                <a:effectLst/>
                <a:latin typeface="Arial" panose="020B0604020202020204" pitchFamily="34" charset="0"/>
                <a:ea typeface="Calibri" panose="020F0502020204030204" pitchFamily="34" charset="0"/>
              </a:rPr>
              <a:t>.  A refugee is not in this country as a matter of choice or selection in the way that a student or worker may be: they have been admitted to the country because they have a well-founded fear of persecution in their own country.  </a:t>
            </a:r>
            <a:r>
              <a:rPr lang="en-GB" sz="1800" i="1" u="sng" dirty="0">
                <a:solidFill>
                  <a:srgbClr val="000000"/>
                </a:solidFill>
                <a:effectLst/>
                <a:latin typeface="Arial" panose="020B0604020202020204" pitchFamily="34" charset="0"/>
                <a:ea typeface="Calibri" panose="020F0502020204030204" pitchFamily="34" charset="0"/>
              </a:rPr>
              <a:t>The idea that the spouse of such a person might be any less likely “from the outset to loosen or cut their ties with their country of origin” seems to us to be fanciful.  Such an approach ignores several aspects of the reality of the position of a refugee</a:t>
            </a:r>
            <a:r>
              <a:rPr lang="en-GB" sz="1800" i="1" dirty="0">
                <a:solidFill>
                  <a:srgbClr val="000000"/>
                </a:solidFill>
                <a:effectLst/>
                <a:latin typeface="Arial" panose="020B0604020202020204" pitchFamily="34" charset="0"/>
                <a:ea typeface="Calibri" panose="020F0502020204030204" pitchFamily="34" charset="0"/>
              </a:rPr>
              <a:t>.</a:t>
            </a:r>
            <a:endParaRPr lang="en-GB" sz="1800" dirty="0">
              <a:effectLst/>
              <a:latin typeface="Times New Roman" panose="02020603050405020304" pitchFamily="18" charset="0"/>
              <a:ea typeface="Calibri" panose="020F0502020204030204" pitchFamily="34" charset="0"/>
            </a:endParaRPr>
          </a:p>
          <a:p>
            <a:pPr indent="0">
              <a:spcAft>
                <a:spcPts val="500"/>
              </a:spcAft>
              <a:buNone/>
            </a:pPr>
            <a:r>
              <a:rPr lang="en-GB" sz="1800" i="1" dirty="0">
                <a:solidFill>
                  <a:srgbClr val="000000"/>
                </a:solidFill>
                <a:effectLst/>
                <a:latin typeface="Arial" panose="020B0604020202020204" pitchFamily="34" charset="0"/>
                <a:ea typeface="Calibri" panose="020F0502020204030204" pitchFamily="34" charset="0"/>
              </a:rPr>
              <a:t>.  </a:t>
            </a:r>
            <a:endParaRPr lang="en-GB" dirty="0"/>
          </a:p>
        </p:txBody>
      </p:sp>
    </p:spTree>
    <p:extLst>
      <p:ext uri="{BB962C8B-B14F-4D97-AF65-F5344CB8AC3E}">
        <p14:creationId xmlns:p14="http://schemas.microsoft.com/office/powerpoint/2010/main" val="780244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 v SSHD [2016] CSIH 38 (iii)</a:t>
            </a: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buNone/>
            </a:pPr>
            <a:r>
              <a:rPr lang="en-GB" sz="1800" i="1" dirty="0">
                <a:solidFill>
                  <a:srgbClr val="000000"/>
                </a:solidFill>
                <a:latin typeface="+mj-lt"/>
              </a:rPr>
              <a:t>[67]      Statistical material before the court (which was not disputed by the respondent)  indicates that some 95% of refugees granted 5 year limited leave to remain are granted ILR at the end of the 5 year period.  That accords with the view of the AIT quoted in para 47(17) A (Afghanistan) v Secretary of State for the Home Department [2009] EWHC </a:t>
            </a:r>
            <a:r>
              <a:rPr lang="en-GB" sz="1800" i="1" dirty="0" err="1">
                <a:solidFill>
                  <a:srgbClr val="000000"/>
                </a:solidFill>
                <a:latin typeface="+mj-lt"/>
              </a:rPr>
              <a:t>Civ</a:t>
            </a:r>
            <a:r>
              <a:rPr lang="en-GB" sz="1800" i="1" dirty="0">
                <a:solidFill>
                  <a:srgbClr val="000000"/>
                </a:solidFill>
                <a:latin typeface="+mj-lt"/>
              </a:rPr>
              <a:t> 825 that:</a:t>
            </a:r>
          </a:p>
          <a:p>
            <a:pPr indent="0">
              <a:buNone/>
            </a:pPr>
            <a:r>
              <a:rPr lang="en-GB" sz="1800" i="1" dirty="0">
                <a:solidFill>
                  <a:srgbClr val="000000"/>
                </a:solidFill>
                <a:effectLst/>
                <a:latin typeface="Arial" panose="020B0604020202020204" pitchFamily="34" charset="0"/>
                <a:ea typeface="Times New Roman" panose="02020603050405020304" pitchFamily="18" charset="0"/>
              </a:rPr>
              <a:t>“…while refugee status is said to be subject to ‘active review’ at this point, in practice indefinite leave is nearly always granted”.</a:t>
            </a:r>
          </a:p>
          <a:p>
            <a:pPr indent="0">
              <a:buNone/>
            </a:pPr>
            <a:endParaRPr lang="en-GB" sz="1800" i="1" dirty="0">
              <a:solidFill>
                <a:srgbClr val="000000"/>
              </a:solidFill>
              <a:ea typeface="Times New Roman" panose="02020603050405020304" pitchFamily="18" charset="0"/>
            </a:endParaRPr>
          </a:p>
          <a:p>
            <a:pPr indent="0">
              <a:buNone/>
            </a:pPr>
            <a:r>
              <a:rPr lang="en-GB" sz="1800" i="1" dirty="0">
                <a:solidFill>
                  <a:srgbClr val="000000"/>
                </a:solidFill>
                <a:effectLst/>
                <a:latin typeface="+mj-lt"/>
                <a:ea typeface="Times New Roman" panose="02020603050405020304" pitchFamily="18" charset="0"/>
              </a:rPr>
              <a:t>[69]      Accordingly unless the status of refugee is lost in terms of article 1C, or there are grounds for expulsion in terms of article 33, a refugee can reasonably expect to proceed to assimilation and naturalisation under article 34 and to ILR. Proceeding to settlement at the end of the 5 year period is very much the rule, rather than the exception. These considerations in our view indicate that the position of a refugee is in no way to be </a:t>
            </a:r>
            <a:r>
              <a:rPr lang="en-GB" sz="1800" i="1" dirty="0" err="1">
                <a:solidFill>
                  <a:srgbClr val="000000"/>
                </a:solidFill>
                <a:effectLst/>
                <a:latin typeface="+mj-lt"/>
                <a:ea typeface="Times New Roman" panose="02020603050405020304" pitchFamily="18" charset="0"/>
              </a:rPr>
              <a:t>equiparated</a:t>
            </a:r>
            <a:r>
              <a:rPr lang="en-GB" sz="1800" i="1" dirty="0">
                <a:solidFill>
                  <a:srgbClr val="000000"/>
                </a:solidFill>
                <a:effectLst/>
                <a:latin typeface="+mj-lt"/>
                <a:ea typeface="Times New Roman" panose="02020603050405020304" pitchFamily="18" charset="0"/>
              </a:rPr>
              <a:t> with that of a student or worker, and the spouse of a refugee corresponds much more closely to the spouse of a British Citizen or person settled in the UK.</a:t>
            </a:r>
            <a:endParaRPr lang="en-GB" sz="1800" dirty="0">
              <a:effectLst/>
              <a:latin typeface="+mj-lt"/>
              <a:ea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241609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 v SSHD [2016] CSIH 38 (iv)</a:t>
            </a: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lnSpc>
                <a:spcPct val="107000"/>
              </a:lnSpc>
              <a:spcAft>
                <a:spcPts val="800"/>
              </a:spcAft>
              <a:buNone/>
            </a:pP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      The history of the provisions shows that when introduced as a concession, and when initially that concession was included in the rules, it applied equally to the spouse of a refugee as to the spouse of a citizen.  </a:t>
            </a:r>
            <a:r>
              <a:rPr lang="en-GB" sz="18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difference in treatment arose not directly under these provisions, but as a consequence of the introduction, in 2005, of a policy granting in the first place a 5-year limited leave to refugees.  </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effect of that change was that refugees would not acquire settled status until after the expiry of that period, and hence until then their spouses would be excluded from the operation of the domestic violence concession.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310300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61FF0-B1ED-2AF6-7E4D-B232442AA571}"/>
              </a:ext>
            </a:extLst>
          </p:cNvPr>
          <p:cNvSpPr>
            <a:spLocks noGrp="1"/>
          </p:cNvSpPr>
          <p:nvPr>
            <p:ph type="body" sz="quarter" idx="10"/>
          </p:nvPr>
        </p:nvSpPr>
        <p:spPr/>
        <p:txBody>
          <a:bodyPr/>
          <a:lstStyle/>
          <a:p>
            <a:pPr>
              <a:lnSpc>
                <a:spcPct val="107000"/>
              </a:lnSpc>
              <a:spcAft>
                <a:spcPts val="800"/>
              </a:spcAft>
            </a:pPr>
            <a:r>
              <a:rPr lang="en-GB" sz="1800" dirty="0">
                <a:cs typeface="Times New Roman" panose="02020603050405020304" pitchFamily="18" charset="0"/>
              </a:rPr>
              <a:t>A v SSHD [2016] CSIH 38 (v)</a:t>
            </a:r>
          </a:p>
          <a:p>
            <a:endParaRPr lang="en-GB" dirty="0"/>
          </a:p>
        </p:txBody>
      </p:sp>
      <p:sp>
        <p:nvSpPr>
          <p:cNvPr id="4" name="Text Placeholder 3">
            <a:extLst>
              <a:ext uri="{FF2B5EF4-FFF2-40B4-BE49-F238E27FC236}">
                <a16:creationId xmlns:a16="http://schemas.microsoft.com/office/drawing/2014/main" id="{6C5C2520-2C28-64C9-477F-6014BBD7E6C1}"/>
              </a:ext>
            </a:extLst>
          </p:cNvPr>
          <p:cNvSpPr>
            <a:spLocks noGrp="1"/>
          </p:cNvSpPr>
          <p:nvPr>
            <p:ph type="body" sz="quarter" idx="14"/>
          </p:nvPr>
        </p:nvSpPr>
        <p:spPr>
          <a:xfrm>
            <a:off x="698284" y="1101012"/>
            <a:ext cx="10064422" cy="5215812"/>
          </a:xfrm>
        </p:spPr>
        <p:txBody>
          <a:bodyPr/>
          <a:lstStyle/>
          <a:p>
            <a:pPr indent="0">
              <a:lnSpc>
                <a:spcPct val="107000"/>
              </a:lnSpc>
              <a:spcAft>
                <a:spcPts val="800"/>
              </a:spcAft>
              <a:buNone/>
            </a:pP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[79]      Neither in the explanation given in that case for the 2005 changes nor in argument before this court was any material or submission advanced to indicate that at the time of those changes any consideration had been given to the effect on the spouses of refugees who might otherwise have been able to avail themselves of the domestic violence concession.  The concession was not framed specifically under reference to refugees, or their spouses, and </a:t>
            </a:r>
            <a:r>
              <a:rPr lang="en-GB" sz="18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it seems that no thought was given to the position of the spouses of refugees, who, until 2005, would have been entitled to seek to avail themselves of the concession</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justification advanced to the court did not address the considerations applicable to refugee status at all: there is no considered reason placed before the court for the exclusion of such individuals from the operation of the concession. No consideration was given to the question whether it would be appropriate to </a:t>
            </a:r>
            <a:r>
              <a:rPr lang="en-GB" sz="18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equiparate</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refugees and their spouses with workers/students and their spouses, and so remove them from the protection afforded by the concession.  Equally, no consideration was given to whether the effect of the changes would be consistent with the underlying aim of the domestic violence concession that the victims of domestic violence should not be required to stay in an abusive relationship, or the extent to which it was consistent with the government’s policy of supporting international measures aimed at the elimination of violence towards women.  </a:t>
            </a:r>
            <a:r>
              <a:rPr lang="en-GB" sz="1800" i="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was no material before us to suggest that it was the view of the government that there was an aim being pursued which was thought sufficiently important to justify regulations having this difference in treatment</a:t>
            </a:r>
            <a:r>
              <a:rPr lang="en-GB"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including an effect which was not disputed as being indirectly discriminatory to women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spcAft>
                <a:spcPts val="500"/>
              </a:spcAft>
              <a:buNone/>
            </a:pPr>
            <a:endParaRPr lang="en-GB" dirty="0"/>
          </a:p>
        </p:txBody>
      </p:sp>
    </p:spTree>
    <p:extLst>
      <p:ext uri="{BB962C8B-B14F-4D97-AF65-F5344CB8AC3E}">
        <p14:creationId xmlns:p14="http://schemas.microsoft.com/office/powerpoint/2010/main" val="4134071237"/>
      </p:ext>
    </p:extLst>
  </p:cSld>
  <p:clrMapOvr>
    <a:masterClrMapping/>
  </p:clrMapOvr>
</p:sld>
</file>

<file path=ppt/theme/theme1.xml><?xml version="1.0" encoding="utf-8"?>
<a:theme xmlns:a="http://schemas.openxmlformats.org/drawingml/2006/main" name="Title Slides and Sign-Off">
  <a:themeElements>
    <a:clrScheme name="LD - human rights">
      <a:dk1>
        <a:sysClr val="windowText" lastClr="000000"/>
      </a:dk1>
      <a:lt1>
        <a:sysClr val="window" lastClr="FFFFFF"/>
      </a:lt1>
      <a:dk2>
        <a:srgbClr val="000000"/>
      </a:dk2>
      <a:lt2>
        <a:srgbClr val="FFFFFF"/>
      </a:lt2>
      <a:accent1>
        <a:srgbClr val="DB2F4C"/>
      </a:accent1>
      <a:accent2>
        <a:srgbClr val="004A45"/>
      </a:accent2>
      <a:accent3>
        <a:srgbClr val="94C353"/>
      </a:accent3>
      <a:accent4>
        <a:srgbClr val="82D5BA"/>
      </a:accent4>
      <a:accent5>
        <a:srgbClr val="FFDD41"/>
      </a:accent5>
      <a:accent6>
        <a:srgbClr val="7E7E7E"/>
      </a:accent6>
      <a:hlink>
        <a:srgbClr val="004A45"/>
      </a:hlink>
      <a:folHlink>
        <a:srgbClr val="0E64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ighD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LD - Employment">
      <a:dk1>
        <a:sysClr val="windowText" lastClr="000000"/>
      </a:dk1>
      <a:lt1>
        <a:sysClr val="window" lastClr="FFFFFF"/>
      </a:lt1>
      <a:dk2>
        <a:srgbClr val="000000"/>
      </a:dk2>
      <a:lt2>
        <a:srgbClr val="FFFFFF"/>
      </a:lt2>
      <a:accent1>
        <a:srgbClr val="8C5DA3"/>
      </a:accent1>
      <a:accent2>
        <a:srgbClr val="004A45"/>
      </a:accent2>
      <a:accent3>
        <a:srgbClr val="A5A5A5"/>
      </a:accent3>
      <a:accent4>
        <a:srgbClr val="FFC000"/>
      </a:accent4>
      <a:accent5>
        <a:srgbClr val="5B9BD5"/>
      </a:accent5>
      <a:accent6>
        <a:srgbClr val="70AD47"/>
      </a:accent6>
      <a:hlink>
        <a:srgbClr val="0563C1"/>
      </a:hlink>
      <a:folHlink>
        <a:srgbClr val="954F72"/>
      </a:folHlink>
    </a:clrScheme>
    <a:fontScheme name="LeighD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mp; Sign-off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D - Employment">
    <a:dk1>
      <a:sysClr val="windowText" lastClr="000000"/>
    </a:dk1>
    <a:lt1>
      <a:sysClr val="window" lastClr="FFFFFF"/>
    </a:lt1>
    <a:dk2>
      <a:srgbClr val="000000"/>
    </a:dk2>
    <a:lt2>
      <a:srgbClr val="FFFFFF"/>
    </a:lt2>
    <a:accent1>
      <a:srgbClr val="8C5DA3"/>
    </a:accent1>
    <a:accent2>
      <a:srgbClr val="004A45"/>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4" ma:contentTypeDescription="Create a new document." ma:contentTypeScope="" ma:versionID="5611393b90a709c427d5b6536948192a">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1b386cbba8db90e84fc2747e53562785"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DocumentSetDescription xmlns="http://schemas.microsoft.com/sharepoint/v3" xsi:nil="true"/>
    <TaxCatchAll xmlns="301e856f-4f14-4cb4-bab6-f192e0a474a1" xsi:nil="true"/>
  </documentManagement>
</p:properties>
</file>

<file path=customXml/itemProps1.xml><?xml version="1.0" encoding="utf-8"?>
<ds:datastoreItem xmlns:ds="http://schemas.openxmlformats.org/officeDocument/2006/customXml" ds:itemID="{766E448F-C51C-476D-8608-0C23D5A59E5A}"/>
</file>

<file path=customXml/itemProps2.xml><?xml version="1.0" encoding="utf-8"?>
<ds:datastoreItem xmlns:ds="http://schemas.openxmlformats.org/officeDocument/2006/customXml" ds:itemID="{0648AC43-9080-4F62-B579-31DA4409C3C7}"/>
</file>

<file path=customXml/itemProps3.xml><?xml version="1.0" encoding="utf-8"?>
<ds:datastoreItem xmlns:ds="http://schemas.openxmlformats.org/officeDocument/2006/customXml" ds:itemID="{AD76FC24-2C28-4CE9-9BF9-CCDBBEA2739D}"/>
</file>

<file path=docProps/app.xml><?xml version="1.0" encoding="utf-8"?>
<Properties xmlns="http://schemas.openxmlformats.org/officeDocument/2006/extended-properties" xmlns:vt="http://schemas.openxmlformats.org/officeDocument/2006/docPropsVTypes">
  <TotalTime>0</TotalTime>
  <Words>3698</Words>
  <Application>Microsoft Office PowerPoint</Application>
  <PresentationFormat>Widescreen</PresentationFormat>
  <Paragraphs>80</Paragraphs>
  <Slides>23</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2023-11-21T09:23:00Z</dcterms:created>
  <dcterms:modified xsi:type="dcterms:W3CDTF">2023-11-21T09:23:00Z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ies>
</file>