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0"/>
  </p:notesMasterIdLst>
  <p:handoutMasterIdLst>
    <p:handoutMasterId r:id="rId21"/>
  </p:handoutMasterIdLst>
  <p:sldIdLst>
    <p:sldId id="256" r:id="rId5"/>
    <p:sldId id="263" r:id="rId6"/>
    <p:sldId id="331" r:id="rId7"/>
    <p:sldId id="337" r:id="rId8"/>
    <p:sldId id="332" r:id="rId9"/>
    <p:sldId id="333" r:id="rId10"/>
    <p:sldId id="334" r:id="rId11"/>
    <p:sldId id="339" r:id="rId12"/>
    <p:sldId id="335" r:id="rId13"/>
    <p:sldId id="338" r:id="rId14"/>
    <p:sldId id="341" r:id="rId15"/>
    <p:sldId id="336" r:id="rId16"/>
    <p:sldId id="340" r:id="rId17"/>
    <p:sldId id="342" r:id="rId18"/>
    <p:sldId id="291" r:id="rId19"/>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808" autoAdjust="0"/>
    <p:restoredTop sz="95982"/>
  </p:normalViewPr>
  <p:slideViewPr>
    <p:cSldViewPr snapToGrid="0" snapToObjects="1">
      <p:cViewPr varScale="1">
        <p:scale>
          <a:sx n="99" d="100"/>
          <a:sy n="99" d="100"/>
        </p:scale>
        <p:origin x="96" y="9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11/22/2023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3</a:t>
            </a:fld>
            <a:endParaRPr lang="en-US"/>
          </a:p>
        </p:txBody>
      </p:sp>
    </p:spTree>
    <p:extLst>
      <p:ext uri="{BB962C8B-B14F-4D97-AF65-F5344CB8AC3E}">
        <p14:creationId xmlns:p14="http://schemas.microsoft.com/office/powerpoint/2010/main" val="46950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5</a:t>
            </a:fld>
            <a:endParaRPr lang="en-US"/>
          </a:p>
        </p:txBody>
      </p:sp>
    </p:spTree>
    <p:extLst>
      <p:ext uri="{BB962C8B-B14F-4D97-AF65-F5344CB8AC3E}">
        <p14:creationId xmlns:p14="http://schemas.microsoft.com/office/powerpoint/2010/main" val="403501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6</a:t>
            </a:fld>
            <a:endParaRPr lang="en-US"/>
          </a:p>
        </p:txBody>
      </p:sp>
    </p:spTree>
    <p:extLst>
      <p:ext uri="{BB962C8B-B14F-4D97-AF65-F5344CB8AC3E}">
        <p14:creationId xmlns:p14="http://schemas.microsoft.com/office/powerpoint/2010/main" val="199617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7</a:t>
            </a:fld>
            <a:endParaRPr lang="en-US"/>
          </a:p>
        </p:txBody>
      </p:sp>
    </p:spTree>
    <p:extLst>
      <p:ext uri="{BB962C8B-B14F-4D97-AF65-F5344CB8AC3E}">
        <p14:creationId xmlns:p14="http://schemas.microsoft.com/office/powerpoint/2010/main" val="306563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9</a:t>
            </a:fld>
            <a:endParaRPr lang="en-US"/>
          </a:p>
        </p:txBody>
      </p:sp>
    </p:spTree>
    <p:extLst>
      <p:ext uri="{BB962C8B-B14F-4D97-AF65-F5344CB8AC3E}">
        <p14:creationId xmlns:p14="http://schemas.microsoft.com/office/powerpoint/2010/main" val="47058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12</a:t>
            </a:fld>
            <a:endParaRPr lang="en-US"/>
          </a:p>
        </p:txBody>
      </p:sp>
    </p:spTree>
    <p:extLst>
      <p:ext uri="{BB962C8B-B14F-4D97-AF65-F5344CB8AC3E}">
        <p14:creationId xmlns:p14="http://schemas.microsoft.com/office/powerpoint/2010/main" val="250901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pic>
        <p:nvPicPr>
          <p:cNvPr id="3" name="Picture 2" descr="Logo, company name&#10;&#10;Description automatically generated">
            <a:extLst>
              <a:ext uri="{FF2B5EF4-FFF2-40B4-BE49-F238E27FC236}">
                <a16:creationId xmlns:a16="http://schemas.microsoft.com/office/drawing/2014/main" id="{79BE1070-4BC6-3D4A-7478-71B978A48746}"/>
              </a:ext>
            </a:extLst>
          </p:cNvPr>
          <p:cNvPicPr>
            <a:picLocks noChangeAspect="1"/>
          </p:cNvPicPr>
          <p:nvPr userDrawn="1"/>
        </p:nvPicPr>
        <p:blipFill rotWithShape="1">
          <a:blip r:embed="rId4"/>
          <a:srcRect b="8811"/>
          <a:stretch/>
        </p:blipFill>
        <p:spPr>
          <a:xfrm>
            <a:off x="6846185" y="3453452"/>
            <a:ext cx="931056" cy="1133782"/>
          </a:xfrm>
          <a:prstGeom prst="rect">
            <a:avLst/>
          </a:prstGeom>
        </p:spPr>
      </p:pic>
      <p:pic>
        <p:nvPicPr>
          <p:cNvPr id="4" name="Picture 3">
            <a:extLst>
              <a:ext uri="{FF2B5EF4-FFF2-40B4-BE49-F238E27FC236}">
                <a16:creationId xmlns:a16="http://schemas.microsoft.com/office/drawing/2014/main" id="{98B09113-A6D9-2AA9-F12B-D834E959B4D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03670" y="3707872"/>
            <a:ext cx="1032785" cy="7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r>
              <a:rPr lang="en-GB"/>
              <a:t>Click to edit Master text styles</a:t>
            </a:r>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pic>
        <p:nvPicPr>
          <p:cNvPr id="2" name="Picture 1" descr="Logo, company name&#10;&#10;Description automatically generated">
            <a:extLst>
              <a:ext uri="{FF2B5EF4-FFF2-40B4-BE49-F238E27FC236}">
                <a16:creationId xmlns:a16="http://schemas.microsoft.com/office/drawing/2014/main" id="{24BC9428-15C4-9885-180E-70EA4E61DF48}"/>
              </a:ext>
            </a:extLst>
          </p:cNvPr>
          <p:cNvPicPr>
            <a:picLocks noChangeAspect="1"/>
          </p:cNvPicPr>
          <p:nvPr userDrawn="1"/>
        </p:nvPicPr>
        <p:blipFill rotWithShape="1">
          <a:blip r:embed="rId4"/>
          <a:srcRect b="8811"/>
          <a:stretch/>
        </p:blipFill>
        <p:spPr>
          <a:xfrm>
            <a:off x="6846185" y="3453452"/>
            <a:ext cx="931056" cy="1133782"/>
          </a:xfrm>
          <a:prstGeom prst="rect">
            <a:avLst/>
          </a:prstGeom>
        </p:spPr>
      </p:pic>
      <p:pic>
        <p:nvPicPr>
          <p:cNvPr id="3" name="Picture 2">
            <a:extLst>
              <a:ext uri="{FF2B5EF4-FFF2-40B4-BE49-F238E27FC236}">
                <a16:creationId xmlns:a16="http://schemas.microsoft.com/office/drawing/2014/main" id="{B9326A90-F3F7-CCAC-D15B-76A48E0E2C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03670" y="3707872"/>
            <a:ext cx="1032785" cy="7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 id="2147483677" r:id="rId9"/>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71199/Family_reunion.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37651/A_reinspection_of_family_reunion_applications_September___October_2022.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7F0744-BBF7-555C-383B-AF7D922A8CD8}"/>
              </a:ext>
            </a:extLst>
          </p:cNvPr>
          <p:cNvSpPr>
            <a:spLocks noGrp="1"/>
          </p:cNvSpPr>
          <p:nvPr>
            <p:ph type="body" sz="quarter" idx="10"/>
          </p:nvPr>
        </p:nvSpPr>
        <p:spPr>
          <a:xfrm>
            <a:off x="601185" y="373508"/>
            <a:ext cx="6825775" cy="300038"/>
          </a:xfrm>
        </p:spPr>
        <p:txBody>
          <a:bodyPr/>
          <a:lstStyle/>
          <a:p>
            <a:r>
              <a:rPr lang="en-US" b="1" dirty="0"/>
              <a:t>Delays in decision making – impact of delay</a:t>
            </a:r>
          </a:p>
        </p:txBody>
      </p:sp>
      <p:sp>
        <p:nvSpPr>
          <p:cNvPr id="3" name="TextBox 2">
            <a:extLst>
              <a:ext uri="{FF2B5EF4-FFF2-40B4-BE49-F238E27FC236}">
                <a16:creationId xmlns:a16="http://schemas.microsoft.com/office/drawing/2014/main" id="{C106E09C-49AC-3BFF-B6AA-A14D5F4F97F3}"/>
              </a:ext>
            </a:extLst>
          </p:cNvPr>
          <p:cNvSpPr txBox="1"/>
          <p:nvPr/>
        </p:nvSpPr>
        <p:spPr>
          <a:xfrm>
            <a:off x="601186" y="988357"/>
            <a:ext cx="7951800" cy="3600986"/>
          </a:xfrm>
          <a:prstGeom prst="rect">
            <a:avLst/>
          </a:prstGeom>
          <a:noFill/>
        </p:spPr>
        <p:txBody>
          <a:bodyPr wrap="square" rtlCol="0">
            <a:spAutoFit/>
          </a:bodyPr>
          <a:lstStyle/>
          <a:p>
            <a:pPr algn="just"/>
            <a:r>
              <a:rPr lang="en-GB" sz="1200" i="1" dirty="0">
                <a:solidFill>
                  <a:srgbClr val="1E416C"/>
                </a:solidFill>
                <a:latin typeface="Georgia" panose="02040502050405020303" pitchFamily="18" charset="0"/>
              </a:rPr>
              <a:t>“Stakeholders and people who had been through the family reunion process themselves told inspectors that the long delays in decisions on family reunion applications , in addition to the long wait they had already endured for their asylum decision, </a:t>
            </a:r>
            <a:r>
              <a:rPr lang="en-GB" sz="1200" b="1" i="1" dirty="0">
                <a:solidFill>
                  <a:srgbClr val="1E416C"/>
                </a:solidFill>
                <a:latin typeface="Georgia" panose="02040502050405020303" pitchFamily="18" charset="0"/>
              </a:rPr>
              <a:t>prolonged the period of uncertainty</a:t>
            </a:r>
            <a:r>
              <a:rPr lang="en-GB" sz="1200" i="1" dirty="0">
                <a:solidFill>
                  <a:srgbClr val="1E416C"/>
                </a:solidFill>
                <a:latin typeface="Georgia" panose="02040502050405020303" pitchFamily="18" charset="0"/>
              </a:rPr>
              <a:t>. During this period of separation, inspectors were told that many people </a:t>
            </a:r>
            <a:r>
              <a:rPr lang="en-GB" sz="1200" b="1" i="1" dirty="0">
                <a:solidFill>
                  <a:srgbClr val="1E416C"/>
                </a:solidFill>
                <a:latin typeface="Georgia" panose="02040502050405020303" pitchFamily="18" charset="0"/>
              </a:rPr>
              <a:t>experienced a deterioration in their mental health</a:t>
            </a:r>
            <a:r>
              <a:rPr lang="en-GB" sz="1200" i="1" dirty="0">
                <a:solidFill>
                  <a:srgbClr val="1E416C"/>
                </a:solidFill>
                <a:latin typeface="Georgia" panose="02040502050405020303" pitchFamily="18" charset="0"/>
              </a:rPr>
              <a:t>. It also prolonged the time family members, mostly women and children, </a:t>
            </a:r>
            <a:r>
              <a:rPr lang="en-GB" sz="1200" b="1" i="1" dirty="0">
                <a:solidFill>
                  <a:srgbClr val="1E416C"/>
                </a:solidFill>
                <a:latin typeface="Georgia" panose="02040502050405020303" pitchFamily="18" charset="0"/>
              </a:rPr>
              <a:t>remained in potentially unsafe or precarious situations</a:t>
            </a:r>
            <a:r>
              <a:rPr lang="en-GB" sz="1200" i="1" dirty="0">
                <a:solidFill>
                  <a:srgbClr val="1E416C"/>
                </a:solidFill>
                <a:latin typeface="Georgia" panose="02040502050405020303" pitchFamily="18" charset="0"/>
              </a:rPr>
              <a:t>”.  </a:t>
            </a:r>
          </a:p>
          <a:p>
            <a:pPr algn="just"/>
            <a:endParaRPr lang="en-GB" sz="1200" i="1" dirty="0">
              <a:solidFill>
                <a:srgbClr val="1E416C"/>
              </a:solidFill>
              <a:latin typeface="Georgia" panose="02040502050405020303" pitchFamily="18" charset="0"/>
            </a:endParaRPr>
          </a:p>
          <a:p>
            <a:pPr algn="just"/>
            <a:r>
              <a:rPr lang="en-GB" sz="1200" u="sng" dirty="0">
                <a:solidFill>
                  <a:srgbClr val="1E416C"/>
                </a:solidFill>
                <a:latin typeface="Georgia" panose="02040502050405020303" pitchFamily="18" charset="0"/>
              </a:rPr>
              <a:t>Examples from my caseload</a:t>
            </a:r>
            <a:r>
              <a:rPr lang="en-GB" sz="1200" dirty="0">
                <a:solidFill>
                  <a:srgbClr val="1E416C"/>
                </a:solidFill>
                <a:latin typeface="Georgia" panose="02040502050405020303" pitchFamily="18" charset="0"/>
              </a:rPr>
              <a:t>:</a:t>
            </a:r>
          </a:p>
          <a:p>
            <a:pPr algn="just"/>
            <a:endParaRPr lang="en-GB" sz="1200" u="sng" dirty="0">
              <a:solidFill>
                <a:srgbClr val="1E416C"/>
              </a:solidFill>
              <a:latin typeface="Georgia" panose="02040502050405020303" pitchFamily="18" charset="0"/>
            </a:endParaRPr>
          </a:p>
          <a:p>
            <a:pPr marL="342900" indent="-342900" algn="just">
              <a:buAutoNum type="arabicPeriod"/>
            </a:pPr>
            <a:r>
              <a:rPr lang="en-GB" sz="1200" dirty="0">
                <a:solidFill>
                  <a:srgbClr val="1E416C"/>
                </a:solidFill>
                <a:latin typeface="Georgia" panose="02040502050405020303" pitchFamily="18" charset="0"/>
              </a:rPr>
              <a:t>A young Afghan man waiting to join his brother in the UK living in hiding due to a well-founded fear of persecution by the Taliban. </a:t>
            </a:r>
          </a:p>
          <a:p>
            <a:pPr marL="342900" indent="-342900" algn="just">
              <a:buAutoNum type="arabicPeriod"/>
            </a:pPr>
            <a:r>
              <a:rPr lang="en-GB" sz="1200" dirty="0">
                <a:solidFill>
                  <a:srgbClr val="1E416C"/>
                </a:solidFill>
                <a:latin typeface="Georgia" panose="02040502050405020303" pitchFamily="18" charset="0"/>
              </a:rPr>
              <a:t>A Kuwaiti Bidoon family separated for three years while the mother and two of the children awaited a decision in France. During that period, they were evicted from their accommodation and the children’s mental health deteriorated significantly. </a:t>
            </a:r>
          </a:p>
          <a:p>
            <a:pPr marL="342900" indent="-342900" algn="just">
              <a:buAutoNum type="arabicPeriod"/>
            </a:pPr>
            <a:r>
              <a:rPr lang="en-GB" sz="1200" dirty="0">
                <a:solidFill>
                  <a:srgbClr val="1E416C"/>
                </a:solidFill>
                <a:latin typeface="Georgia" panose="02040502050405020303" pitchFamily="18" charset="0"/>
              </a:rPr>
              <a:t>Two Somali teenagers living without legal status in Kenya, confined to the home of the person accommodating them, due to fears that they will be picked up by the police. </a:t>
            </a:r>
          </a:p>
          <a:p>
            <a:pPr marL="342900" indent="-342900" algn="just">
              <a:buAutoNum type="arabicPeriod"/>
            </a:pPr>
            <a:r>
              <a:rPr lang="en-GB" sz="1200" dirty="0">
                <a:solidFill>
                  <a:srgbClr val="1E416C"/>
                </a:solidFill>
                <a:latin typeface="Georgia" panose="02040502050405020303" pitchFamily="18" charset="0"/>
              </a:rPr>
              <a:t>A homeless Syrian mother and her four children under 10 years old sleeping on the floor of a mosque, without access to medical treatment for the mother’s serious health issues. </a:t>
            </a:r>
          </a:p>
          <a:p>
            <a:pPr marL="342900" indent="-342900" algn="just">
              <a:buAutoNum type="arabicPeriod"/>
            </a:pPr>
            <a:r>
              <a:rPr lang="en-GB" sz="1200" dirty="0">
                <a:solidFill>
                  <a:srgbClr val="1E416C"/>
                </a:solidFill>
                <a:latin typeface="Georgia" panose="02040502050405020303" pitchFamily="18" charset="0"/>
              </a:rPr>
              <a:t>A Somali teenager residing in Cyprus as an asylum seeker – out of education, living in a shelter for unaccompanied minors and deteriorating mental health. </a:t>
            </a:r>
          </a:p>
        </p:txBody>
      </p:sp>
    </p:spTree>
    <p:extLst>
      <p:ext uri="{BB962C8B-B14F-4D97-AF65-F5344CB8AC3E}">
        <p14:creationId xmlns:p14="http://schemas.microsoft.com/office/powerpoint/2010/main" val="243369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DD6B5-F602-5E7C-0506-E12DB5FF62A2}"/>
              </a:ext>
            </a:extLst>
          </p:cNvPr>
          <p:cNvSpPr>
            <a:spLocks noGrp="1"/>
          </p:cNvSpPr>
          <p:nvPr>
            <p:ph type="body" sz="quarter" idx="10"/>
          </p:nvPr>
        </p:nvSpPr>
        <p:spPr/>
        <p:txBody>
          <a:bodyPr/>
          <a:lstStyle/>
          <a:p>
            <a:r>
              <a:rPr lang="en-US" b="1" dirty="0"/>
              <a:t>Additional hurdles</a:t>
            </a:r>
          </a:p>
        </p:txBody>
      </p:sp>
      <p:sp>
        <p:nvSpPr>
          <p:cNvPr id="3" name="TextBox 2">
            <a:extLst>
              <a:ext uri="{FF2B5EF4-FFF2-40B4-BE49-F238E27FC236}">
                <a16:creationId xmlns:a16="http://schemas.microsoft.com/office/drawing/2014/main" id="{4CF2E344-39DA-ECDC-65CA-28C85E16ECC0}"/>
              </a:ext>
            </a:extLst>
          </p:cNvPr>
          <p:cNvSpPr txBox="1"/>
          <p:nvPr/>
        </p:nvSpPr>
        <p:spPr>
          <a:xfrm>
            <a:off x="529192" y="1125200"/>
            <a:ext cx="8085615" cy="2893100"/>
          </a:xfrm>
          <a:prstGeom prst="rect">
            <a:avLst/>
          </a:prstGeom>
          <a:noFill/>
        </p:spPr>
        <p:txBody>
          <a:bodyPr wrap="square" rtlCol="0">
            <a:spAutoFit/>
          </a:bodyPr>
          <a:lstStyle/>
          <a:p>
            <a:pPr algn="just"/>
            <a:r>
              <a:rPr lang="en-GB" dirty="0">
                <a:solidFill>
                  <a:srgbClr val="1E416C"/>
                </a:solidFill>
                <a:latin typeface="Georgia" panose="02040502050405020303" pitchFamily="18" charset="0"/>
              </a:rPr>
              <a:t>Delay is not the only issue besetting the decision-making process in family reunion cases:</a:t>
            </a:r>
          </a:p>
          <a:p>
            <a:pPr algn="just"/>
            <a:endParaRPr lang="en-GB" dirty="0">
              <a:solidFill>
                <a:srgbClr val="1E416C"/>
              </a:solidFill>
              <a:latin typeface="Georgia" panose="02040502050405020303" pitchFamily="18" charset="0"/>
            </a:endParaRPr>
          </a:p>
          <a:p>
            <a:pPr marL="342900" indent="-342900" algn="just">
              <a:buAutoNum type="arabicPeriod"/>
            </a:pPr>
            <a:r>
              <a:rPr lang="en-GB" dirty="0">
                <a:solidFill>
                  <a:srgbClr val="1E416C"/>
                </a:solidFill>
                <a:latin typeface="Georgia" panose="02040502050405020303" pitchFamily="18" charset="0"/>
              </a:rPr>
              <a:t>A lack of communication – applicants not kept updated and attempts to chase have little effect. </a:t>
            </a:r>
          </a:p>
          <a:p>
            <a:pPr marL="342900" indent="-342900" algn="just">
              <a:buAutoNum type="arabicPeriod"/>
            </a:pPr>
            <a:endParaRPr lang="en-GB" dirty="0">
              <a:solidFill>
                <a:srgbClr val="1E416C"/>
              </a:solidFill>
              <a:latin typeface="Georgia" panose="02040502050405020303" pitchFamily="18" charset="0"/>
            </a:endParaRPr>
          </a:p>
          <a:p>
            <a:pPr marL="342900" indent="-342900" algn="just">
              <a:buAutoNum type="arabicPeriod"/>
            </a:pPr>
            <a:r>
              <a:rPr lang="en-GB" dirty="0">
                <a:solidFill>
                  <a:srgbClr val="1E416C"/>
                </a:solidFill>
                <a:latin typeface="Georgia" panose="02040502050405020303" pitchFamily="18" charset="0"/>
              </a:rPr>
              <a:t>Cost of applying for those who are not eligible for ‘refugee family reunion’ in the strict sense – additional delay and challenge in applying for and obtaining a fee waiver. </a:t>
            </a:r>
          </a:p>
          <a:p>
            <a:pPr marL="342900" indent="-342900" algn="just">
              <a:buAutoNum type="arabicPeriod"/>
            </a:pPr>
            <a:endParaRPr lang="en-GB" dirty="0">
              <a:solidFill>
                <a:srgbClr val="1E416C"/>
              </a:solidFill>
              <a:latin typeface="Georgia" panose="02040502050405020303" pitchFamily="18" charset="0"/>
            </a:endParaRPr>
          </a:p>
          <a:p>
            <a:pPr marL="342900" indent="-342900" algn="just">
              <a:buAutoNum type="arabicPeriod"/>
            </a:pPr>
            <a:r>
              <a:rPr lang="en-GB" dirty="0">
                <a:solidFill>
                  <a:srgbClr val="1E416C"/>
                </a:solidFill>
                <a:latin typeface="Georgia" panose="02040502050405020303" pitchFamily="18" charset="0"/>
              </a:rPr>
              <a:t>Biometrics and accessing Visa Application Centres (VAC). </a:t>
            </a:r>
          </a:p>
          <a:p>
            <a:pPr marL="342900" indent="-342900" algn="just">
              <a:buAutoNum type="arabicPeriod"/>
            </a:pPr>
            <a:endParaRPr lang="en-GB" dirty="0">
              <a:solidFill>
                <a:srgbClr val="1E416C"/>
              </a:solidFill>
              <a:latin typeface="Georgia" panose="02040502050405020303" pitchFamily="18" charset="0"/>
            </a:endParaRPr>
          </a:p>
          <a:p>
            <a:pPr marL="342900" indent="-342900" algn="just">
              <a:buAutoNum type="arabicPeriod"/>
            </a:pPr>
            <a:r>
              <a:rPr lang="en-GB" dirty="0">
                <a:solidFill>
                  <a:srgbClr val="1E416C"/>
                </a:solidFill>
                <a:latin typeface="Georgia" panose="02040502050405020303" pitchFamily="18" charset="0"/>
              </a:rPr>
              <a:t>Difficulty in accessing legal advice and representation (no legal aid – ECF only). </a:t>
            </a:r>
          </a:p>
          <a:p>
            <a:pPr marL="342900" indent="-342900" algn="just">
              <a:buAutoNum type="arabicPeriod"/>
            </a:pPr>
            <a:endParaRPr lang="en-GB" dirty="0">
              <a:solidFill>
                <a:srgbClr val="1E416C"/>
              </a:solidFill>
              <a:latin typeface="Georgia" panose="02040502050405020303" pitchFamily="18" charset="0"/>
            </a:endParaRPr>
          </a:p>
          <a:p>
            <a:pPr marL="342900" indent="-342900" algn="just">
              <a:buAutoNum type="arabicPeriod"/>
            </a:pPr>
            <a:r>
              <a:rPr lang="en-GB" dirty="0">
                <a:solidFill>
                  <a:srgbClr val="1E416C"/>
                </a:solidFill>
                <a:latin typeface="Georgia" panose="02040502050405020303" pitchFamily="18" charset="0"/>
              </a:rPr>
              <a:t>Poor quality decision-making and unreasonable approach to supporting evidence (despite guidance on evidential flexibility) resulting in refusals which then need to be appealed.  </a:t>
            </a:r>
          </a:p>
        </p:txBody>
      </p:sp>
    </p:spTree>
    <p:extLst>
      <p:ext uri="{BB962C8B-B14F-4D97-AF65-F5344CB8AC3E}">
        <p14:creationId xmlns:p14="http://schemas.microsoft.com/office/powerpoint/2010/main" val="248493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4" y="373507"/>
            <a:ext cx="7971315" cy="307777"/>
          </a:xfrm>
        </p:spPr>
        <p:txBody>
          <a:bodyPr/>
          <a:lstStyle/>
          <a:p>
            <a:r>
              <a:rPr lang="en-GB" b="1" dirty="0"/>
              <a:t>What can be done? Challenging delays in decision making </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539430"/>
          </a:xfrm>
          <a:prstGeom prst="rect">
            <a:avLst/>
          </a:prstGeom>
          <a:noFill/>
        </p:spPr>
        <p:txBody>
          <a:bodyPr wrap="square" rtlCol="0">
            <a:spAutoFit/>
          </a:bodyPr>
          <a:lstStyle/>
          <a:p>
            <a:r>
              <a:rPr lang="en-GB" dirty="0">
                <a:solidFill>
                  <a:srgbClr val="1E416C"/>
                </a:solidFill>
                <a:latin typeface="Georgia" panose="02040502050405020303" pitchFamily="18" charset="0"/>
              </a:rPr>
              <a:t>Challenging delay is </a:t>
            </a:r>
            <a:r>
              <a:rPr lang="en-GB" u="sng" dirty="0">
                <a:solidFill>
                  <a:srgbClr val="1E416C"/>
                </a:solidFill>
                <a:latin typeface="Georgia" panose="02040502050405020303" pitchFamily="18" charset="0"/>
              </a:rPr>
              <a:t>difficult</a:t>
            </a:r>
            <a:r>
              <a:rPr lang="en-GB" dirty="0">
                <a:solidFill>
                  <a:srgbClr val="1E416C"/>
                </a:solidFill>
                <a:latin typeface="Georgia" panose="02040502050405020303" pitchFamily="18" charset="0"/>
              </a:rPr>
              <a:t> but not impossible. </a:t>
            </a:r>
          </a:p>
          <a:p>
            <a:endParaRPr lang="en-GB" dirty="0">
              <a:solidFill>
                <a:srgbClr val="1E416C"/>
              </a:solidFill>
              <a:latin typeface="Georgia" panose="02040502050405020303" pitchFamily="18" charset="0"/>
            </a:endParaRPr>
          </a:p>
          <a:p>
            <a:pPr algn="just"/>
            <a:r>
              <a:rPr lang="en-GB" u="sng" dirty="0">
                <a:solidFill>
                  <a:srgbClr val="1E416C"/>
                </a:solidFill>
                <a:latin typeface="Georgia" panose="02040502050405020303" pitchFamily="18" charset="0"/>
              </a:rPr>
              <a:t>Options</a:t>
            </a:r>
            <a:r>
              <a:rPr lang="en-GB" dirty="0">
                <a:solidFill>
                  <a:srgbClr val="1E416C"/>
                </a:solidFill>
                <a:latin typeface="Georgia" panose="02040502050405020303" pitchFamily="18" charset="0"/>
              </a:rPr>
              <a:t>:</a:t>
            </a:r>
          </a:p>
          <a:p>
            <a:pPr algn="just"/>
            <a:endParaRPr lang="en-GB" dirty="0">
              <a:solidFill>
                <a:srgbClr val="1E416C"/>
              </a:solidFill>
              <a:latin typeface="Georgia" panose="02040502050405020303" pitchFamily="18" charset="0"/>
            </a:endParaRPr>
          </a:p>
          <a:p>
            <a:pPr marL="342900" indent="-342900" algn="just">
              <a:buAutoNum type="arabicPeriod"/>
            </a:pPr>
            <a:r>
              <a:rPr lang="en-GB" dirty="0">
                <a:solidFill>
                  <a:srgbClr val="1E416C"/>
                </a:solidFill>
                <a:latin typeface="Georgia" panose="02040502050405020303" pitchFamily="18" charset="0"/>
              </a:rPr>
              <a:t>Get the UK-based sponsor to write to their MP explaining the delay/ unfairness and asking that they contact the relevant HO section dealing with family reunion applications. </a:t>
            </a:r>
          </a:p>
          <a:p>
            <a:pPr marL="342900" indent="-342900" algn="just">
              <a:buAutoNum type="arabicPeriod"/>
            </a:pPr>
            <a:r>
              <a:rPr lang="en-GB" dirty="0">
                <a:solidFill>
                  <a:srgbClr val="1E416C"/>
                </a:solidFill>
                <a:latin typeface="Georgia" panose="02040502050405020303" pitchFamily="18" charset="0"/>
              </a:rPr>
              <a:t>Ask MP to lodge complaint with the Parliamentary and Health Service Ombudsman. </a:t>
            </a:r>
          </a:p>
          <a:p>
            <a:pPr marL="342900" indent="-342900" algn="just">
              <a:buAutoNum type="arabicPeriod"/>
            </a:pPr>
            <a:r>
              <a:rPr lang="en-GB" dirty="0">
                <a:solidFill>
                  <a:srgbClr val="1E416C"/>
                </a:solidFill>
                <a:latin typeface="Georgia" panose="02040502050405020303" pitchFamily="18" charset="0"/>
              </a:rPr>
              <a:t>Pre-action correspondence and judicial review. </a:t>
            </a:r>
          </a:p>
          <a:p>
            <a:pPr marL="342900" indent="-342900" algn="just">
              <a:buAutoNum type="arabicPeriod"/>
            </a:pPr>
            <a:endParaRPr lang="en-GB" dirty="0">
              <a:solidFill>
                <a:srgbClr val="1E416C"/>
              </a:solidFill>
              <a:latin typeface="Georgia" panose="02040502050405020303" pitchFamily="18" charset="0"/>
            </a:endParaRPr>
          </a:p>
          <a:p>
            <a:pPr algn="just"/>
            <a:r>
              <a:rPr lang="en-GB" u="sng" dirty="0">
                <a:solidFill>
                  <a:srgbClr val="1E416C"/>
                </a:solidFill>
                <a:latin typeface="Georgia" panose="02040502050405020303" pitchFamily="18" charset="0"/>
              </a:rPr>
              <a:t>Funding</a:t>
            </a:r>
            <a:r>
              <a:rPr lang="en-GB" dirty="0">
                <a:solidFill>
                  <a:srgbClr val="1E416C"/>
                </a:solidFill>
                <a:latin typeface="Georgia" panose="02040502050405020303" pitchFamily="18" charset="0"/>
              </a:rPr>
              <a:t>:</a:t>
            </a:r>
            <a:endParaRPr lang="en-GB" u="sng"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GB" dirty="0">
                <a:solidFill>
                  <a:srgbClr val="1E416C"/>
                </a:solidFill>
                <a:latin typeface="Georgia" panose="02040502050405020303" pitchFamily="18" charset="0"/>
              </a:rPr>
              <a:t>Legal aid is not automatically available in refugee family reunion cases. </a:t>
            </a:r>
          </a:p>
          <a:p>
            <a:pPr marL="285750" indent="-285750" algn="just">
              <a:buFont typeface="Arial" panose="020B0604020202020204" pitchFamily="34" charset="0"/>
              <a:buChar char="•"/>
            </a:pPr>
            <a:r>
              <a:rPr lang="en-GB" dirty="0">
                <a:solidFill>
                  <a:srgbClr val="1E416C"/>
                </a:solidFill>
                <a:latin typeface="Georgia" panose="02040502050405020303" pitchFamily="18" charset="0"/>
              </a:rPr>
              <a:t>Clients may be privately paying or being represented pro bono. </a:t>
            </a:r>
          </a:p>
          <a:p>
            <a:pPr marL="285750" indent="-285750" algn="just">
              <a:buFont typeface="Arial" panose="020B0604020202020204" pitchFamily="34" charset="0"/>
              <a:buChar char="•"/>
            </a:pPr>
            <a:r>
              <a:rPr lang="en-GB" dirty="0">
                <a:solidFill>
                  <a:srgbClr val="1E416C"/>
                </a:solidFill>
                <a:latin typeface="Georgia" panose="02040502050405020303" pitchFamily="18" charset="0"/>
              </a:rPr>
              <a:t>It is possible to apply for Exceptional Case Funding (ECF) for family reunion. </a:t>
            </a:r>
          </a:p>
          <a:p>
            <a:pPr marL="285750" indent="-285750" algn="just">
              <a:buFont typeface="Arial" panose="020B0604020202020204" pitchFamily="34" charset="0"/>
              <a:buChar char="•"/>
            </a:pPr>
            <a:r>
              <a:rPr lang="en-GB" dirty="0">
                <a:solidFill>
                  <a:srgbClr val="1E416C"/>
                </a:solidFill>
                <a:latin typeface="Georgia" panose="02040502050405020303" pitchFamily="18" charset="0"/>
              </a:rPr>
              <a:t>Lack of capacity within the legal aid sector. </a:t>
            </a:r>
          </a:p>
          <a:p>
            <a:pPr marL="285750" indent="-285750" algn="just">
              <a:buFont typeface="Arial" panose="020B0604020202020204" pitchFamily="34" charset="0"/>
              <a:buChar char="•"/>
            </a:pPr>
            <a:r>
              <a:rPr lang="en-GB" dirty="0">
                <a:solidFill>
                  <a:srgbClr val="1E416C"/>
                </a:solidFill>
                <a:latin typeface="Georgia" panose="02040502050405020303" pitchFamily="18" charset="0"/>
              </a:rPr>
              <a:t>Further delay/ risk in proceeding with judicial review. </a:t>
            </a:r>
          </a:p>
          <a:p>
            <a:pPr marL="285750" indent="-285750" algn="just">
              <a:buFont typeface="Arial" panose="020B0604020202020204" pitchFamily="34" charset="0"/>
              <a:buChar char="•"/>
            </a:pPr>
            <a:r>
              <a:rPr lang="en-GB" dirty="0">
                <a:solidFill>
                  <a:srgbClr val="1E416C"/>
                </a:solidFill>
                <a:latin typeface="Georgia" panose="02040502050405020303" pitchFamily="18" charset="0"/>
              </a:rPr>
              <a:t>CFA? At least at pre-action stage and if necessary to lodge the claim – not ideal. </a:t>
            </a:r>
          </a:p>
        </p:txBody>
      </p:sp>
    </p:spTree>
    <p:extLst>
      <p:ext uri="{BB962C8B-B14F-4D97-AF65-F5344CB8AC3E}">
        <p14:creationId xmlns:p14="http://schemas.microsoft.com/office/powerpoint/2010/main" val="63662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353C95-B5F6-DBEE-5515-B94A02FEDEDC}"/>
              </a:ext>
            </a:extLst>
          </p:cNvPr>
          <p:cNvSpPr>
            <a:spLocks noGrp="1"/>
          </p:cNvSpPr>
          <p:nvPr>
            <p:ph type="body" sz="quarter" idx="10"/>
          </p:nvPr>
        </p:nvSpPr>
        <p:spPr>
          <a:xfrm>
            <a:off x="601185" y="373508"/>
            <a:ext cx="7762230" cy="300038"/>
          </a:xfrm>
        </p:spPr>
        <p:txBody>
          <a:bodyPr/>
          <a:lstStyle/>
          <a:p>
            <a:r>
              <a:rPr lang="en-GB" b="1" dirty="0"/>
              <a:t>What can be done? Challenging delays in decision making </a:t>
            </a:r>
          </a:p>
          <a:p>
            <a:endParaRPr lang="en-US" dirty="0"/>
          </a:p>
        </p:txBody>
      </p:sp>
      <p:sp>
        <p:nvSpPr>
          <p:cNvPr id="3" name="TextBox 2">
            <a:extLst>
              <a:ext uri="{FF2B5EF4-FFF2-40B4-BE49-F238E27FC236}">
                <a16:creationId xmlns:a16="http://schemas.microsoft.com/office/drawing/2014/main" id="{ED406783-473E-3DA1-78E4-3F53CB9DC595}"/>
              </a:ext>
            </a:extLst>
          </p:cNvPr>
          <p:cNvSpPr txBox="1"/>
          <p:nvPr/>
        </p:nvSpPr>
        <p:spPr>
          <a:xfrm>
            <a:off x="601185" y="1125200"/>
            <a:ext cx="7828317" cy="2893100"/>
          </a:xfrm>
          <a:prstGeom prst="rect">
            <a:avLst/>
          </a:prstGeom>
          <a:noFill/>
        </p:spPr>
        <p:txBody>
          <a:bodyPr wrap="square" rtlCol="0">
            <a:spAutoFit/>
          </a:bodyPr>
          <a:lstStyle/>
          <a:p>
            <a:r>
              <a:rPr lang="en-GB" dirty="0">
                <a:solidFill>
                  <a:srgbClr val="1E416C"/>
                </a:solidFill>
                <a:latin typeface="Georgia" panose="02040502050405020303" pitchFamily="18" charset="0"/>
              </a:rPr>
              <a:t>Challenging </a:t>
            </a:r>
            <a:r>
              <a:rPr lang="en-GB" b="1" u="sng" dirty="0">
                <a:solidFill>
                  <a:srgbClr val="1E416C"/>
                </a:solidFill>
                <a:latin typeface="Georgia" panose="02040502050405020303" pitchFamily="18" charset="0"/>
              </a:rPr>
              <a:t>unreasonable</a:t>
            </a:r>
            <a:r>
              <a:rPr lang="en-GB" b="1" dirty="0">
                <a:solidFill>
                  <a:srgbClr val="1E416C"/>
                </a:solidFill>
                <a:latin typeface="Georgia" panose="02040502050405020303" pitchFamily="18" charset="0"/>
              </a:rPr>
              <a:t> </a:t>
            </a:r>
            <a:r>
              <a:rPr lang="en-GB" dirty="0">
                <a:solidFill>
                  <a:srgbClr val="1E416C"/>
                </a:solidFill>
                <a:latin typeface="Georgia" panose="02040502050405020303" pitchFamily="18" charset="0"/>
              </a:rPr>
              <a:t>delay: </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General principle: </a:t>
            </a:r>
            <a:r>
              <a:rPr lang="en-GB" i="1" dirty="0">
                <a:solidFill>
                  <a:srgbClr val="1E416C"/>
                </a:solidFill>
                <a:latin typeface="Georgia" panose="02040502050405020303" pitchFamily="18" charset="0"/>
              </a:rPr>
              <a:t>“there is no specified period within which, or at which, an immigration decision must be made” </a:t>
            </a:r>
            <a:r>
              <a:rPr lang="en-GB" dirty="0">
                <a:solidFill>
                  <a:srgbClr val="1E416C"/>
                </a:solidFill>
                <a:latin typeface="Georgia" panose="02040502050405020303" pitchFamily="18" charset="0"/>
              </a:rPr>
              <a:t>(EM (Kosovo) v SSHD [2008] UKHL 41).</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u="sng" dirty="0">
                <a:solidFill>
                  <a:srgbClr val="1E416C"/>
                </a:solidFill>
                <a:latin typeface="Georgia" panose="02040502050405020303" pitchFamily="18" charset="0"/>
              </a:rPr>
              <a:t>However</a:t>
            </a:r>
            <a:r>
              <a:rPr lang="en-GB" dirty="0">
                <a:solidFill>
                  <a:srgbClr val="1E416C"/>
                </a:solidFill>
                <a:latin typeface="Georgia" panose="02040502050405020303" pitchFamily="18" charset="0"/>
              </a:rPr>
              <a:t>, applications must be decided within a reasonable time – what is reasonable will depend on all the circumstances of the case (FH &amp; </a:t>
            </a:r>
            <a:r>
              <a:rPr lang="en-GB" dirty="0" err="1">
                <a:solidFill>
                  <a:srgbClr val="1E416C"/>
                </a:solidFill>
                <a:latin typeface="Georgia" panose="02040502050405020303" pitchFamily="18" charset="0"/>
              </a:rPr>
              <a:t>Ors</a:t>
            </a:r>
            <a:r>
              <a:rPr lang="en-GB" dirty="0">
                <a:solidFill>
                  <a:srgbClr val="1E416C"/>
                </a:solidFill>
                <a:latin typeface="Georgia" panose="02040502050405020303" pitchFamily="18" charset="0"/>
              </a:rPr>
              <a:t> v SSHD [2007] EWHC 1571 (Admin).</a:t>
            </a:r>
          </a:p>
          <a:p>
            <a:r>
              <a:rPr lang="en-GB" dirty="0">
                <a:solidFill>
                  <a:srgbClr val="1E416C"/>
                </a:solidFill>
                <a:latin typeface="Georgia" panose="02040502050405020303" pitchFamily="18" charset="0"/>
              </a:rPr>
              <a:t> </a:t>
            </a:r>
          </a:p>
          <a:p>
            <a:pPr marL="285750" indent="-285750">
              <a:buFont typeface="Arial" panose="020B0604020202020204" pitchFamily="34" charset="0"/>
              <a:buChar char="•"/>
            </a:pPr>
            <a:r>
              <a:rPr lang="en-GB" dirty="0">
                <a:solidFill>
                  <a:srgbClr val="1E416C"/>
                </a:solidFill>
                <a:latin typeface="Georgia" panose="02040502050405020303" pitchFamily="18" charset="0"/>
              </a:rPr>
              <a:t>In cases where delay goes beyond ‘mere’ maladministration it can amount to a breach of human rights, specifically Article 8 ECHR, and can lead to an award of damages by way of just satisfaction (SSHD v Said [2018] EWCA </a:t>
            </a:r>
            <a:r>
              <a:rPr lang="en-GB" dirty="0" err="1">
                <a:solidFill>
                  <a:srgbClr val="1E416C"/>
                </a:solidFill>
                <a:latin typeface="Georgia" panose="02040502050405020303" pitchFamily="18" charset="0"/>
              </a:rPr>
              <a:t>Civ</a:t>
            </a:r>
            <a:r>
              <a:rPr lang="en-GB" dirty="0">
                <a:solidFill>
                  <a:srgbClr val="1E416C"/>
                </a:solidFill>
                <a:latin typeface="Georgia" panose="02040502050405020303" pitchFamily="18" charset="0"/>
              </a:rPr>
              <a:t> 627).  </a:t>
            </a:r>
          </a:p>
          <a:p>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12226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0808A-31E2-A864-7C32-7EC4DA17659C}"/>
              </a:ext>
            </a:extLst>
          </p:cNvPr>
          <p:cNvSpPr>
            <a:spLocks noGrp="1"/>
          </p:cNvSpPr>
          <p:nvPr>
            <p:ph type="body" sz="quarter" idx="10"/>
          </p:nvPr>
        </p:nvSpPr>
        <p:spPr>
          <a:xfrm>
            <a:off x="601185" y="373508"/>
            <a:ext cx="7951800" cy="300038"/>
          </a:xfrm>
        </p:spPr>
        <p:txBody>
          <a:bodyPr/>
          <a:lstStyle/>
          <a:p>
            <a:r>
              <a:rPr lang="en-GB" b="1" dirty="0"/>
              <a:t>What can be done? Challenging delays in decision making </a:t>
            </a:r>
          </a:p>
          <a:p>
            <a:endParaRPr lang="en-US" dirty="0"/>
          </a:p>
          <a:p>
            <a:endParaRPr lang="en-US" dirty="0"/>
          </a:p>
        </p:txBody>
      </p:sp>
      <p:sp>
        <p:nvSpPr>
          <p:cNvPr id="3" name="TextBox 2">
            <a:extLst>
              <a:ext uri="{FF2B5EF4-FFF2-40B4-BE49-F238E27FC236}">
                <a16:creationId xmlns:a16="http://schemas.microsoft.com/office/drawing/2014/main" id="{CA49B7B2-ED4A-C0D0-429E-5CBCF0F24910}"/>
              </a:ext>
            </a:extLst>
          </p:cNvPr>
          <p:cNvSpPr txBox="1"/>
          <p:nvPr/>
        </p:nvSpPr>
        <p:spPr>
          <a:xfrm>
            <a:off x="601185" y="932695"/>
            <a:ext cx="7828317" cy="3600986"/>
          </a:xfrm>
          <a:prstGeom prst="rect">
            <a:avLst/>
          </a:prstGeom>
          <a:noFill/>
        </p:spPr>
        <p:txBody>
          <a:bodyPr wrap="square" rtlCol="0">
            <a:spAutoFit/>
          </a:bodyPr>
          <a:lstStyle/>
          <a:p>
            <a:r>
              <a:rPr lang="en-GB" sz="1200" b="1" dirty="0">
                <a:solidFill>
                  <a:srgbClr val="1E416C"/>
                </a:solidFill>
                <a:latin typeface="Georgia" panose="02040502050405020303" pitchFamily="18" charset="0"/>
              </a:rPr>
              <a:t>How long is too long?</a:t>
            </a:r>
          </a:p>
          <a:p>
            <a:r>
              <a:rPr lang="en-GB" sz="1200" dirty="0">
                <a:solidFill>
                  <a:srgbClr val="1E416C"/>
                </a:solidFill>
                <a:latin typeface="Georgia" panose="02040502050405020303" pitchFamily="18" charset="0"/>
              </a:rPr>
              <a:t>It will depend on the particular facts of the case, but as a </a:t>
            </a:r>
            <a:r>
              <a:rPr lang="en-GB" sz="1200" u="sng" dirty="0">
                <a:solidFill>
                  <a:srgbClr val="1E416C"/>
                </a:solidFill>
                <a:latin typeface="Georgia" panose="02040502050405020303" pitchFamily="18" charset="0"/>
              </a:rPr>
              <a:t>general rule</a:t>
            </a:r>
            <a:r>
              <a:rPr lang="en-GB" sz="1200" dirty="0">
                <a:solidFill>
                  <a:srgbClr val="1E416C"/>
                </a:solidFill>
                <a:latin typeface="Georgia" panose="02040502050405020303" pitchFamily="18" charset="0"/>
              </a:rPr>
              <a:t>, very difficult to challenge delay of less than </a:t>
            </a:r>
            <a:r>
              <a:rPr lang="en-GB" sz="1200" u="sng" dirty="0">
                <a:solidFill>
                  <a:srgbClr val="1E416C"/>
                </a:solidFill>
                <a:latin typeface="Georgia" panose="02040502050405020303" pitchFamily="18" charset="0"/>
              </a:rPr>
              <a:t>6 months</a:t>
            </a:r>
            <a:r>
              <a:rPr lang="en-GB" sz="1200" dirty="0">
                <a:solidFill>
                  <a:srgbClr val="1E416C"/>
                </a:solidFill>
                <a:latin typeface="Georgia" panose="02040502050405020303" pitchFamily="18" charset="0"/>
              </a:rPr>
              <a:t>. </a:t>
            </a:r>
          </a:p>
          <a:p>
            <a:endParaRPr lang="en-GB" sz="1200" dirty="0">
              <a:solidFill>
                <a:srgbClr val="1E416C"/>
              </a:solidFill>
              <a:latin typeface="Georgia" panose="02040502050405020303" pitchFamily="18" charset="0"/>
            </a:endParaRPr>
          </a:p>
          <a:p>
            <a:r>
              <a:rPr lang="en-GB" sz="1200" b="1" dirty="0">
                <a:solidFill>
                  <a:srgbClr val="1E416C"/>
                </a:solidFill>
                <a:latin typeface="Georgia" panose="02040502050405020303" pitchFamily="18" charset="0"/>
              </a:rPr>
              <a:t>First steps:</a:t>
            </a:r>
          </a:p>
          <a:p>
            <a:pPr marL="285750" indent="-285750">
              <a:buFont typeface="Arial" panose="020B0604020202020204" pitchFamily="34" charset="0"/>
              <a:buChar char="•"/>
            </a:pPr>
            <a:r>
              <a:rPr lang="en-GB" sz="1200" dirty="0">
                <a:solidFill>
                  <a:srgbClr val="1E416C"/>
                </a:solidFill>
                <a:latin typeface="Georgia" panose="02040502050405020303" pitchFamily="18" charset="0"/>
              </a:rPr>
              <a:t>A well-drafted PAP seeking expedition and a commitment to make a decision within a specified timeframe. </a:t>
            </a:r>
          </a:p>
          <a:p>
            <a:pPr marL="285750" indent="-285750">
              <a:buFont typeface="Arial" panose="020B0604020202020204" pitchFamily="34" charset="0"/>
              <a:buChar char="•"/>
            </a:pPr>
            <a:r>
              <a:rPr lang="en-GB" sz="1200" dirty="0">
                <a:solidFill>
                  <a:srgbClr val="1E416C"/>
                </a:solidFill>
                <a:latin typeface="Georgia" panose="02040502050405020303" pitchFamily="18" charset="0"/>
              </a:rPr>
              <a:t>Detailed chronology, supporting evidence and clear representations on impact of delay. </a:t>
            </a:r>
          </a:p>
          <a:p>
            <a:pPr marL="285750" indent="-285750">
              <a:buFont typeface="Arial" panose="020B0604020202020204" pitchFamily="34" charset="0"/>
              <a:buChar char="•"/>
            </a:pPr>
            <a:r>
              <a:rPr lang="en-GB" sz="1200" dirty="0">
                <a:solidFill>
                  <a:srgbClr val="1E416C"/>
                </a:solidFill>
                <a:latin typeface="Georgia" panose="02040502050405020303" pitchFamily="18" charset="0"/>
              </a:rPr>
              <a:t>Focus on the </a:t>
            </a:r>
            <a:r>
              <a:rPr lang="en-GB" sz="1200" u="sng" dirty="0">
                <a:solidFill>
                  <a:srgbClr val="1E416C"/>
                </a:solidFill>
                <a:latin typeface="Georgia" panose="02040502050405020303" pitchFamily="18" charset="0"/>
              </a:rPr>
              <a:t>detriment</a:t>
            </a:r>
            <a:r>
              <a:rPr lang="en-GB" sz="1200" dirty="0">
                <a:solidFill>
                  <a:srgbClr val="1E416C"/>
                </a:solidFill>
                <a:latin typeface="Georgia" panose="02040502050405020303" pitchFamily="18" charset="0"/>
              </a:rPr>
              <a:t> to your client - what is the effect on the applicant/ dependents/ sponsor? Risk to safety? Precarious circumstances? Impacts on physical/ mental health? </a:t>
            </a:r>
          </a:p>
          <a:p>
            <a:pPr marL="285750" indent="-285750">
              <a:buFont typeface="Arial" panose="020B0604020202020204" pitchFamily="34" charset="0"/>
              <a:buChar char="•"/>
            </a:pPr>
            <a:r>
              <a:rPr lang="en-GB" sz="1200" dirty="0">
                <a:solidFill>
                  <a:srgbClr val="1E416C"/>
                </a:solidFill>
                <a:latin typeface="Georgia" panose="02040502050405020303" pitchFamily="18" charset="0"/>
              </a:rPr>
              <a:t>Is there a child in the equation (whether in the UK or abroad?) If so, s. 55 BCIA 2009 and the ‘spirit of the duty’ for those outside the UK (</a:t>
            </a:r>
            <a:r>
              <a:rPr lang="en-GB" sz="1200" i="1" dirty="0" err="1">
                <a:solidFill>
                  <a:srgbClr val="1E416C"/>
                </a:solidFill>
                <a:latin typeface="Georgia" panose="02040502050405020303" pitchFamily="18" charset="0"/>
              </a:rPr>
              <a:t>Mundeba</a:t>
            </a:r>
            <a:r>
              <a:rPr lang="en-GB" sz="1200" dirty="0">
                <a:solidFill>
                  <a:srgbClr val="1E416C"/>
                </a:solidFill>
                <a:latin typeface="Georgia" panose="02040502050405020303" pitchFamily="18" charset="0"/>
              </a:rPr>
              <a:t> [2013] UKUT 88 etc). </a:t>
            </a:r>
          </a:p>
          <a:p>
            <a:pPr marL="285750" indent="-285750">
              <a:buFont typeface="Arial" panose="020B0604020202020204" pitchFamily="34" charset="0"/>
              <a:buChar char="•"/>
            </a:pPr>
            <a:r>
              <a:rPr lang="en-GB" sz="1200" dirty="0">
                <a:solidFill>
                  <a:srgbClr val="1E416C"/>
                </a:solidFill>
                <a:latin typeface="Georgia" panose="02040502050405020303" pitchFamily="18" charset="0"/>
              </a:rPr>
              <a:t>Irrationality, legitimate expectation, unfairness, maladministration leading to Article 8 breach (damages).</a:t>
            </a:r>
          </a:p>
          <a:p>
            <a:pPr marL="285750" indent="-285750">
              <a:buFont typeface="Arial" panose="020B0604020202020204" pitchFamily="34" charset="0"/>
              <a:buChar char="•"/>
            </a:pPr>
            <a:r>
              <a:rPr lang="en-GB" sz="1200" dirty="0">
                <a:solidFill>
                  <a:srgbClr val="1E416C"/>
                </a:solidFill>
                <a:latin typeface="Georgia" panose="02040502050405020303" pitchFamily="18" charset="0"/>
              </a:rPr>
              <a:t>Breach of published policy on prioritisation of cases of unaccompanied minors.  </a:t>
            </a:r>
          </a:p>
          <a:p>
            <a:endParaRPr lang="en-GB" sz="1200" dirty="0">
              <a:solidFill>
                <a:srgbClr val="1E416C"/>
              </a:solidFill>
              <a:latin typeface="Georgia" panose="02040502050405020303" pitchFamily="18" charset="0"/>
            </a:endParaRPr>
          </a:p>
          <a:p>
            <a:r>
              <a:rPr lang="en-GB" sz="1200" b="1" dirty="0">
                <a:solidFill>
                  <a:srgbClr val="1E416C"/>
                </a:solidFill>
                <a:latin typeface="Georgia" panose="02040502050405020303" pitchFamily="18" charset="0"/>
              </a:rPr>
              <a:t>If no response/ satisfactory response: </a:t>
            </a:r>
            <a:endParaRPr lang="en-GB" sz="1200" dirty="0">
              <a:solidFill>
                <a:srgbClr val="1E416C"/>
              </a:solidFill>
              <a:latin typeface="Georgia" panose="02040502050405020303" pitchFamily="18" charset="0"/>
            </a:endParaRPr>
          </a:p>
          <a:p>
            <a:pPr marL="285750" indent="-285750">
              <a:buFont typeface="Arial" panose="020B0604020202020204" pitchFamily="34" charset="0"/>
              <a:buChar char="•"/>
            </a:pPr>
            <a:r>
              <a:rPr lang="en-GB" sz="1200" dirty="0">
                <a:solidFill>
                  <a:srgbClr val="1E416C"/>
                </a:solidFill>
                <a:latin typeface="Georgia" panose="02040502050405020303" pitchFamily="18" charset="0"/>
              </a:rPr>
              <a:t>Lodge JR in the Upper Tribunal – HO likely to offer to settle with a decision in X timescale. </a:t>
            </a:r>
          </a:p>
          <a:p>
            <a:pPr marL="285750" indent="-285750">
              <a:buFont typeface="Arial" panose="020B0604020202020204" pitchFamily="34" charset="0"/>
              <a:buChar char="•"/>
            </a:pPr>
            <a:endParaRPr lang="en-GB" sz="1200" dirty="0">
              <a:solidFill>
                <a:srgbClr val="1E416C"/>
              </a:solidFill>
              <a:latin typeface="Georgia" panose="02040502050405020303" pitchFamily="18" charset="0"/>
            </a:endParaRPr>
          </a:p>
          <a:p>
            <a:endParaRPr lang="en-GB" sz="1200" dirty="0">
              <a:solidFill>
                <a:srgbClr val="1E416C"/>
              </a:solidFill>
              <a:latin typeface="Georgia" panose="02040502050405020303" pitchFamily="18" charset="0"/>
            </a:endParaRPr>
          </a:p>
          <a:p>
            <a:endParaRPr lang="en-GB" sz="12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54303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13815" y="2049745"/>
            <a:ext cx="7516368" cy="309693"/>
          </a:xfrm>
        </p:spPr>
        <p:txBody>
          <a:bodyPr/>
          <a:lstStyle/>
          <a:p>
            <a:r>
              <a:rPr lang="en-GB" sz="2000" b="1" dirty="0"/>
              <a:t>Delays in asylum decisions: Refugee family reunion</a:t>
            </a:r>
          </a:p>
        </p:txBody>
      </p:sp>
      <p:sp>
        <p:nvSpPr>
          <p:cNvPr id="3" name="Text Placeholder 1"/>
          <p:cNvSpPr txBox="1">
            <a:spLocks/>
          </p:cNvSpPr>
          <p:nvPr/>
        </p:nvSpPr>
        <p:spPr>
          <a:xfrm>
            <a:off x="1109660" y="2938908"/>
            <a:ext cx="7096125" cy="134423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000" dirty="0">
                <a:latin typeface="Georgia" panose="02040502050405020303" pitchFamily="18" charset="0"/>
                <a:cs typeface="Arial" panose="020B0604020202020204" pitchFamily="34" charset="0"/>
              </a:rPr>
              <a:t>Nadia O’Mara, Garden Court Chambers</a:t>
            </a:r>
          </a:p>
          <a:p>
            <a:r>
              <a:rPr lang="en-GB" sz="2000" dirty="0">
                <a:latin typeface="Georgia" panose="02040502050405020303" pitchFamily="18" charset="0"/>
                <a:cs typeface="Arial" panose="020B0604020202020204" pitchFamily="34" charset="0"/>
              </a:rPr>
              <a:t>22 November 2023</a:t>
            </a:r>
            <a:endParaRPr lang="en-US" sz="2000" dirty="0">
              <a:latin typeface="Georgia" panose="02040502050405020303" pitchFamily="18" charset="0"/>
              <a:cs typeface="Arial" panose="020B0604020202020204" pitchFamily="34" charset="0"/>
            </a:endParaRPr>
          </a:p>
        </p:txBody>
      </p:sp>
      <p:pic>
        <p:nvPicPr>
          <p:cNvPr id="4" name="Picture 3" descr="Text, logo&#10;&#10;Description automatically generated">
            <a:extLst>
              <a:ext uri="{FF2B5EF4-FFF2-40B4-BE49-F238E27FC236}">
                <a16:creationId xmlns:a16="http://schemas.microsoft.com/office/drawing/2014/main" id="{43B78105-71AE-6566-6866-5CA1315000AE}"/>
              </a:ext>
            </a:extLst>
          </p:cNvPr>
          <p:cNvPicPr>
            <a:picLocks noChangeAspect="1"/>
          </p:cNvPicPr>
          <p:nvPr/>
        </p:nvPicPr>
        <p:blipFill>
          <a:blip r:embed="rId2"/>
          <a:stretch>
            <a:fillRect/>
          </a:stretch>
        </p:blipFill>
        <p:spPr>
          <a:xfrm>
            <a:off x="3900366" y="369575"/>
            <a:ext cx="1343267" cy="1344231"/>
          </a:xfrm>
          <a:prstGeom prst="rect">
            <a:avLst/>
          </a:prstGeom>
        </p:spPr>
      </p:pic>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4" y="373508"/>
            <a:ext cx="7828317" cy="220050"/>
          </a:xfrm>
        </p:spPr>
        <p:txBody>
          <a:bodyPr/>
          <a:lstStyle/>
          <a:p>
            <a:r>
              <a:rPr lang="en-GB" b="1" dirty="0"/>
              <a:t>Family reunion applications – what are we talking about? </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4324261"/>
          </a:xfrm>
          <a:prstGeom prst="rect">
            <a:avLst/>
          </a:prstGeom>
          <a:noFill/>
        </p:spPr>
        <p:txBody>
          <a:bodyPr wrap="square" rtlCol="0">
            <a:spAutoFit/>
          </a:bodyPr>
          <a:lstStyle/>
          <a:p>
            <a:pPr marL="285750" indent="-285750" algn="just">
              <a:buFont typeface="Arial" panose="020B0604020202020204" pitchFamily="34" charset="0"/>
              <a:buChar char="•"/>
            </a:pPr>
            <a:r>
              <a:rPr lang="en-GB" sz="1100" b="1" dirty="0">
                <a:solidFill>
                  <a:srgbClr val="1E416C"/>
                </a:solidFill>
                <a:latin typeface="Georgia" panose="02040502050405020303" pitchFamily="18" charset="0"/>
              </a:rPr>
              <a:t>Family reunion is one of the few ‘safe and legal’ routes of entry to the UK</a:t>
            </a:r>
            <a:r>
              <a:rPr lang="en-GB" sz="1100" dirty="0">
                <a:solidFill>
                  <a:srgbClr val="1E416C"/>
                </a:solidFill>
                <a:latin typeface="Georgia" panose="02040502050405020303" pitchFamily="18" charset="0"/>
              </a:rPr>
              <a:t>. The family reunion application route allows close relatives of a person recognised as a refugee in the UK to obtain permission to join their family member in this country.</a:t>
            </a:r>
          </a:p>
          <a:p>
            <a:pPr algn="just"/>
            <a:endParaRPr lang="en-GB" sz="1100"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GB" sz="1100" dirty="0">
                <a:solidFill>
                  <a:srgbClr val="1E416C"/>
                </a:solidFill>
                <a:latin typeface="Georgia" panose="02040502050405020303" pitchFamily="18" charset="0"/>
              </a:rPr>
              <a:t>Home Office </a:t>
            </a:r>
            <a:r>
              <a:rPr lang="en-GB" sz="1100" dirty="0">
                <a:solidFill>
                  <a:srgbClr val="1E416C"/>
                </a:solidFill>
                <a:latin typeface="Georgia" panose="02040502050405020303" pitchFamily="18" charset="0"/>
                <a:hlinkClick r:id="rId3"/>
              </a:rPr>
              <a:t>policy intention</a:t>
            </a:r>
            <a:r>
              <a:rPr lang="en-GB" sz="1100" dirty="0">
                <a:solidFill>
                  <a:srgbClr val="1E416C"/>
                </a:solidFill>
                <a:latin typeface="Georgia" panose="02040502050405020303" pitchFamily="18" charset="0"/>
              </a:rPr>
              <a:t>: </a:t>
            </a:r>
          </a:p>
          <a:p>
            <a:pPr marL="285750" indent="-285750" algn="just">
              <a:buFont typeface="Arial" panose="020B0604020202020204" pitchFamily="34" charset="0"/>
              <a:buChar char="•"/>
            </a:pPr>
            <a:endParaRPr lang="en-GB" sz="1100" dirty="0">
              <a:solidFill>
                <a:srgbClr val="1E416C"/>
              </a:solidFill>
              <a:latin typeface="Georgia" panose="02040502050405020303" pitchFamily="18" charset="0"/>
            </a:endParaRPr>
          </a:p>
          <a:p>
            <a:pPr algn="just"/>
            <a:r>
              <a:rPr lang="en-GB" sz="1100" dirty="0">
                <a:solidFill>
                  <a:srgbClr val="1E416C"/>
                </a:solidFill>
                <a:latin typeface="Georgia" panose="02040502050405020303" pitchFamily="18" charset="0"/>
              </a:rPr>
              <a:t>	</a:t>
            </a:r>
            <a:r>
              <a:rPr lang="en-GB" sz="1100" i="1" dirty="0">
                <a:solidFill>
                  <a:srgbClr val="1E416C"/>
                </a:solidFill>
                <a:latin typeface="Georgia" panose="02040502050405020303" pitchFamily="18" charset="0"/>
              </a:rPr>
              <a:t>“The </a:t>
            </a:r>
            <a:r>
              <a:rPr lang="en-GB" sz="1100" b="1" i="1" dirty="0">
                <a:solidFill>
                  <a:srgbClr val="1E416C"/>
                </a:solidFill>
                <a:latin typeface="Georgia" panose="02040502050405020303" pitchFamily="18" charset="0"/>
              </a:rPr>
              <a:t>UK Government recognises that families can become fragmented because of the nature of 	conflict and persecution, and the speed and manner in which those seeking asylum are often 	forced to flee their 	country of origin</a:t>
            </a:r>
            <a:r>
              <a:rPr lang="en-GB" sz="1100" i="1" dirty="0">
                <a:solidFill>
                  <a:srgbClr val="1E416C"/>
                </a:solidFill>
                <a:latin typeface="Georgia" panose="02040502050405020303" pitchFamily="18" charset="0"/>
              </a:rPr>
              <a:t>. </a:t>
            </a:r>
          </a:p>
          <a:p>
            <a:pPr algn="just"/>
            <a:r>
              <a:rPr lang="en-GB" sz="1100" i="1" dirty="0">
                <a:solidFill>
                  <a:srgbClr val="1E416C"/>
                </a:solidFill>
                <a:latin typeface="Georgia" panose="02040502050405020303" pitchFamily="18" charset="0"/>
              </a:rPr>
              <a:t>	</a:t>
            </a:r>
          </a:p>
          <a:p>
            <a:pPr algn="just"/>
            <a:r>
              <a:rPr lang="en-GB" sz="1100" i="1" dirty="0">
                <a:solidFill>
                  <a:srgbClr val="1E416C"/>
                </a:solidFill>
                <a:latin typeface="Georgia" panose="02040502050405020303" pitchFamily="18" charset="0"/>
              </a:rPr>
              <a:t>	This policy is intended to allow those with protection status in the UK to sponsor immediate family 	members to join them here, where they formed part of a family unit before the sponsor fled their country of 	origin or former habitual residence to seek protection. Immediate family members include a partner and 	children under 18, or over 18 in exceptional circumstances. </a:t>
            </a:r>
          </a:p>
          <a:p>
            <a:pPr algn="just"/>
            <a:endParaRPr lang="en-GB" sz="1100" i="1" dirty="0">
              <a:solidFill>
                <a:srgbClr val="1E416C"/>
              </a:solidFill>
              <a:latin typeface="Georgia" panose="02040502050405020303" pitchFamily="18" charset="0"/>
            </a:endParaRPr>
          </a:p>
          <a:p>
            <a:pPr algn="just"/>
            <a:r>
              <a:rPr lang="en-GB" sz="1100" i="1" dirty="0">
                <a:solidFill>
                  <a:srgbClr val="1E416C"/>
                </a:solidFill>
                <a:latin typeface="Georgia" panose="02040502050405020303" pitchFamily="18" charset="0"/>
              </a:rPr>
              <a:t>	The policy objective is </a:t>
            </a:r>
            <a:r>
              <a:rPr lang="en-GB" sz="1100" b="1" i="1" dirty="0">
                <a:solidFill>
                  <a:srgbClr val="1E416C"/>
                </a:solidFill>
                <a:latin typeface="Georgia" panose="02040502050405020303" pitchFamily="18" charset="0"/>
              </a:rPr>
              <a:t>primarily to deliver a fair and effective refugee family reunion 	application process, which supports the principle of family unity</a:t>
            </a:r>
            <a:r>
              <a:rPr lang="en-GB" sz="1100" i="1" dirty="0">
                <a:solidFill>
                  <a:srgbClr val="1E416C"/>
                </a:solidFill>
                <a:latin typeface="Georgia" panose="02040502050405020303" pitchFamily="18" charset="0"/>
              </a:rPr>
              <a:t>”. </a:t>
            </a:r>
          </a:p>
          <a:p>
            <a:pPr marL="285750" indent="-285750" algn="just">
              <a:buFont typeface="Arial" panose="020B0604020202020204" pitchFamily="34" charset="0"/>
              <a:buChar char="•"/>
            </a:pPr>
            <a:endParaRPr lang="en-GB" sz="1100" dirty="0">
              <a:solidFill>
                <a:srgbClr val="1E416C"/>
              </a:solidFill>
              <a:latin typeface="Georgia" panose="02040502050405020303" pitchFamily="18" charset="0"/>
            </a:endParaRPr>
          </a:p>
          <a:p>
            <a:pPr marL="285750" indent="-285750" algn="just">
              <a:buFont typeface="Arial" panose="020B0604020202020204" pitchFamily="34" charset="0"/>
              <a:buChar char="•"/>
            </a:pPr>
            <a:r>
              <a:rPr lang="en-GB" sz="1100" u="sng" dirty="0">
                <a:solidFill>
                  <a:srgbClr val="1E416C"/>
                </a:solidFill>
                <a:latin typeface="Georgia" panose="02040502050405020303" pitchFamily="18" charset="0"/>
              </a:rPr>
              <a:t>Note</a:t>
            </a:r>
            <a:r>
              <a:rPr lang="en-GB" sz="1100" dirty="0">
                <a:solidFill>
                  <a:srgbClr val="1E416C"/>
                </a:solidFill>
                <a:latin typeface="Georgia" panose="02040502050405020303" pitchFamily="18" charset="0"/>
              </a:rPr>
              <a:t>, the current immigration rules on when a refugee may be joined by family members – ‘refugee family reunion’ – are woefully outdated and simply do not reflect the nature of modern families. </a:t>
            </a:r>
          </a:p>
          <a:p>
            <a:endParaRPr lang="en-GB" sz="1100"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sz="1100" dirty="0">
              <a:solidFill>
                <a:srgbClr val="1E416C"/>
              </a:solidFill>
              <a:latin typeface="Georgia" panose="02040502050405020303" pitchFamily="18" charset="0"/>
            </a:endParaRPr>
          </a:p>
          <a:p>
            <a:endParaRPr lang="en-GB" sz="1100" dirty="0">
              <a:solidFill>
                <a:srgbClr val="1E416C"/>
              </a:solidFill>
              <a:latin typeface="Georgia" panose="02040502050405020303" pitchFamily="18" charset="0"/>
            </a:endParaRPr>
          </a:p>
          <a:p>
            <a:endParaRPr lang="en-GB" sz="1100"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sz="11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420317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192CB-38BD-3A81-BCF3-F73016105DFD}"/>
              </a:ext>
            </a:extLst>
          </p:cNvPr>
          <p:cNvSpPr>
            <a:spLocks noGrp="1"/>
          </p:cNvSpPr>
          <p:nvPr>
            <p:ph type="body" sz="quarter" idx="10"/>
          </p:nvPr>
        </p:nvSpPr>
        <p:spPr>
          <a:xfrm>
            <a:off x="601185" y="373508"/>
            <a:ext cx="7787903" cy="300038"/>
          </a:xfrm>
        </p:spPr>
        <p:txBody>
          <a:bodyPr/>
          <a:lstStyle/>
          <a:p>
            <a:r>
              <a:rPr lang="en-GB" b="1" dirty="0"/>
              <a:t>Family reunion applications – routes under the IR</a:t>
            </a:r>
          </a:p>
          <a:p>
            <a:endParaRPr lang="en-US" dirty="0"/>
          </a:p>
        </p:txBody>
      </p:sp>
      <p:sp>
        <p:nvSpPr>
          <p:cNvPr id="5" name="TextBox 4">
            <a:extLst>
              <a:ext uri="{FF2B5EF4-FFF2-40B4-BE49-F238E27FC236}">
                <a16:creationId xmlns:a16="http://schemas.microsoft.com/office/drawing/2014/main" id="{D34CF661-FF33-EF59-B256-787E18EC1C7A}"/>
              </a:ext>
            </a:extLst>
          </p:cNvPr>
          <p:cNvSpPr txBox="1"/>
          <p:nvPr/>
        </p:nvSpPr>
        <p:spPr>
          <a:xfrm>
            <a:off x="476029" y="1245743"/>
            <a:ext cx="8191941" cy="3108543"/>
          </a:xfrm>
          <a:prstGeom prst="rect">
            <a:avLst/>
          </a:prstGeom>
          <a:noFill/>
        </p:spPr>
        <p:txBody>
          <a:bodyPr wrap="square">
            <a:spAutoFit/>
          </a:bodyPr>
          <a:lstStyle/>
          <a:p>
            <a:pPr marL="285750" indent="-285750">
              <a:buFont typeface="Arial" panose="020B0604020202020204" pitchFamily="34" charset="0"/>
              <a:buChar char="•"/>
            </a:pPr>
            <a:r>
              <a:rPr lang="en-GB" sz="1400" b="1" u="sng" dirty="0">
                <a:solidFill>
                  <a:srgbClr val="1E416C"/>
                </a:solidFill>
                <a:latin typeface="Georgia" panose="02040502050405020303" pitchFamily="18" charset="0"/>
              </a:rPr>
              <a:t>Appendix Family Reunion (Protection)</a:t>
            </a:r>
            <a:r>
              <a:rPr lang="en-GB" sz="1400" b="1" dirty="0">
                <a:solidFill>
                  <a:srgbClr val="1E416C"/>
                </a:solidFill>
                <a:latin typeface="Georgia" panose="02040502050405020303" pitchFamily="18" charset="0"/>
              </a:rPr>
              <a:t> </a:t>
            </a:r>
            <a:r>
              <a:rPr lang="en-GB" sz="1400" dirty="0">
                <a:solidFill>
                  <a:srgbClr val="1E416C"/>
                </a:solidFill>
                <a:latin typeface="Georgia" panose="02040502050405020303" pitchFamily="18" charset="0"/>
              </a:rPr>
              <a:t>sets out the requirements for granting refugee family reunion and cover a pre-flight partner and children under the age of 18, or over 18 with exceptional circumstances, of those currently with protection in the UK. </a:t>
            </a:r>
          </a:p>
          <a:p>
            <a:endParaRPr lang="en-GB" sz="1400" dirty="0">
              <a:solidFill>
                <a:srgbClr val="1E416C"/>
              </a:solidFill>
              <a:latin typeface="Georgia" panose="02040502050405020303" pitchFamily="18" charset="0"/>
            </a:endParaRPr>
          </a:p>
          <a:p>
            <a:pPr marL="285750" indent="-285750">
              <a:buFont typeface="Arial" panose="020B0604020202020204" pitchFamily="34" charset="0"/>
              <a:buChar char="•"/>
            </a:pPr>
            <a:r>
              <a:rPr lang="en-GB" sz="1400" b="1" u="sng" dirty="0">
                <a:solidFill>
                  <a:srgbClr val="1E416C"/>
                </a:solidFill>
                <a:latin typeface="Georgia" panose="02040502050405020303" pitchFamily="18" charset="0"/>
              </a:rPr>
              <a:t>Appendix Child Joining a Non-Parent Relative (Protection)</a:t>
            </a:r>
            <a:r>
              <a:rPr lang="en-GB" sz="1400" dirty="0">
                <a:solidFill>
                  <a:srgbClr val="1E416C"/>
                </a:solidFill>
                <a:latin typeface="Georgia" panose="02040502050405020303" pitchFamily="18" charset="0"/>
              </a:rPr>
              <a:t> (Appendix CNP) allows for extended family with protection status in the UK to sponsor children to join them where there are </a:t>
            </a:r>
            <a:r>
              <a:rPr lang="en-GB" sz="1400" u="sng" dirty="0">
                <a:solidFill>
                  <a:srgbClr val="1E416C"/>
                </a:solidFill>
                <a:latin typeface="Georgia" panose="02040502050405020303" pitchFamily="18" charset="0"/>
              </a:rPr>
              <a:t>serious and compelling circumstances</a:t>
            </a:r>
            <a:r>
              <a:rPr lang="en-GB" sz="1400" dirty="0">
                <a:solidFill>
                  <a:srgbClr val="1E416C"/>
                </a:solidFill>
                <a:latin typeface="Georgia" panose="02040502050405020303" pitchFamily="18" charset="0"/>
              </a:rPr>
              <a:t>.</a:t>
            </a:r>
          </a:p>
          <a:p>
            <a:r>
              <a:rPr lang="en-GB" sz="1400" dirty="0">
                <a:solidFill>
                  <a:srgbClr val="1E416C"/>
                </a:solidFill>
                <a:latin typeface="Georgia" panose="02040502050405020303" pitchFamily="18" charset="0"/>
              </a:rPr>
              <a:t> </a:t>
            </a:r>
          </a:p>
          <a:p>
            <a:pPr marL="285750" indent="-285750">
              <a:buFont typeface="Arial" panose="020B0604020202020204" pitchFamily="34" charset="0"/>
              <a:buChar char="•"/>
            </a:pPr>
            <a:r>
              <a:rPr lang="en-GB" sz="1400" b="1" u="sng" dirty="0">
                <a:solidFill>
                  <a:srgbClr val="1E416C"/>
                </a:solidFill>
                <a:latin typeface="Georgia" panose="02040502050405020303" pitchFamily="18" charset="0"/>
              </a:rPr>
              <a:t>Other relevant routes</a:t>
            </a:r>
            <a:r>
              <a:rPr lang="en-GB" sz="1400" dirty="0">
                <a:solidFill>
                  <a:srgbClr val="1E416C"/>
                </a:solidFill>
                <a:latin typeface="Georgia" panose="02040502050405020303" pitchFamily="18" charset="0"/>
              </a:rPr>
              <a:t> (not technically ‘refugee family reunion) include paragraph 297 IR (child of parent, parents or relative present and settled in the UK); Appendix Adult Dependent Relative; Appendix FM GEN.3.2. (exceptional circumstances under Article 8 ECHR); applications ‘outside the rules’ (Article 8 ECHR).  </a:t>
            </a:r>
          </a:p>
          <a:p>
            <a:pPr marL="285750" indent="-285750">
              <a:buFont typeface="Arial" panose="020B0604020202020204" pitchFamily="34" charset="0"/>
              <a:buChar char="•"/>
            </a:pPr>
            <a:endParaRPr lang="en-GB" b="1" u="sng"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*Note changes under the Nationality and Borders Act 2022 and Illegal Migration Act 2023. </a:t>
            </a:r>
            <a:endParaRPr lang="en-GB" sz="14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22465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dirty="0"/>
              <a:t>Delays in decision making – scale of the problem </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323987"/>
          </a:xfrm>
          <a:prstGeom prst="rect">
            <a:avLst/>
          </a:prstGeom>
          <a:noFill/>
        </p:spPr>
        <p:txBody>
          <a:bodyPr wrap="square" rtlCol="0">
            <a:spAutoFit/>
          </a:bodyPr>
          <a:lstStyle/>
          <a:p>
            <a:r>
              <a:rPr lang="en-GB" b="1" dirty="0">
                <a:solidFill>
                  <a:srgbClr val="1E416C"/>
                </a:solidFill>
                <a:latin typeface="Georgia" panose="02040502050405020303" pitchFamily="18" charset="0"/>
              </a:rPr>
              <a:t>ICIBI, ‘</a:t>
            </a:r>
            <a:r>
              <a:rPr lang="en-GB" b="1" dirty="0">
                <a:solidFill>
                  <a:srgbClr val="1E416C"/>
                </a:solidFill>
                <a:latin typeface="Georgia" panose="02040502050405020303" pitchFamily="18" charset="0"/>
                <a:hlinkClick r:id="rId3"/>
              </a:rPr>
              <a:t>A reinspection of family reunion applications</a:t>
            </a:r>
            <a:r>
              <a:rPr lang="en-GB" b="1" dirty="0">
                <a:solidFill>
                  <a:srgbClr val="1E416C"/>
                </a:solidFill>
                <a:latin typeface="Georgia" panose="02040502050405020303" pitchFamily="18" charset="0"/>
              </a:rPr>
              <a:t>’ (September – October 2022)</a:t>
            </a:r>
            <a:r>
              <a:rPr lang="en-GB" dirty="0">
                <a:solidFill>
                  <a:srgbClr val="1E416C"/>
                </a:solidFill>
                <a:latin typeface="Georgia" panose="02040502050405020303" pitchFamily="18" charset="0"/>
              </a:rPr>
              <a:t> </a:t>
            </a:r>
            <a:r>
              <a:rPr lang="en-GB" b="1" dirty="0">
                <a:solidFill>
                  <a:srgbClr val="1E416C"/>
                </a:solidFill>
                <a:latin typeface="Georgia" panose="02040502050405020303" pitchFamily="18" charset="0"/>
              </a:rPr>
              <a:t>(published February 2023):</a:t>
            </a:r>
            <a:endParaRPr lang="en-GB" dirty="0">
              <a:solidFill>
                <a:srgbClr val="1E416C"/>
              </a:solidFill>
              <a:latin typeface="Georgia" panose="02040502050405020303" pitchFamily="18" charset="0"/>
            </a:endParaRPr>
          </a:p>
          <a:p>
            <a:endParaRPr lang="en-GB" b="1" dirty="0">
              <a:solidFill>
                <a:srgbClr val="1E416C"/>
              </a:solidFill>
              <a:latin typeface="Georgia" panose="02040502050405020303" pitchFamily="18" charset="0"/>
            </a:endParaRPr>
          </a:p>
          <a:p>
            <a:pPr algn="just"/>
            <a:r>
              <a:rPr lang="en-GB" b="1" dirty="0">
                <a:solidFill>
                  <a:srgbClr val="1E416C"/>
                </a:solidFill>
                <a:latin typeface="Georgia" panose="02040502050405020303" pitchFamily="18" charset="0"/>
              </a:rPr>
              <a:t> </a:t>
            </a:r>
            <a:r>
              <a:rPr lang="en-GB" i="1" dirty="0">
                <a:solidFill>
                  <a:srgbClr val="1E416C"/>
                </a:solidFill>
                <a:latin typeface="Georgia" panose="02040502050405020303" pitchFamily="18" charset="0"/>
              </a:rPr>
              <a:t>4.1 This inspection followed  four previous inspections of family reunion applications. It found that limited, if any, progress had been made on the recommendations in ICIBI’s ‘An inspection of family reunion applications (June – December 2019)’, and new issues had emerged. </a:t>
            </a:r>
            <a:r>
              <a:rPr lang="en-GB" b="1" i="1" dirty="0">
                <a:solidFill>
                  <a:srgbClr val="1E416C"/>
                </a:solidFill>
                <a:latin typeface="Georgia" panose="02040502050405020303" pitchFamily="18" charset="0"/>
              </a:rPr>
              <a:t>Most alarming was the ever-increasing length of time applicants were having to wait for a decision on their application and the Home Office’s lack of a clear overall plan to address this</a:t>
            </a:r>
            <a:r>
              <a:rPr lang="en-GB" i="1" dirty="0">
                <a:solidFill>
                  <a:srgbClr val="1E416C"/>
                </a:solidFill>
                <a:latin typeface="Georgia" panose="02040502050405020303" pitchFamily="18" charset="0"/>
              </a:rPr>
              <a:t>. </a:t>
            </a:r>
          </a:p>
          <a:p>
            <a:pPr algn="just"/>
            <a:endParaRPr lang="en-GB" b="1" i="1" dirty="0">
              <a:solidFill>
                <a:srgbClr val="1E416C"/>
              </a:solidFill>
              <a:latin typeface="Georgia" panose="02040502050405020303" pitchFamily="18" charset="0"/>
            </a:endParaRPr>
          </a:p>
          <a:p>
            <a:pPr algn="just"/>
            <a:r>
              <a:rPr lang="en-GB" i="1" dirty="0">
                <a:solidFill>
                  <a:srgbClr val="1E416C"/>
                </a:solidFill>
                <a:latin typeface="Georgia" panose="02040502050405020303" pitchFamily="18" charset="0"/>
              </a:rPr>
              <a:t>“Sadly, my inspection team found that rather than building on the recommendations resulting from ICIBI’s last inspection in 2019, </a:t>
            </a:r>
            <a:r>
              <a:rPr lang="en-GB" b="1" i="1" dirty="0">
                <a:solidFill>
                  <a:srgbClr val="1E416C"/>
                </a:solidFill>
                <a:latin typeface="Georgia" panose="02040502050405020303" pitchFamily="18" charset="0"/>
              </a:rPr>
              <a:t>the Home Office’s performance has actually deteriorated. </a:t>
            </a:r>
            <a:r>
              <a:rPr lang="en-GB" i="1" dirty="0">
                <a:solidFill>
                  <a:srgbClr val="1E416C"/>
                </a:solidFill>
                <a:latin typeface="Georgia" panose="02040502050405020303" pitchFamily="18" charset="0"/>
              </a:rPr>
              <a:t>This inspection reveals a </a:t>
            </a:r>
            <a:r>
              <a:rPr lang="en-GB" b="1" i="1" dirty="0">
                <a:solidFill>
                  <a:srgbClr val="1E416C"/>
                </a:solidFill>
                <a:latin typeface="Georgia" panose="02040502050405020303" pitchFamily="18" charset="0"/>
              </a:rPr>
              <a:t>system beset with delays and a team ill-equipped to manage the complexity and volume of applications awaiting consideration. </a:t>
            </a:r>
            <a:r>
              <a:rPr lang="en-GB" i="1" dirty="0">
                <a:solidFill>
                  <a:srgbClr val="1E416C"/>
                </a:solidFill>
                <a:latin typeface="Georgia" panose="02040502050405020303" pitchFamily="18" charset="0"/>
              </a:rPr>
              <a:t>The result has been </a:t>
            </a:r>
            <a:r>
              <a:rPr lang="en-GB" b="1" i="1" dirty="0">
                <a:solidFill>
                  <a:srgbClr val="1E416C"/>
                </a:solidFill>
                <a:latin typeface="Georgia" panose="02040502050405020303" pitchFamily="18" charset="0"/>
              </a:rPr>
              <a:t>unacceptable waiting times for applicants”</a:t>
            </a:r>
            <a:r>
              <a:rPr lang="en-GB" i="1" dirty="0">
                <a:solidFill>
                  <a:srgbClr val="1E416C"/>
                </a:solidFill>
                <a:latin typeface="Georgia" panose="02040502050405020303" pitchFamily="18" charset="0"/>
              </a:rPr>
              <a:t>. </a:t>
            </a:r>
          </a:p>
        </p:txBody>
      </p:sp>
    </p:spTree>
    <p:extLst>
      <p:ext uri="{BB962C8B-B14F-4D97-AF65-F5344CB8AC3E}">
        <p14:creationId xmlns:p14="http://schemas.microsoft.com/office/powerpoint/2010/main" val="121570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dirty="0"/>
              <a:t>Delays in decision making – the problem in numbers</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8047515" cy="3323987"/>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1E416C"/>
                </a:solidFill>
                <a:latin typeface="Georgia" panose="02040502050405020303" pitchFamily="18" charset="0"/>
              </a:rPr>
              <a:t>How long </a:t>
            </a:r>
            <a:r>
              <a:rPr lang="en-GB" b="1" i="1" dirty="0">
                <a:solidFill>
                  <a:srgbClr val="1E416C"/>
                </a:solidFill>
                <a:latin typeface="Georgia" panose="02040502050405020303" pitchFamily="18" charset="0"/>
              </a:rPr>
              <a:t>should</a:t>
            </a:r>
            <a:r>
              <a:rPr lang="en-GB" b="1" dirty="0">
                <a:solidFill>
                  <a:srgbClr val="1E416C"/>
                </a:solidFill>
                <a:latin typeface="Georgia" panose="02040502050405020303" pitchFamily="18" charset="0"/>
              </a:rPr>
              <a:t> an application take to be decided? </a:t>
            </a: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b="1"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 Home Office customer service standards set a </a:t>
            </a:r>
            <a:r>
              <a:rPr lang="en-GB" u="sng" dirty="0">
                <a:solidFill>
                  <a:srgbClr val="1E416C"/>
                </a:solidFill>
                <a:latin typeface="Georgia" panose="02040502050405020303" pitchFamily="18" charset="0"/>
              </a:rPr>
              <a:t>60-working-day service</a:t>
            </a:r>
            <a:r>
              <a:rPr lang="en-GB" dirty="0">
                <a:solidFill>
                  <a:srgbClr val="1E416C"/>
                </a:solidFill>
                <a:latin typeface="Georgia" panose="02040502050405020303" pitchFamily="18" charset="0"/>
              </a:rPr>
              <a:t> (12 weeks) standard for a decision</a:t>
            </a:r>
            <a:r>
              <a:rPr lang="en-GB" i="1" dirty="0">
                <a:solidFill>
                  <a:srgbClr val="1E416C"/>
                </a:solidFill>
                <a:latin typeface="Georgia" panose="02040502050405020303" pitchFamily="18" charset="0"/>
              </a:rPr>
              <a:t>.</a:t>
            </a:r>
          </a:p>
          <a:p>
            <a:pPr marL="285750" indent="-285750">
              <a:buFont typeface="Arial" panose="020B0604020202020204" pitchFamily="34" charset="0"/>
              <a:buChar char="•"/>
            </a:pPr>
            <a:endParaRPr lang="en-GB" i="1" dirty="0">
              <a:solidFill>
                <a:srgbClr val="1E416C"/>
              </a:solidFill>
              <a:latin typeface="Georgia" panose="02040502050405020303" pitchFamily="18" charset="0"/>
            </a:endParaRPr>
          </a:p>
          <a:p>
            <a:pPr marL="285750" indent="-285750">
              <a:buFont typeface="Arial" panose="020B0604020202020204" pitchFamily="34" charset="0"/>
              <a:buChar char="•"/>
            </a:pPr>
            <a:r>
              <a:rPr lang="en-GB" b="1" dirty="0">
                <a:solidFill>
                  <a:srgbClr val="1E416C"/>
                </a:solidFill>
                <a:latin typeface="Georgia" panose="02040502050405020303" pitchFamily="18" charset="0"/>
              </a:rPr>
              <a:t>How long are decisions actually taking? </a:t>
            </a: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i="1"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 ICIBI reported </a:t>
            </a:r>
            <a:r>
              <a:rPr lang="en-GB" u="sng" dirty="0">
                <a:solidFill>
                  <a:srgbClr val="1E416C"/>
                </a:solidFill>
                <a:latin typeface="Georgia" panose="02040502050405020303" pitchFamily="18" charset="0"/>
              </a:rPr>
              <a:t>8000</a:t>
            </a:r>
            <a:r>
              <a:rPr lang="en-GB" dirty="0">
                <a:solidFill>
                  <a:srgbClr val="1E416C"/>
                </a:solidFill>
                <a:latin typeface="Georgia" panose="02040502050405020303" pitchFamily="18" charset="0"/>
              </a:rPr>
              <a:t> pending applications. </a:t>
            </a:r>
          </a:p>
          <a:p>
            <a:pPr marL="285750" indent="-285750">
              <a:buFont typeface="Arial" panose="020B0604020202020204" pitchFamily="34" charset="0"/>
              <a:buChar char="•"/>
            </a:pPr>
            <a:r>
              <a:rPr lang="en-GB" u="sng" dirty="0">
                <a:solidFill>
                  <a:srgbClr val="1E416C"/>
                </a:solidFill>
                <a:latin typeface="Georgia" panose="02040502050405020303" pitchFamily="18" charset="0"/>
              </a:rPr>
              <a:t>72%</a:t>
            </a:r>
            <a:r>
              <a:rPr lang="en-GB" dirty="0">
                <a:solidFill>
                  <a:srgbClr val="1E416C"/>
                </a:solidFill>
                <a:latin typeface="Georgia" panose="02040502050405020303" pitchFamily="18" charset="0"/>
              </a:rPr>
              <a:t> of which were already outside the 60-working-day service standard. </a:t>
            </a:r>
          </a:p>
          <a:p>
            <a:pPr marL="285750" indent="-285750">
              <a:buFont typeface="Arial" panose="020B0604020202020204" pitchFamily="34" charset="0"/>
              <a:buChar char="•"/>
            </a:pPr>
            <a:r>
              <a:rPr lang="en-GB" dirty="0">
                <a:solidFill>
                  <a:srgbClr val="1E416C"/>
                </a:solidFill>
                <a:latin typeface="Georgia" panose="02040502050405020303" pitchFamily="18" charset="0"/>
              </a:rPr>
              <a:t>Almost </a:t>
            </a:r>
            <a:r>
              <a:rPr lang="en-GB" u="sng" dirty="0">
                <a:solidFill>
                  <a:srgbClr val="1E416C"/>
                </a:solidFill>
                <a:latin typeface="Georgia" panose="02040502050405020303" pitchFamily="18" charset="0"/>
              </a:rPr>
              <a:t>40%</a:t>
            </a:r>
            <a:r>
              <a:rPr lang="en-GB" dirty="0">
                <a:solidFill>
                  <a:srgbClr val="1E416C"/>
                </a:solidFill>
                <a:latin typeface="Georgia" panose="02040502050405020303" pitchFamily="18" charset="0"/>
              </a:rPr>
              <a:t> had been waiting </a:t>
            </a:r>
            <a:r>
              <a:rPr lang="en-GB" u="sng" dirty="0">
                <a:solidFill>
                  <a:srgbClr val="1E416C"/>
                </a:solidFill>
                <a:latin typeface="Georgia" panose="02040502050405020303" pitchFamily="18" charset="0"/>
              </a:rPr>
              <a:t>twice as long</a:t>
            </a:r>
            <a:r>
              <a:rPr lang="en-GB" dirty="0">
                <a:solidFill>
                  <a:srgbClr val="1E416C"/>
                </a:solidFill>
                <a:latin typeface="Georgia" panose="02040502050405020303" pitchFamily="18" charset="0"/>
              </a:rPr>
              <a:t> (24 weeks).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RAMFEL has estimated </a:t>
            </a:r>
            <a:r>
              <a:rPr lang="en-GB" i="1" dirty="0">
                <a:solidFill>
                  <a:srgbClr val="1E416C"/>
                </a:solidFill>
                <a:latin typeface="Georgia" panose="02040502050405020303" pitchFamily="18" charset="0"/>
              </a:rPr>
              <a:t>“most of [their] family reunion applications take 6-12 months to be decided”. </a:t>
            </a:r>
          </a:p>
          <a:p>
            <a:pPr marL="285750" indent="-285750">
              <a:buFont typeface="Arial" panose="020B0604020202020204" pitchFamily="34" charset="0"/>
              <a:buChar char="•"/>
            </a:pPr>
            <a:r>
              <a:rPr lang="en-GB" dirty="0">
                <a:solidFill>
                  <a:srgbClr val="1E416C"/>
                </a:solidFill>
                <a:latin typeface="Georgia" panose="02040502050405020303" pitchFamily="18" charset="0"/>
              </a:rPr>
              <a:t>Migrant’s Law Project has suggested </a:t>
            </a:r>
            <a:r>
              <a:rPr lang="en-GB" i="1" dirty="0">
                <a:solidFill>
                  <a:srgbClr val="1E416C"/>
                </a:solidFill>
                <a:latin typeface="Georgia" panose="02040502050405020303" pitchFamily="18" charset="0"/>
              </a:rPr>
              <a:t>“in practice, we are frequently seeing wait times for decisions in refugee family reunion cases in excess of 12 months”. </a:t>
            </a:r>
          </a:p>
        </p:txBody>
      </p:sp>
    </p:spTree>
    <p:extLst>
      <p:ext uri="{BB962C8B-B14F-4D97-AF65-F5344CB8AC3E}">
        <p14:creationId xmlns:p14="http://schemas.microsoft.com/office/powerpoint/2010/main" val="37373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dirty="0"/>
              <a:t>Delays in decision making – why is it taking so long?</a:t>
            </a:r>
          </a:p>
          <a:p>
            <a:endParaRPr lang="en-GB" dirty="0"/>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493264"/>
          </a:xfrm>
          <a:prstGeom prst="rect">
            <a:avLst/>
          </a:prstGeom>
          <a:noFill/>
        </p:spPr>
        <p:txBody>
          <a:bodyPr wrap="square" rtlCol="0">
            <a:spAutoFit/>
          </a:bodyPr>
          <a:lstStyle/>
          <a:p>
            <a:r>
              <a:rPr lang="en-GB" sz="1300" dirty="0">
                <a:solidFill>
                  <a:srgbClr val="1E416C"/>
                </a:solidFill>
                <a:latin typeface="Georgia" panose="02040502050405020303" pitchFamily="18" charset="0"/>
              </a:rPr>
              <a:t>The ICIBI highlighted the following issues with decision making:</a:t>
            </a:r>
          </a:p>
          <a:p>
            <a:endParaRPr lang="en-GB" sz="1300" dirty="0">
              <a:solidFill>
                <a:srgbClr val="1E416C"/>
              </a:solidFill>
              <a:latin typeface="Georgia" panose="02040502050405020303" pitchFamily="18" charset="0"/>
            </a:endParaRPr>
          </a:p>
          <a:p>
            <a:pPr marL="342900" indent="-342900">
              <a:buAutoNum type="arabicPeriod"/>
            </a:pPr>
            <a:r>
              <a:rPr lang="en-GB" sz="1300" dirty="0">
                <a:solidFill>
                  <a:srgbClr val="1E416C"/>
                </a:solidFill>
                <a:latin typeface="Georgia" panose="02040502050405020303" pitchFamily="18" charset="0"/>
              </a:rPr>
              <a:t>In 2021-2022, responsibility for family reunion decisions transferred from Asylum Operations (Sheffield) to the Reunion and Returns team Croydon </a:t>
            </a:r>
            <a:r>
              <a:rPr lang="en-GB" sz="1300" i="1" dirty="0">
                <a:solidFill>
                  <a:srgbClr val="1E416C"/>
                </a:solidFill>
                <a:latin typeface="Georgia" panose="02040502050405020303" pitchFamily="18" charset="0"/>
              </a:rPr>
              <a:t>“with insufficient consideration of the scale and nature of the challenge in setting up a new team to process family reunion applications”. </a:t>
            </a:r>
          </a:p>
          <a:p>
            <a:pPr marL="342900" indent="-342900">
              <a:buAutoNum type="arabicPeriod"/>
            </a:pPr>
            <a:r>
              <a:rPr lang="en-GB" sz="1300" dirty="0">
                <a:solidFill>
                  <a:srgbClr val="1E416C"/>
                </a:solidFill>
                <a:latin typeface="Georgia" panose="02040502050405020303" pitchFamily="18" charset="0"/>
              </a:rPr>
              <a:t>Inefficiencies exacerbated by multiple databases, case working systems and having to find ‘workarounds’ to access applicants’ supporting evidence on a different server. </a:t>
            </a:r>
          </a:p>
          <a:p>
            <a:pPr marL="342900" indent="-342900">
              <a:buAutoNum type="arabicPeriod"/>
            </a:pPr>
            <a:r>
              <a:rPr lang="en-GB" sz="1300" dirty="0">
                <a:solidFill>
                  <a:srgbClr val="1E416C"/>
                </a:solidFill>
                <a:latin typeface="Georgia" panose="02040502050405020303" pitchFamily="18" charset="0"/>
              </a:rPr>
              <a:t>‘Speculative’ applications considered a key challenge by Home Office representatives but </a:t>
            </a:r>
            <a:r>
              <a:rPr lang="en-GB" sz="1300" i="1" dirty="0">
                <a:solidFill>
                  <a:srgbClr val="1E416C"/>
                </a:solidFill>
                <a:latin typeface="Georgia" panose="02040502050405020303" pitchFamily="18" charset="0"/>
              </a:rPr>
              <a:t>“they were unable to provide data or even a sense of the scale of this issue”</a:t>
            </a:r>
            <a:r>
              <a:rPr lang="en-GB" sz="1300" dirty="0">
                <a:solidFill>
                  <a:srgbClr val="1E416C"/>
                </a:solidFill>
                <a:latin typeface="Georgia" panose="02040502050405020303" pitchFamily="18" charset="0"/>
              </a:rPr>
              <a:t>. </a:t>
            </a:r>
          </a:p>
          <a:p>
            <a:pPr marL="342900" indent="-342900">
              <a:buAutoNum type="arabicPeriod"/>
            </a:pPr>
            <a:r>
              <a:rPr lang="en-GB" sz="1300" dirty="0">
                <a:solidFill>
                  <a:srgbClr val="1E416C"/>
                </a:solidFill>
                <a:latin typeface="Georgia" panose="02040502050405020303" pitchFamily="18" charset="0"/>
              </a:rPr>
              <a:t>New team operating with multiple vacancies and reliance on temporary (agency) staff with a high attrition rate – staff took longer than expected to ‘get up to speed’ and reported being overpromised the support to be provided during the transition period. </a:t>
            </a:r>
          </a:p>
          <a:p>
            <a:pPr marL="342900" indent="-342900">
              <a:buAutoNum type="arabicPeriod"/>
            </a:pPr>
            <a:r>
              <a:rPr lang="en-GB" sz="1300" dirty="0">
                <a:solidFill>
                  <a:srgbClr val="1E416C"/>
                </a:solidFill>
                <a:latin typeface="Georgia" panose="02040502050405020303" pitchFamily="18" charset="0"/>
              </a:rPr>
              <a:t>Individual circumstances of an applicant and any potential vulnerabilities only identified at the decision-making stage – preventing prioritisation and expedition. </a:t>
            </a:r>
          </a:p>
          <a:p>
            <a:pPr marL="342900" indent="-342900">
              <a:buAutoNum type="arabicPeriod"/>
            </a:pPr>
            <a:r>
              <a:rPr lang="en-GB" sz="1300" dirty="0">
                <a:solidFill>
                  <a:srgbClr val="1E416C"/>
                </a:solidFill>
                <a:latin typeface="Georgia" panose="02040502050405020303" pitchFamily="18" charset="0"/>
              </a:rPr>
              <a:t>No improvement since 2019 in the collection and utilisation of management information to support the efficient processing of applications or to ensure decision quality.  </a:t>
            </a:r>
          </a:p>
          <a:p>
            <a:pPr marL="342900" indent="-342900">
              <a:buAutoNum type="arabicPeriod"/>
            </a:pPr>
            <a:endParaRPr lang="en-GB" sz="1300"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20474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B3E858-2B3C-62B6-7067-2F274D005811}"/>
              </a:ext>
            </a:extLst>
          </p:cNvPr>
          <p:cNvSpPr>
            <a:spLocks noGrp="1"/>
          </p:cNvSpPr>
          <p:nvPr>
            <p:ph type="body" sz="quarter" idx="10"/>
          </p:nvPr>
        </p:nvSpPr>
        <p:spPr>
          <a:xfrm>
            <a:off x="601185" y="373508"/>
            <a:ext cx="6357176" cy="300038"/>
          </a:xfrm>
        </p:spPr>
        <p:txBody>
          <a:bodyPr/>
          <a:lstStyle/>
          <a:p>
            <a:r>
              <a:rPr lang="en-US" b="1" dirty="0"/>
              <a:t>Delays in decision making – two-tier system</a:t>
            </a:r>
          </a:p>
        </p:txBody>
      </p:sp>
      <p:sp>
        <p:nvSpPr>
          <p:cNvPr id="3" name="TextBox 2">
            <a:extLst>
              <a:ext uri="{FF2B5EF4-FFF2-40B4-BE49-F238E27FC236}">
                <a16:creationId xmlns:a16="http://schemas.microsoft.com/office/drawing/2014/main" id="{8A3047CA-9E4B-98CA-62FE-E4C295BC6F35}"/>
              </a:ext>
            </a:extLst>
          </p:cNvPr>
          <p:cNvSpPr txBox="1"/>
          <p:nvPr/>
        </p:nvSpPr>
        <p:spPr>
          <a:xfrm>
            <a:off x="601185" y="1458691"/>
            <a:ext cx="7828317" cy="2462213"/>
          </a:xfrm>
          <a:prstGeom prst="rect">
            <a:avLst/>
          </a:prstGeom>
          <a:noFill/>
        </p:spPr>
        <p:txBody>
          <a:bodyPr wrap="square" rtlCol="0">
            <a:spAutoFit/>
          </a:bodyPr>
          <a:lstStyle/>
          <a:p>
            <a:pPr algn="just"/>
            <a:r>
              <a:rPr lang="en-GB" i="1" dirty="0">
                <a:solidFill>
                  <a:srgbClr val="1E416C"/>
                </a:solidFill>
                <a:latin typeface="Georgia" panose="02040502050405020303" pitchFamily="18" charset="0"/>
              </a:rPr>
              <a:t>“The knock-on impact of [inefficiencies] was that the volume of enquiries, complaints, threatened litigation and MP correspondence had increased and the Home Office were prioritising applications where legal action had been threatened, reporting that they were constantly “</a:t>
            </a:r>
            <a:r>
              <a:rPr lang="en-GB" b="1" i="1" dirty="0">
                <a:solidFill>
                  <a:srgbClr val="1E416C"/>
                </a:solidFill>
                <a:latin typeface="Georgia" panose="02040502050405020303" pitchFamily="18" charset="0"/>
              </a:rPr>
              <a:t>firefighting</a:t>
            </a:r>
            <a:r>
              <a:rPr lang="en-GB" i="1" dirty="0">
                <a:solidFill>
                  <a:srgbClr val="1E416C"/>
                </a:solidFill>
                <a:latin typeface="Georgia" panose="02040502050405020303" pitchFamily="18" charset="0"/>
              </a:rPr>
              <a:t>”. </a:t>
            </a:r>
          </a:p>
          <a:p>
            <a:pPr algn="just"/>
            <a:endParaRPr lang="en-GB" i="1" dirty="0">
              <a:solidFill>
                <a:srgbClr val="1E416C"/>
              </a:solidFill>
              <a:latin typeface="Georgia" panose="02040502050405020303" pitchFamily="18" charset="0"/>
            </a:endParaRPr>
          </a:p>
          <a:p>
            <a:pPr algn="just"/>
            <a:r>
              <a:rPr lang="en-GB" i="1" dirty="0">
                <a:solidFill>
                  <a:srgbClr val="1E416C"/>
                </a:solidFill>
                <a:latin typeface="Georgia" panose="02040502050405020303" pitchFamily="18" charset="0"/>
              </a:rPr>
              <a:t>Current practices risked creating a two-tier system whereby </a:t>
            </a:r>
            <a:r>
              <a:rPr lang="en-GB" b="1" i="1" dirty="0">
                <a:solidFill>
                  <a:srgbClr val="1E416C"/>
                </a:solidFill>
                <a:latin typeface="Georgia" panose="02040502050405020303" pitchFamily="18" charset="0"/>
              </a:rPr>
              <a:t>applicants who threatened legal action or sought support from an MP were being prioritised and applicants who were unable to access legal representation were likely disadvantaged. </a:t>
            </a:r>
            <a:r>
              <a:rPr lang="en-GB" i="1" dirty="0">
                <a:solidFill>
                  <a:srgbClr val="1E416C"/>
                </a:solidFill>
                <a:latin typeface="Georgia" panose="02040502050405020303" pitchFamily="18" charset="0"/>
              </a:rPr>
              <a:t>This would not be the case if decisions were made in a timely manner, as legal representatives and MPs would not have to intervene”. </a:t>
            </a:r>
          </a:p>
          <a:p>
            <a:pPr marL="342900" indent="-342900">
              <a:buAutoNum type="arabicPeriod"/>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25153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b="1" dirty="0"/>
              <a:t>Delays in decision making – who is impacted?</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88357"/>
            <a:ext cx="7828317" cy="3323987"/>
          </a:xfrm>
          <a:prstGeom prst="rect">
            <a:avLst/>
          </a:prstGeom>
          <a:noFill/>
        </p:spPr>
        <p:txBody>
          <a:bodyPr wrap="square" rtlCol="0">
            <a:spAutoFit/>
          </a:bodyPr>
          <a:lstStyle/>
          <a:p>
            <a:r>
              <a:rPr lang="en-GB" b="1" dirty="0">
                <a:solidFill>
                  <a:srgbClr val="1E416C"/>
                </a:solidFill>
                <a:latin typeface="Georgia" panose="02040502050405020303" pitchFamily="18" charset="0"/>
              </a:rPr>
              <a:t>Who is making applications? </a:t>
            </a:r>
          </a:p>
          <a:p>
            <a:endParaRPr lang="en-GB" b="1"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The top ten nationalities making refugee family reunion applications in the period inspected by the ICIBI were: (1) Syria, (2) Eritrea, (3) Afghanistan, (4) Iran, (5) Sudan, (6) Yemen, (7) Sri Lanka, (8) Somalia, (9) Pakistan, (10) Ethiopia*.</a:t>
            </a:r>
          </a:p>
          <a:p>
            <a:endParaRPr lang="en-GB" dirty="0">
              <a:solidFill>
                <a:srgbClr val="1E416C"/>
              </a:solidFill>
              <a:latin typeface="Georgia" panose="02040502050405020303" pitchFamily="18" charset="0"/>
            </a:endParaRPr>
          </a:p>
          <a:p>
            <a:r>
              <a:rPr lang="en-GB" i="1" dirty="0">
                <a:solidFill>
                  <a:srgbClr val="1E416C"/>
                </a:solidFill>
                <a:latin typeface="Georgia" panose="02040502050405020303" pitchFamily="18" charset="0"/>
              </a:rPr>
              <a:t>*</a:t>
            </a:r>
            <a:r>
              <a:rPr lang="en-GB" i="1" u="sng" dirty="0">
                <a:solidFill>
                  <a:srgbClr val="1E416C"/>
                </a:solidFill>
                <a:latin typeface="Georgia" panose="02040502050405020303" pitchFamily="18" charset="0"/>
              </a:rPr>
              <a:t>Note</a:t>
            </a:r>
            <a:r>
              <a:rPr lang="en-GB" i="1" dirty="0">
                <a:solidFill>
                  <a:srgbClr val="1E416C"/>
                </a:solidFill>
                <a:latin typeface="Georgia" panose="02040502050405020303" pitchFamily="18" charset="0"/>
              </a:rPr>
              <a:t> the direct overlap between the nationalities making refugee family reunion applications and the nationalities with the </a:t>
            </a:r>
            <a:r>
              <a:rPr lang="en-GB" i="1" u="sng" dirty="0">
                <a:solidFill>
                  <a:srgbClr val="1E416C"/>
                </a:solidFill>
                <a:latin typeface="Georgia" panose="02040502050405020303" pitchFamily="18" charset="0"/>
              </a:rPr>
              <a:t>highest grant rates at initial decision</a:t>
            </a:r>
            <a:r>
              <a:rPr lang="en-GB" i="1" dirty="0">
                <a:solidFill>
                  <a:srgbClr val="1E416C"/>
                </a:solidFill>
                <a:latin typeface="Georgia" panose="02040502050405020303" pitchFamily="18" charset="0"/>
              </a:rPr>
              <a:t>: Syria (99%), Eritrea (100%), Afghanistan (98%), Iran (76%), Sudan (85%). </a:t>
            </a:r>
          </a:p>
          <a:p>
            <a:endParaRPr lang="en-GB" i="1"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Most applicants therefore would qualify as refugees in their own right with many living in third countries as either refugees or asylum seekers. </a:t>
            </a:r>
          </a:p>
          <a:p>
            <a:endParaRPr lang="en-GB" dirty="0">
              <a:solidFill>
                <a:srgbClr val="1E416C"/>
              </a:solidFill>
              <a:latin typeface="Georgia" panose="02040502050405020303" pitchFamily="18" charset="0"/>
            </a:endParaRPr>
          </a:p>
          <a:p>
            <a:r>
              <a:rPr lang="en-GB" dirty="0">
                <a:solidFill>
                  <a:srgbClr val="1E416C"/>
                </a:solidFill>
                <a:latin typeface="Georgia" panose="02040502050405020303" pitchFamily="18" charset="0"/>
              </a:rPr>
              <a:t>During the period inspected by ICIBI, </a:t>
            </a:r>
            <a:r>
              <a:rPr lang="en-GB" b="1" u="sng" dirty="0">
                <a:solidFill>
                  <a:srgbClr val="1E416C"/>
                </a:solidFill>
                <a:latin typeface="Georgia" panose="02040502050405020303" pitchFamily="18" charset="0"/>
              </a:rPr>
              <a:t>89.05%</a:t>
            </a:r>
            <a:r>
              <a:rPr lang="en-GB" b="1" dirty="0">
                <a:solidFill>
                  <a:srgbClr val="1E416C"/>
                </a:solidFill>
                <a:latin typeface="Georgia" panose="02040502050405020303" pitchFamily="18" charset="0"/>
              </a:rPr>
              <a:t> of applications were from women over the age of 18, or children under the age of 18</a:t>
            </a:r>
            <a:r>
              <a:rPr lang="en-GB" dirty="0">
                <a:solidFill>
                  <a:srgbClr val="1E416C"/>
                </a:solidFill>
                <a:latin typeface="Georgia" panose="02040502050405020303" pitchFamily="18" charset="0"/>
              </a:rPr>
              <a:t>. </a:t>
            </a:r>
          </a:p>
        </p:txBody>
      </p:sp>
    </p:spTree>
    <p:extLst>
      <p:ext uri="{BB962C8B-B14F-4D97-AF65-F5344CB8AC3E}">
        <p14:creationId xmlns:p14="http://schemas.microsoft.com/office/powerpoint/2010/main" val="2703030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resentation2022-Copy  -  Read-Only" id="{D230C444-F6B8-421D-A026-60A71989C6E9}" vid="{7BBCF122-F6EE-4696-890B-B928A5A65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TaxCatchAll xmlns="301e856f-4f14-4cb4-bab6-f192e0a474a1" xsi:nil="true"/>
    <DocumentSet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4" ma:contentTypeDescription="Create a new document." ma:contentTypeScope="" ma:versionID="5611393b90a709c427d5b6536948192a">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1b386cbba8db90e84fc2747e53562785"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EC0B5E-F257-4D99-A7ED-4A7C9CC6BF3C}">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6573731b-37e8-44f5-9fa3-49e2da619901"/>
    <ds:schemaRef ds:uri="http://schemas.microsoft.com/office/2006/documentManagement/types"/>
    <ds:schemaRef ds:uri="http://purl.org/dc/dcmitype/"/>
    <ds:schemaRef ds:uri="http://www.w3.org/XML/1998/namespace"/>
    <ds:schemaRef ds:uri="2d802136-154a-48a1-ad33-7af95ed1234a"/>
    <ds:schemaRef ds:uri="http://purl.org/dc/terms/"/>
    <ds:schemaRef ds:uri="f155a369-30d5-4eb1-ac05-464e613800ee"/>
    <ds:schemaRef ds:uri="301e856f-4f14-4cb4-bab6-f192e0a474a1"/>
    <ds:schemaRef ds:uri="http://schemas.microsoft.com/sharepoint/v3"/>
  </ds:schemaRefs>
</ds:datastoreItem>
</file>

<file path=customXml/itemProps2.xml><?xml version="1.0" encoding="utf-8"?>
<ds:datastoreItem xmlns:ds="http://schemas.openxmlformats.org/officeDocument/2006/customXml" ds:itemID="{44EF8497-B075-452C-84E5-270B63FA2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55a369-30d5-4eb1-ac05-464e613800ee"/>
    <ds:schemaRef ds:uri="301e856f-4f14-4cb4-bab6-f192e0a47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EFD87E-AA86-4D96-B334-A4DE41667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205</TotalTime>
  <Words>2126</Words>
  <Application>Microsoft Office PowerPoint</Application>
  <PresentationFormat>On-screen Show (16:9)</PresentationFormat>
  <Paragraphs>138</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Adria Slab</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O'Mara</dc:creator>
  <cp:lastModifiedBy>Ade Lukes</cp:lastModifiedBy>
  <cp:revision>6</cp:revision>
  <cp:lastPrinted>2018-04-16T09:47:25Z</cp:lastPrinted>
  <dcterms:created xsi:type="dcterms:W3CDTF">2023-11-19T10:51:53Z</dcterms:created>
  <dcterms:modified xsi:type="dcterms:W3CDTF">2023-11-22T13:17:57Z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