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4"/>
  </p:sldMasterIdLst>
  <p:notesMasterIdLst>
    <p:notesMasterId r:id="rId16"/>
  </p:notesMasterIdLst>
  <p:sldIdLst>
    <p:sldId id="256" r:id="rId5"/>
    <p:sldId id="258" r:id="rId6"/>
    <p:sldId id="257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F18"/>
    <a:srgbClr val="61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73C087-E701-4B72-AD33-3584D6E517D4}" v="3" dt="2023-05-15T15:17:48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2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BC038-E1F9-48BA-9734-1803AC30A161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FF57-F865-42A7-B633-17ADD702A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693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820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19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9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31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69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54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40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40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BFF57-F865-42A7-B633-17ADD702A4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02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9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7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9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5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7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65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8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1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0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5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An old person with a backpack&#10;&#10;Description automatically generated with low confidence">
            <a:extLst>
              <a:ext uri="{FF2B5EF4-FFF2-40B4-BE49-F238E27FC236}">
                <a16:creationId xmlns:a16="http://schemas.microsoft.com/office/drawing/2014/main" id="{B6713F5D-783A-082E-9AC8-E947FFF70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6829" r="-3391" b="244"/>
          <a:stretch/>
        </p:blipFill>
        <p:spPr>
          <a:xfrm>
            <a:off x="20" y="1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AF3FEF5C-D76A-4D7A-A728-8571D5C98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4" r="-1" b="2465"/>
          <a:stretch/>
        </p:blipFill>
        <p:spPr bwMode="auto">
          <a:xfrm>
            <a:off x="4368269" y="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A81276-7EC5-F796-57AD-920C4A48F4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8952878" y="1271545"/>
            <a:ext cx="2657232" cy="1853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A6A27A-05FA-F5AF-B06D-E0C76A76C21A}"/>
              </a:ext>
            </a:extLst>
          </p:cNvPr>
          <p:cNvSpPr txBox="1"/>
          <p:nvPr/>
        </p:nvSpPr>
        <p:spPr>
          <a:xfrm>
            <a:off x="5389418" y="5468380"/>
            <a:ext cx="627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Prof. Helen Carr. University of Southampton &amp;</a:t>
            </a:r>
          </a:p>
          <a:p>
            <a:r>
              <a:rPr lang="en-GB" dirty="0"/>
              <a:t>Martin Collett, Chief Executive, English Rural Housing Association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D87653-48E4-5788-0465-AE307CB0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875" y="3461847"/>
            <a:ext cx="45815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63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F1B6114-005C-4635-8691-83F4F2FA5F52">
            <a:extLst>
              <a:ext uri="{FF2B5EF4-FFF2-40B4-BE49-F238E27FC236}">
                <a16:creationId xmlns:a16="http://schemas.microsoft.com/office/drawing/2014/main" id="{2FB7DCD6-D1EC-C1F3-C906-CB27058A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C033E7-F245-0053-2FAA-F7C1ABE9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/>
              <a:t>Academic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AE05-C893-D8CB-85B9-F7D3BA1E3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GB" sz="1400"/>
              <a:t>Academic outputs</a:t>
            </a:r>
          </a:p>
          <a:p>
            <a:pPr lvl="1"/>
            <a:r>
              <a:rPr lang="en-GB" sz="1400"/>
              <a:t>Updates work by Cloke et al from 2002</a:t>
            </a:r>
          </a:p>
          <a:p>
            <a:pPr lvl="2"/>
            <a:r>
              <a:rPr lang="en-GB" sz="1400"/>
              <a:t>austerity</a:t>
            </a:r>
          </a:p>
          <a:p>
            <a:pPr lvl="2"/>
            <a:r>
              <a:rPr lang="en-GB" sz="1400"/>
              <a:t>Agency</a:t>
            </a:r>
          </a:p>
          <a:p>
            <a:pPr lvl="2"/>
            <a:r>
              <a:rPr lang="en-GB" sz="1400"/>
              <a:t>The  variegated meaning of the rural</a:t>
            </a:r>
          </a:p>
          <a:p>
            <a:r>
              <a:rPr lang="en-GB" sz="1400"/>
              <a:t>Funding bid</a:t>
            </a:r>
          </a:p>
          <a:p>
            <a:pPr lvl="1"/>
            <a:r>
              <a:rPr lang="en-GB" sz="1400"/>
              <a:t>Treat this work as a pilot project for a larger bid</a:t>
            </a:r>
          </a:p>
          <a:p>
            <a:pPr lvl="2"/>
            <a:r>
              <a:rPr lang="en-GB" sz="1400"/>
              <a:t>Continued relationship with the consortium</a:t>
            </a:r>
          </a:p>
          <a:p>
            <a:pPr lvl="2"/>
            <a:r>
              <a:rPr lang="en-GB" sz="1400"/>
              <a:t>Letters of support and  project panel</a:t>
            </a:r>
          </a:p>
          <a:p>
            <a:pPr lvl="1"/>
            <a:r>
              <a:rPr lang="en-GB" sz="1400"/>
              <a:t>Internationalise the research </a:t>
            </a:r>
          </a:p>
        </p:txBody>
      </p:sp>
    </p:spTree>
    <p:extLst>
      <p:ext uri="{BB962C8B-B14F-4D97-AF65-F5344CB8AC3E}">
        <p14:creationId xmlns:p14="http://schemas.microsoft.com/office/powerpoint/2010/main" val="3545941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2505D-2DE4-EC18-5B38-24A7C1EF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/>
              <a:t>Some reflections on  co-production </a:t>
            </a:r>
          </a:p>
        </p:txBody>
      </p:sp>
      <p:pic>
        <p:nvPicPr>
          <p:cNvPr id="4" name="E2218F6F-E452-4422-A6C7-9E837AE821F6">
            <a:extLst>
              <a:ext uri="{FF2B5EF4-FFF2-40B4-BE49-F238E27FC236}">
                <a16:creationId xmlns:a16="http://schemas.microsoft.com/office/drawing/2014/main" id="{262F212C-F84B-335E-0F3D-6F6D89F88B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6" r="233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D1802-60B9-2409-7DC9-B74938BF6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1200"/>
              <a:t>Shared but complementary passion for the project</a:t>
            </a:r>
          </a:p>
          <a:p>
            <a:r>
              <a:rPr lang="en-GB" sz="1200"/>
              <a:t>Speed</a:t>
            </a:r>
          </a:p>
          <a:p>
            <a:pPr lvl="1"/>
            <a:r>
              <a:rPr lang="en-GB" sz="1200"/>
              <a:t>Academics take time to get started</a:t>
            </a:r>
          </a:p>
          <a:p>
            <a:pPr lvl="2"/>
            <a:r>
              <a:rPr lang="en-GB" sz="1200"/>
              <a:t>ethics</a:t>
            </a:r>
          </a:p>
          <a:p>
            <a:pPr lvl="1"/>
            <a:r>
              <a:rPr lang="en-GB" sz="1200"/>
              <a:t>Quite different  speed in the NGOs </a:t>
            </a:r>
          </a:p>
          <a:p>
            <a:pPr lvl="1"/>
            <a:r>
              <a:rPr lang="en-GB" sz="1200"/>
              <a:t>But co-production takes time</a:t>
            </a:r>
          </a:p>
          <a:p>
            <a:r>
              <a:rPr lang="en-GB" sz="1200"/>
              <a:t>Ownership of research</a:t>
            </a:r>
          </a:p>
          <a:p>
            <a:pPr lvl="1"/>
            <a:r>
              <a:rPr lang="en-GB" sz="1200"/>
              <a:t>Potential tensions  in that  research owned by the academics</a:t>
            </a:r>
          </a:p>
          <a:p>
            <a:pPr lvl="1"/>
            <a:r>
              <a:rPr lang="en-GB" sz="1200"/>
              <a:t>But the independence of the research is a strength </a:t>
            </a:r>
          </a:p>
          <a:p>
            <a:r>
              <a:rPr lang="en-GB" sz="1200"/>
              <a:t>Amplification of research</a:t>
            </a:r>
          </a:p>
          <a:p>
            <a:pPr lvl="1"/>
            <a:r>
              <a:rPr lang="en-GB" sz="1200"/>
              <a:t>Astounding media connections with NGOs</a:t>
            </a:r>
          </a:p>
          <a:p>
            <a:pPr lvl="1"/>
            <a:r>
              <a:rPr lang="en-GB" sz="1200"/>
              <a:t>Impact Acceleration account monies  enabled more sophisticated outputs</a:t>
            </a:r>
          </a:p>
          <a:p>
            <a:pPr lvl="1"/>
            <a:r>
              <a:rPr lang="en-GB" sz="1200"/>
              <a:t>Policy  and political influence of NGOs </a:t>
            </a:r>
          </a:p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446909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41B02-39A6-FA92-AA8A-043ED2B30546}"/>
              </a:ext>
            </a:extLst>
          </p:cNvPr>
          <p:cNvSpPr txBox="1"/>
          <p:nvPr/>
        </p:nvSpPr>
        <p:spPr>
          <a:xfrm>
            <a:off x="438411" y="233789"/>
            <a:ext cx="5871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What’s the problem? 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9D136-01C0-26A2-5D35-91DCB6A54D75}"/>
              </a:ext>
            </a:extLst>
          </p:cNvPr>
          <p:cNvSpPr txBox="1"/>
          <p:nvPr/>
        </p:nvSpPr>
        <p:spPr>
          <a:xfrm>
            <a:off x="859515" y="818564"/>
            <a:ext cx="737505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Rough sleeping had been rising for almost a decade going into the pandemic.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government’s rough sleeping strategies contained no references to rural or targeting interventions.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Signs that policy wasn’t working in rural areas – w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hile overall rough sleeping fell for the first time in a decade between 2018 and 2019 (9% reduction in England) in rural areas numbers increased.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Signs that regions such as the South West had been particularly hard hit by cuts to homelessness services.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Lack of attention from policymakers and insufficient funding for support services leave people facing isolation and danger. But international evidence showed change was possible.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25C48-03FC-E04D-69D9-E71F3B0AC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52" t="16973" r="25362" b="11918"/>
          <a:stretch/>
        </p:blipFill>
        <p:spPr>
          <a:xfrm>
            <a:off x="8473000" y="526176"/>
            <a:ext cx="3436374" cy="487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76557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F3FEF5C-D76A-4D7A-A728-8571D5C988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3" r="11110"/>
          <a:stretch/>
        </p:blipFill>
        <p:spPr bwMode="auto">
          <a:xfrm>
            <a:off x="8141918" y="10"/>
            <a:ext cx="4050083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C6B9BC-E0CA-279B-EDB8-D15D9EBDBE4E}"/>
              </a:ext>
            </a:extLst>
          </p:cNvPr>
          <p:cNvSpPr txBox="1"/>
          <p:nvPr/>
        </p:nvSpPr>
        <p:spPr>
          <a:xfrm>
            <a:off x="438411" y="350729"/>
            <a:ext cx="2352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What we did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CC555-EE19-9EEB-9C2F-299E4A1D0399}"/>
              </a:ext>
            </a:extLst>
          </p:cNvPr>
          <p:cNvSpPr txBox="1"/>
          <p:nvPr/>
        </p:nvSpPr>
        <p:spPr>
          <a:xfrm>
            <a:off x="597758" y="1272735"/>
            <a:ext cx="7412773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Convened a group of rural and homelessness </a:t>
            </a:r>
            <a:r>
              <a:rPr lang="en-GB" sz="2400">
                <a:latin typeface="Calibri"/>
                <a:ea typeface="Times New Roman" panose="02020603050405020304" pitchFamily="18" charset="0"/>
                <a:cs typeface="Calibri"/>
              </a:rPr>
              <a:t>organisations and housing associations, including</a:t>
            </a: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 National Housing Federation, CPRE, Homeless Link to identifying research and evidence gaps.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Commissioned Universities of Kent and Southampton to conducted research, including survey of providers and local authorities and interviews with individuals who experienced homelessness and support workers.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2400">
                <a:latin typeface="Calibri"/>
                <a:ea typeface="Calibri" panose="020F0502020204030204" pitchFamily="34" charset="0"/>
                <a:cs typeface="Calibri"/>
              </a:rPr>
              <a:t>Field sites: South Cambridgeshire, Kent, Herefordshire, North Yorkshire. </a:t>
            </a:r>
            <a:endParaRPr lang="en-GB" sz="24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400">
                <a:effectLst/>
                <a:latin typeface="Calibri"/>
                <a:ea typeface="Times New Roman" panose="02020603050405020304" pitchFamily="18" charset="0"/>
                <a:cs typeface="Calibri"/>
              </a:rPr>
              <a:t>Examined the impact of austerity and welfare reforms on rural homelessness.</a:t>
            </a:r>
            <a:endParaRPr lang="en-GB" sz="24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07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F3FEF5C-D76A-4D7A-A728-8571D5C9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/>
        </p:blipFill>
        <p:spPr bwMode="auto">
          <a:xfrm>
            <a:off x="8141918" y="10"/>
            <a:ext cx="4050083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D5AFC-5C0D-13CC-86B0-A3A9ECCD204B}"/>
              </a:ext>
            </a:extLst>
          </p:cNvPr>
          <p:cNvSpPr txBox="1"/>
          <p:nvPr/>
        </p:nvSpPr>
        <p:spPr>
          <a:xfrm>
            <a:off x="438411" y="350729"/>
            <a:ext cx="2816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What we found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11FD3-4E27-9629-56B8-DF3A8E451CE7}"/>
              </a:ext>
            </a:extLst>
          </p:cNvPr>
          <p:cNvSpPr txBox="1"/>
          <p:nvPr/>
        </p:nvSpPr>
        <p:spPr>
          <a:xfrm>
            <a:off x="562602" y="569493"/>
            <a:ext cx="7579316" cy="5200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b="1">
                <a:effectLst/>
                <a:latin typeface="Calibri (body)"/>
                <a:ea typeface="Times New Roman" panose="02020603050405020304" pitchFamily="18" charset="0"/>
              </a:rPr>
              <a:t>The rising levels of homelessness in rural areas: </a:t>
            </a:r>
            <a:r>
              <a:rPr lang="en-GB">
                <a:effectLst/>
                <a:latin typeface="Calibri (body)"/>
                <a:ea typeface="Times New Roman" panose="02020603050405020304" pitchFamily="18" charset="0"/>
              </a:rPr>
              <a:t>rough sleeping numbers has risen by 24% in one year. 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b="1">
                <a:effectLst/>
                <a:latin typeface="Calibri (body)"/>
                <a:ea typeface="Times New Roman" panose="02020603050405020304" pitchFamily="18" charset="0"/>
              </a:rPr>
              <a:t>Insufficient resources to tackle the problem: </a:t>
            </a:r>
            <a:r>
              <a:rPr lang="en-GB">
                <a:effectLst/>
                <a:latin typeface="Calibri (body)"/>
                <a:ea typeface="Times New Roman" panose="02020603050405020304" pitchFamily="18" charset="0"/>
              </a:rPr>
              <a:t>83% of survey respondents in rural areas reported their job has become more difficult in the past 5 years. 65% funding gap between per capita spending on the homelessness prevention grant in rural areas compared to urban areas.  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b="1">
                <a:effectLst/>
                <a:latin typeface="Calibri (body)"/>
                <a:ea typeface="Times New Roman" panose="02020603050405020304" pitchFamily="18" charset="0"/>
              </a:rPr>
              <a:t>Shame and stigma in rural communities acting as a barrier to support: </a:t>
            </a:r>
            <a:r>
              <a:rPr lang="en-GB">
                <a:effectLst/>
                <a:latin typeface="Calibri (body)"/>
                <a:ea typeface="Times New Roman" panose="02020603050405020304" pitchFamily="18" charset="0"/>
              </a:rPr>
              <a:t>particularly in more prosperous rural areas</a:t>
            </a:r>
            <a:r>
              <a:rPr lang="en-GB">
                <a:latin typeface="Calibri (body)"/>
                <a:ea typeface="Times New Roman" panose="02020603050405020304" pitchFamily="18" charset="0"/>
              </a:rPr>
              <a:t>. 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b="1">
                <a:effectLst/>
                <a:latin typeface="Calibri (body)"/>
                <a:ea typeface="Times New Roman" panose="02020603050405020304" pitchFamily="18" charset="0"/>
              </a:rPr>
              <a:t>Physical isolation increases risk</a:t>
            </a:r>
            <a:r>
              <a:rPr lang="en-GB">
                <a:effectLst/>
                <a:latin typeface="Calibri (body)"/>
                <a:ea typeface="Times New Roman" panose="02020603050405020304" pitchFamily="18" charset="0"/>
              </a:rPr>
              <a:t>: limited transportation options and greater distances to support services create unique challenges,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b="1">
                <a:effectLst/>
                <a:latin typeface="Calibri (body)"/>
                <a:ea typeface="Times New Roman" panose="02020603050405020304" pitchFamily="18" charset="0"/>
              </a:rPr>
              <a:t>Informal support networks can play a key role in rural areas</a:t>
            </a:r>
            <a:r>
              <a:rPr lang="en-GB">
                <a:effectLst/>
                <a:latin typeface="Calibri (body)"/>
                <a:ea typeface="Times New Roman" panose="02020603050405020304" pitchFamily="18" charset="0"/>
              </a:rPr>
              <a:t>: positive examples of farmers, communities providing support, but not helped by local authority often enough. </a:t>
            </a:r>
          </a:p>
          <a:p>
            <a:pPr marL="342900" lvl="0" indent="-342900" fontAlgn="base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b="1">
                <a:effectLst/>
                <a:latin typeface="Calibri (body)"/>
                <a:ea typeface="Times New Roman" panose="02020603050405020304" pitchFamily="18" charset="0"/>
              </a:rPr>
              <a:t>The challenges in rural areas push people into urban centres, at which point needs are higher</a:t>
            </a:r>
            <a:r>
              <a:rPr lang="en-GB">
                <a:effectLst/>
                <a:latin typeface="Calibri (body)"/>
                <a:ea typeface="Times New Roman" panose="02020603050405020304" pitchFamily="18" charset="0"/>
              </a:rPr>
              <a:t>: the above problems mean that many people experiencing homelessness in rural areas leave for urban areas against their wishes, to seek out support services. </a:t>
            </a:r>
          </a:p>
        </p:txBody>
      </p:sp>
    </p:spTree>
    <p:extLst>
      <p:ext uri="{BB962C8B-B14F-4D97-AF65-F5344CB8AC3E}">
        <p14:creationId xmlns:p14="http://schemas.microsoft.com/office/powerpoint/2010/main" val="2284325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781B7C-B7B5-75E4-744C-876A63107121}"/>
              </a:ext>
            </a:extLst>
          </p:cNvPr>
          <p:cNvSpPr txBox="1"/>
          <p:nvPr/>
        </p:nvSpPr>
        <p:spPr>
          <a:xfrm>
            <a:off x="438411" y="350729"/>
            <a:ext cx="2000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Policy 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CDA1A-7585-62FF-6E67-7B4D10065A1E}"/>
              </a:ext>
            </a:extLst>
          </p:cNvPr>
          <p:cNvSpPr txBox="1"/>
          <p:nvPr/>
        </p:nvSpPr>
        <p:spPr>
          <a:xfrm>
            <a:off x="654072" y="1108740"/>
            <a:ext cx="11047484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sz="2200">
                <a:effectLst/>
                <a:latin typeface="Calibri"/>
                <a:ea typeface="Times New Roman" panose="02020603050405020304" pitchFamily="18" charset="0"/>
                <a:cs typeface="Calibri"/>
              </a:rPr>
              <a:t>We unified a broad coalition of organisations behind a set of local and national recommendations:</a:t>
            </a:r>
          </a:p>
          <a:p>
            <a:endParaRPr lang="en-GB" sz="2200">
              <a:latin typeface="Calibri"/>
              <a:ea typeface="Times New Roman" panose="02020603050405020304" pitchFamily="18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>
                <a:effectLst/>
                <a:latin typeface="Calibri"/>
                <a:ea typeface="Times New Roman" panose="02020603050405020304" pitchFamily="18" charset="0"/>
                <a:cs typeface="Calibri"/>
              </a:rPr>
              <a:t>Central government needs to commit to ending homelessness and rural-proof future strategies.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>
                <a:latin typeface="Calibri"/>
                <a:ea typeface="Calibri" panose="020F0502020204030204" pitchFamily="34" charset="0"/>
                <a:cs typeface="Calibri"/>
              </a:rPr>
              <a:t>Pilot one-stop-shop homelessness services in rural areas.</a:t>
            </a:r>
            <a:endParaRPr lang="en-GB" sz="22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>
                <a:effectLst/>
                <a:latin typeface="Calibri"/>
                <a:ea typeface="Times New Roman" panose="02020603050405020304" pitchFamily="18" charset="0"/>
                <a:cs typeface="Calibri"/>
              </a:rPr>
              <a:t>DLUHC needs to improve processes for better counting and funding local authority efforts to use data to tackle rural homelessness.</a:t>
            </a:r>
            <a:endParaRPr lang="en-GB" sz="22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2200">
                <a:effectLst/>
                <a:latin typeface="Calibri"/>
                <a:ea typeface="Times New Roman" panose="02020603050405020304" pitchFamily="18" charset="0"/>
                <a:cs typeface="Calibri"/>
              </a:rPr>
              <a:t>Funding must be provided to build more social housing and raise Local Housing Allowance (LHA) to cover the cost of rent in rural areas.</a:t>
            </a:r>
            <a:endParaRPr lang="en-GB" sz="22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93286-2A51-F5F0-1AF4-06E362DB8B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3" t="16846" r="24073" b="61966"/>
          <a:stretch/>
        </p:blipFill>
        <p:spPr>
          <a:xfrm>
            <a:off x="2445492" y="4789979"/>
            <a:ext cx="7464807" cy="16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8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F3FEF5C-D76A-4D7A-A728-8571D5C9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/>
        </p:blipFill>
        <p:spPr bwMode="auto">
          <a:xfrm>
            <a:off x="8141918" y="10"/>
            <a:ext cx="4050083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E4BEE-EAFB-882D-3D58-0A73583FB7FD}"/>
              </a:ext>
            </a:extLst>
          </p:cNvPr>
          <p:cNvSpPr txBox="1"/>
          <p:nvPr/>
        </p:nvSpPr>
        <p:spPr>
          <a:xfrm>
            <a:off x="438411" y="350729"/>
            <a:ext cx="4609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Media &amp;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3899D-694F-B6CC-CF42-3213708D31D3}"/>
              </a:ext>
            </a:extLst>
          </p:cNvPr>
          <p:cNvSpPr txBox="1"/>
          <p:nvPr/>
        </p:nvSpPr>
        <p:spPr>
          <a:xfrm>
            <a:off x="48132" y="1248002"/>
            <a:ext cx="8188296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Transformed core research findings into </a:t>
            </a:r>
            <a:r>
              <a:rPr lang="en-GB" sz="2000" b="1" dirty="0"/>
              <a:t>impactful media content</a:t>
            </a:r>
            <a:r>
              <a:rPr lang="en-GB" sz="2000" dirty="0"/>
              <a:t> and supplied a </a:t>
            </a:r>
            <a:r>
              <a:rPr lang="en-GB" sz="2000" b="1" dirty="0"/>
              <a:t>comprehensive media pack </a:t>
            </a:r>
            <a:r>
              <a:rPr lang="en-GB" sz="2000" dirty="0"/>
              <a:t>for stakeholders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Launched a dynamic </a:t>
            </a:r>
            <a:r>
              <a:rPr lang="en-GB" sz="2000" b="1" dirty="0"/>
              <a:t>social media campaign </a:t>
            </a:r>
            <a:r>
              <a:rPr lang="en-GB" sz="2000" dirty="0"/>
              <a:t>with powerful messages and visuals, achieving </a:t>
            </a:r>
            <a:r>
              <a:rPr lang="en-GB" sz="2000" b="1" dirty="0"/>
              <a:t>over 1 million impressions </a:t>
            </a:r>
            <a:r>
              <a:rPr lang="en-GB" sz="2000" dirty="0"/>
              <a:t>– a record-breaking feat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Secured coverage on </a:t>
            </a:r>
            <a:r>
              <a:rPr lang="en-GB" sz="2000" b="1" dirty="0"/>
              <a:t>BBC News </a:t>
            </a:r>
            <a:r>
              <a:rPr lang="en-GB" sz="2000" dirty="0"/>
              <a:t>and 30 other sources (including online, radio, and TV outlets like </a:t>
            </a:r>
            <a:r>
              <a:rPr lang="en-GB" sz="2000" b="1" dirty="0"/>
              <a:t>Sky, ITV, The Independent</a:t>
            </a:r>
            <a:r>
              <a:rPr lang="en-GB" sz="2000" dirty="0"/>
              <a:t>, </a:t>
            </a:r>
            <a:r>
              <a:rPr lang="en-GB" sz="2000" b="1" dirty="0"/>
              <a:t>Yorkshire Post</a:t>
            </a:r>
            <a:r>
              <a:rPr lang="en-GB" sz="2000" dirty="0"/>
              <a:t>, </a:t>
            </a:r>
            <a:r>
              <a:rPr lang="en-GB" sz="2000" b="1" dirty="0"/>
              <a:t>Radio2</a:t>
            </a:r>
            <a:r>
              <a:rPr lang="en-GB" sz="2000" dirty="0"/>
              <a:t>, </a:t>
            </a:r>
            <a:r>
              <a:rPr lang="en-GB" sz="2000" b="1" dirty="0"/>
              <a:t>Jeremy Vine </a:t>
            </a:r>
            <a:r>
              <a:rPr lang="en-GB" sz="2000" dirty="0"/>
              <a:t>and </a:t>
            </a:r>
            <a:r>
              <a:rPr lang="en-GB" sz="2000" b="1" dirty="0"/>
              <a:t>Radio4 – BBC One Show</a:t>
            </a:r>
            <a:r>
              <a:rPr lang="en-GB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Experienced a </a:t>
            </a:r>
            <a:r>
              <a:rPr lang="en-GB" sz="2000" b="1" dirty="0"/>
              <a:t>700% surge in website referrals </a:t>
            </a:r>
            <a:r>
              <a:rPr lang="en-GB" sz="2000" dirty="0"/>
              <a:t>and a </a:t>
            </a:r>
            <a:r>
              <a:rPr lang="en-GB" sz="2000" b="1" dirty="0"/>
              <a:t>30% increase in user engagement</a:t>
            </a:r>
            <a:endParaRPr lang="en-GB" sz="2000" b="1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Initiated a dialogue with the ONS </a:t>
            </a:r>
            <a:r>
              <a:rPr lang="en-GB" sz="2000" dirty="0"/>
              <a:t>to explore potential collaboration on future research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KMTV </a:t>
            </a:r>
            <a:r>
              <a:rPr lang="en-GB" sz="2000" b="1" dirty="0"/>
              <a:t>documentary</a:t>
            </a:r>
            <a:r>
              <a:rPr lang="en-GB" sz="2000" dirty="0"/>
              <a:t> and </a:t>
            </a:r>
            <a:r>
              <a:rPr lang="en-GB" sz="2000" b="1" dirty="0"/>
              <a:t>animation</a:t>
            </a:r>
          </a:p>
        </p:txBody>
      </p:sp>
    </p:spTree>
    <p:extLst>
      <p:ext uri="{BB962C8B-B14F-4D97-AF65-F5344CB8AC3E}">
        <p14:creationId xmlns:p14="http://schemas.microsoft.com/office/powerpoint/2010/main" val="2669198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F3FEF5C-D76A-4D7A-A728-8571D5C9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/>
        </p:blipFill>
        <p:spPr bwMode="auto">
          <a:xfrm>
            <a:off x="8141918" y="10"/>
            <a:ext cx="4050083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AE4BEE-EAFB-882D-3D58-0A73583FB7FD}"/>
              </a:ext>
            </a:extLst>
          </p:cNvPr>
          <p:cNvSpPr txBox="1"/>
          <p:nvPr/>
        </p:nvSpPr>
        <p:spPr>
          <a:xfrm>
            <a:off x="438411" y="350729"/>
            <a:ext cx="4609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Media &amp;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3899D-694F-B6CC-CF42-3213708D31D3}"/>
              </a:ext>
            </a:extLst>
          </p:cNvPr>
          <p:cNvSpPr txBox="1"/>
          <p:nvPr/>
        </p:nvSpPr>
        <p:spPr>
          <a:xfrm>
            <a:off x="149118" y="982318"/>
            <a:ext cx="79176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Fortified media connections</a:t>
            </a:r>
            <a:r>
              <a:rPr lang="en-GB" sz="2000"/>
              <a:t>, particularly with the BBC rural affairs 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Established powerful collaborations </a:t>
            </a:r>
            <a:r>
              <a:rPr lang="en-GB" sz="2000"/>
              <a:t>with other aligned organisations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Amplified awareness of rural homelessness and rural housing </a:t>
            </a:r>
            <a:r>
              <a:rPr lang="en-GB" sz="2000"/>
              <a:t>concerns – positioning rural housing as a vital solution among various approaches to combat rural homelessness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/>
              <a:t>Connected with influential figures </a:t>
            </a:r>
            <a:r>
              <a:rPr lang="en-GB" sz="2000"/>
              <a:t>capable of driving 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Assumed a </a:t>
            </a:r>
            <a:r>
              <a:rPr lang="en-GB" sz="2000" b="1"/>
              <a:t>pivotal role</a:t>
            </a:r>
            <a:r>
              <a:rPr lang="en-GB" sz="2000"/>
              <a:t> in commissioning, directing, and promoting the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Ensured the </a:t>
            </a:r>
            <a:r>
              <a:rPr lang="en-GB" sz="2000" b="1"/>
              <a:t>research remains at the forefront </a:t>
            </a:r>
            <a:r>
              <a:rPr lang="en-GB" sz="2000"/>
              <a:t>with upcoming initiatives (roundtable, CHI – imagery, ONS, RHW, webinars, potential pilot)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01871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D5AFC-5C0D-13CC-86B0-A3A9ECCD204B}"/>
              </a:ext>
            </a:extLst>
          </p:cNvPr>
          <p:cNvSpPr txBox="1"/>
          <p:nvPr/>
        </p:nvSpPr>
        <p:spPr>
          <a:xfrm>
            <a:off x="438411" y="350729"/>
            <a:ext cx="3803285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Public affairs activity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11FD3-4E27-9629-56B8-DF3A8E451CE7}"/>
              </a:ext>
            </a:extLst>
          </p:cNvPr>
          <p:cNvSpPr txBox="1"/>
          <p:nvPr/>
        </p:nvSpPr>
        <p:spPr>
          <a:xfrm>
            <a:off x="438410" y="691088"/>
            <a:ext cx="5785409" cy="60585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Roundtable with Rough Sleeping Minister</a:t>
            </a:r>
            <a:r>
              <a:rPr lang="en-GB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: Parliamentary roundtable held withy Felicity Buchan MP (Con) and select group of senior stakeholders from across homelessness and rural sectors, as well as lived experience perspectives.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kern="100" dirty="0">
                <a:latin typeface="Calibri (body)"/>
                <a:ea typeface="Calibri"/>
                <a:cs typeface="Times New Roman"/>
              </a:rPr>
              <a:t>Meeting with Shadow Minister’s team: </a:t>
            </a:r>
            <a:r>
              <a:rPr lang="en-GB" kern="100" dirty="0">
                <a:latin typeface="Calibri (body)"/>
                <a:ea typeface="Calibri"/>
                <a:cs typeface="Times New Roman"/>
              </a:rPr>
              <a:t>following public support for the research from Paula Barker MP, we have convened a meeting with her and also been engaging directly with the team of Matthew Pennycook (Lab). A meeting has also been convened with Helen Morgan MP (Lib Dem).</a:t>
            </a:r>
            <a:endParaRPr lang="en-GB" kern="100" dirty="0"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b="1" kern="100" dirty="0">
                <a:effectLst/>
                <a:latin typeface="Calibri"/>
                <a:ea typeface="Calibri"/>
                <a:cs typeface="Times New Roman"/>
              </a:rPr>
              <a:t>Webinar: </a:t>
            </a:r>
            <a:r>
              <a:rPr lang="en-GB" sz="2000" kern="100" dirty="0">
                <a:effectLst/>
                <a:latin typeface="Calibri"/>
                <a:ea typeface="Calibri"/>
                <a:cs typeface="Times New Roman"/>
              </a:rPr>
              <a:t>organised to present research to key stakeholders, with particular focus on local authorities</a:t>
            </a:r>
            <a:r>
              <a:rPr lang="en-GB" sz="2000" kern="100" dirty="0">
                <a:latin typeface="Calibri"/>
                <a:ea typeface="Calibri"/>
                <a:cs typeface="Times New Roman"/>
              </a:rPr>
              <a:t>, membership and service delivery organisations.</a:t>
            </a:r>
            <a:endParaRPr lang="en-GB" sz="2000" kern="100" dirty="0">
              <a:effectLst/>
              <a:latin typeface="Calibri"/>
              <a:ea typeface="Calibri"/>
              <a:cs typeface="Times New Roman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4D6763-F528-EACF-96A4-2DF9E3F336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10" t="18264" r="33219" b="35476"/>
          <a:stretch/>
        </p:blipFill>
        <p:spPr>
          <a:xfrm>
            <a:off x="6223819" y="1057797"/>
            <a:ext cx="5759270" cy="347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962C49-E48A-A6DE-E07C-C7F6D0E4B8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93" t="39995" r="31775" b="40856"/>
          <a:stretch/>
        </p:blipFill>
        <p:spPr>
          <a:xfrm>
            <a:off x="6213984" y="4644437"/>
            <a:ext cx="5879744" cy="143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0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AF3FEF5C-D76A-4D7A-A728-8571D5C98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2" r="20472"/>
          <a:stretch/>
        </p:blipFill>
        <p:spPr bwMode="auto">
          <a:xfrm>
            <a:off x="8141918" y="10"/>
            <a:ext cx="4050083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E3792-310E-4913-8D17-6AE9F56933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/>
          <a:stretch/>
        </p:blipFill>
        <p:spPr>
          <a:xfrm>
            <a:off x="107206" y="5691299"/>
            <a:ext cx="1504618" cy="104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DD5AFC-5C0D-13CC-86B0-A3A9ECCD204B}"/>
              </a:ext>
            </a:extLst>
          </p:cNvPr>
          <p:cNvSpPr txBox="1"/>
          <p:nvPr/>
        </p:nvSpPr>
        <p:spPr>
          <a:xfrm>
            <a:off x="438411" y="350729"/>
            <a:ext cx="2152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>
                <a:solidFill>
                  <a:srgbClr val="E31F18"/>
                </a:solidFill>
              </a:rPr>
              <a:t>What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11FD3-4E27-9629-56B8-DF3A8E451CE7}"/>
              </a:ext>
            </a:extLst>
          </p:cNvPr>
          <p:cNvSpPr txBox="1"/>
          <p:nvPr/>
        </p:nvSpPr>
        <p:spPr>
          <a:xfrm>
            <a:off x="438411" y="350729"/>
            <a:ext cx="7579316" cy="6827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kern="100" dirty="0"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Establishing the ‘rural homelessness counts’ coalition: </a:t>
            </a:r>
            <a:r>
              <a:rPr lang="en-GB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building on momentum and channelling broad support through establishing a formal coalition. Aiming to keep rural homelessness on the national agenda and develop policy and practice at the local level.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Labour frontbench roundtable: </a:t>
            </a:r>
            <a:r>
              <a:rPr lang="en-GB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To influence Labour’s manifesto policymaking process through a joint roundtable with rough sleeping and DEFRA teams during the summer.</a:t>
            </a:r>
            <a:endParaRPr lang="en-GB" b="1" kern="100" dirty="0">
              <a:effectLst/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kern="1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Co-producing local practice </a:t>
            </a:r>
            <a:r>
              <a:rPr lang="en-GB" b="1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with Centre for Homelessness Impact (CHI) and LGA: </a:t>
            </a:r>
            <a:r>
              <a:rPr lang="en-GB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we are convening an engaged group of local authorities to develop best practice on data collection and service delivery.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1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Rural photography project: </a:t>
            </a:r>
            <a:r>
              <a:rPr lang="en-GB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as part of collaboration with CHI we are collaborating on a photography project to challenge the urban conception of homelessness and confront stereotypes, and raising awareness of the coalition’s work.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kern="100" dirty="0">
                <a:effectLst/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Key theme </a:t>
            </a:r>
            <a:r>
              <a:rPr lang="en-GB" kern="100" dirty="0"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during Rural Housing Week 2023, including pledge to end rural homelessness. Invitations for speaking and engagement continue….</a:t>
            </a:r>
            <a:endParaRPr lang="en-GB" kern="100" dirty="0">
              <a:effectLst/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kern="100" dirty="0">
              <a:effectLst/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0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55a369-30d5-4eb1-ac05-464e613800ee">
      <Terms xmlns="http://schemas.microsoft.com/office/infopath/2007/PartnerControls"/>
    </lcf76f155ced4ddcb4097134ff3c332f>
    <SharedWithUsers xmlns="301e856f-4f14-4cb4-bab6-f192e0a474a1">
      <UserInfo>
        <DisplayName>Carin Tunaker</DisplayName>
        <AccountId>30</AccountId>
        <AccountType/>
      </UserInfo>
      <UserInfo>
        <DisplayName>Helen Carr</DisplayName>
        <AccountId>73</AccountId>
        <AccountType/>
      </UserInfo>
      <UserInfo>
        <DisplayName>Martin Collett</DisplayName>
        <AccountId>8</AccountId>
        <AccountType/>
      </UserInfo>
      <UserInfo>
        <DisplayName>Dean McGlynn</DisplayName>
        <AccountId>29</AccountId>
        <AccountType/>
      </UserInfo>
      <UserInfo>
        <DisplayName>Karen Eagles</DisplayName>
        <AccountId>132</AccountId>
        <AccountType/>
      </UserInfo>
    </SharedWithUsers>
    <TaxCatchAll xmlns="301e856f-4f14-4cb4-bab6-f192e0a474a1" xsi:nil="true"/>
    <DocumentSetDescription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2ACE1B8981554C8C9C3E77AF6D6282" ma:contentTypeVersion="12" ma:contentTypeDescription="Create a new document." ma:contentTypeScope="" ma:versionID="ec43ebb10d2621212cd112e140766bbd">
  <xsd:schema xmlns:xsd="http://www.w3.org/2001/XMLSchema" xmlns:xs="http://www.w3.org/2001/XMLSchema" xmlns:p="http://schemas.microsoft.com/office/2006/metadata/properties" xmlns:ns1="http://schemas.microsoft.com/sharepoint/v3" xmlns:ns2="f155a369-30d5-4eb1-ac05-464e613800ee" xmlns:ns3="301e856f-4f14-4cb4-bab6-f192e0a474a1" targetNamespace="http://schemas.microsoft.com/office/2006/metadata/properties" ma:root="true" ma:fieldsID="2f423129ba2f194d66874565f697a8d8" ns1:_="" ns2:_="" ns3:_="">
    <xsd:import namespace="http://schemas.microsoft.com/sharepoint/v3"/>
    <xsd:import namespace="f155a369-30d5-4eb1-ac05-464e613800ee"/>
    <xsd:import namespace="301e856f-4f14-4cb4-bab6-f192e0a47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DocumentSetDescription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0" nillable="true" ma:displayName="Description" ma:description="A description of the Document 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5a369-30d5-4eb1-ac05-464e613800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4e5a3e9-c3e2-4c28-a279-a20843546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1e856f-4f14-4cb4-bab6-f192e0a474a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2c1cbfa6-00dd-4a7c-a8ac-8824ee105fe9}" ma:internalName="TaxCatchAll" ma:showField="CatchAllData" ma:web="301e856f-4f14-4cb4-bab6-f192e0a474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B86EEA-E2D7-4ED4-976F-96E6A66C548B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f155a369-30d5-4eb1-ac05-464e613800ee"/>
    <ds:schemaRef ds:uri="http://schemas.microsoft.com/sharepoint/v3"/>
    <ds:schemaRef ds:uri="http://schemas.openxmlformats.org/package/2006/metadata/core-properties"/>
    <ds:schemaRef ds:uri="301e856f-4f14-4cb4-bab6-f192e0a474a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EB78699-3E17-4C6D-A050-E8DD60EFCE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1440A8-64EF-4779-846C-0089BEDFFD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155a369-30d5-4eb1-ac05-464e613800ee"/>
    <ds:schemaRef ds:uri="301e856f-4f14-4cb4-bab6-f192e0a474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1102</Words>
  <Application>Microsoft Office PowerPoint</Application>
  <PresentationFormat>Widescreen</PresentationFormat>
  <Paragraphs>89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(body)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Academic next steps</vt:lpstr>
      <vt:lpstr>Some reflections on  co-production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Depth Assessment   English Rural Housing Association Business Update  24th March 2022</dc:title>
  <dc:creator>Martin Collett</dc:creator>
  <cp:lastModifiedBy>Amélie Godfrey</cp:lastModifiedBy>
  <cp:revision>3</cp:revision>
  <dcterms:created xsi:type="dcterms:W3CDTF">2022-03-10T12:12:42Z</dcterms:created>
  <dcterms:modified xsi:type="dcterms:W3CDTF">2023-07-11T09:36:40Z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0x010100712ACE1B8981554C8C9C3E77AF6D6282</vt:lpwstr>
  </property>
  <property fmtid="{D5CDD505-2E9C-101B-9397-08002B2CF9AE}" pid="3" name="MediaServiceImageTags">
    <vt:lpwstr/>
  </property>
</Properties>
</file>