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76" r:id="rId2"/>
    <p:sldId id="274" r:id="rId3"/>
    <p:sldId id="339" r:id="rId4"/>
    <p:sldId id="340" r:id="rId5"/>
    <p:sldId id="343" r:id="rId6"/>
    <p:sldId id="342" r:id="rId7"/>
    <p:sldId id="341" r:id="rId8"/>
    <p:sldId id="344" r:id="rId9"/>
    <p:sldId id="27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6790E3-AFB5-5749-8B43-C16A0A38B8C0}" v="17" dt="2023-06-30T12:15:54.2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06"/>
    <p:restoredTop sz="77483"/>
  </p:normalViewPr>
  <p:slideViewPr>
    <p:cSldViewPr snapToGrid="0">
      <p:cViewPr>
        <p:scale>
          <a:sx n="107" d="100"/>
          <a:sy n="107" d="100"/>
        </p:scale>
        <p:origin x="784" y="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119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 amunwa" userId="7221463cab8fdba2" providerId="LiveId" clId="{B56790E3-AFB5-5749-8B43-C16A0A38B8C0}"/>
    <pc:docChg chg="undo custSel modSld sldOrd">
      <pc:chgData name="ben amunwa" userId="7221463cab8fdba2" providerId="LiveId" clId="{B56790E3-AFB5-5749-8B43-C16A0A38B8C0}" dt="2023-06-30T12:15:54.242" v="533"/>
      <pc:docMkLst>
        <pc:docMk/>
      </pc:docMkLst>
      <pc:sldChg chg="modSp mod">
        <pc:chgData name="ben amunwa" userId="7221463cab8fdba2" providerId="LiveId" clId="{B56790E3-AFB5-5749-8B43-C16A0A38B8C0}" dt="2023-06-30T12:15:54.242" v="533"/>
        <pc:sldMkLst>
          <pc:docMk/>
          <pc:sldMk cId="3061317809" sldId="341"/>
        </pc:sldMkLst>
        <pc:spChg chg="mod">
          <ac:chgData name="ben amunwa" userId="7221463cab8fdba2" providerId="LiveId" clId="{B56790E3-AFB5-5749-8B43-C16A0A38B8C0}" dt="2023-06-30T12:14:10.669" v="520" actId="20577"/>
          <ac:spMkLst>
            <pc:docMk/>
            <pc:sldMk cId="3061317809" sldId="341"/>
            <ac:spMk id="26" creationId="{00000000-0000-0000-0000-000000000000}"/>
          </ac:spMkLst>
        </pc:spChg>
        <pc:graphicFrameChg chg="mod">
          <ac:chgData name="ben amunwa" userId="7221463cab8fdba2" providerId="LiveId" clId="{B56790E3-AFB5-5749-8B43-C16A0A38B8C0}" dt="2023-06-30T12:15:54.242" v="533"/>
          <ac:graphicFrameMkLst>
            <pc:docMk/>
            <pc:sldMk cId="3061317809" sldId="341"/>
            <ac:graphicFrameMk id="5" creationId="{72FBCBBC-A953-66FB-0B34-C50D1BA91437}"/>
          </ac:graphicFrameMkLst>
        </pc:graphicFrameChg>
      </pc:sldChg>
      <pc:sldChg chg="modSp mod ord">
        <pc:chgData name="ben amunwa" userId="7221463cab8fdba2" providerId="LiveId" clId="{B56790E3-AFB5-5749-8B43-C16A0A38B8C0}" dt="2023-06-30T12:13:46.451" v="508" actId="27636"/>
        <pc:sldMkLst>
          <pc:docMk/>
          <pc:sldMk cId="2324588808" sldId="342"/>
        </pc:sldMkLst>
        <pc:spChg chg="mod">
          <ac:chgData name="ben amunwa" userId="7221463cab8fdba2" providerId="LiveId" clId="{B56790E3-AFB5-5749-8B43-C16A0A38B8C0}" dt="2023-06-30T12:13:46.451" v="508" actId="27636"/>
          <ac:spMkLst>
            <pc:docMk/>
            <pc:sldMk cId="2324588808" sldId="342"/>
            <ac:spMk id="11" creationId="{00000000-0000-0000-0000-000000000000}"/>
          </ac:spMkLst>
        </pc:spChg>
        <pc:spChg chg="mod">
          <ac:chgData name="ben amunwa" userId="7221463cab8fdba2" providerId="LiveId" clId="{B56790E3-AFB5-5749-8B43-C16A0A38B8C0}" dt="2023-06-30T12:13:30.335" v="493" actId="20577"/>
          <ac:spMkLst>
            <pc:docMk/>
            <pc:sldMk cId="2324588808" sldId="342"/>
            <ac:spMk id="26" creationId="{00000000-0000-0000-0000-000000000000}"/>
          </ac:spMkLst>
        </pc:spChg>
      </pc:sldChg>
      <pc:sldChg chg="modSp mod">
        <pc:chgData name="ben amunwa" userId="7221463cab8fdba2" providerId="LiveId" clId="{B56790E3-AFB5-5749-8B43-C16A0A38B8C0}" dt="2023-06-30T12:13:36.949" v="505" actId="20577"/>
        <pc:sldMkLst>
          <pc:docMk/>
          <pc:sldMk cId="3777230383" sldId="343"/>
        </pc:sldMkLst>
        <pc:spChg chg="mod">
          <ac:chgData name="ben amunwa" userId="7221463cab8fdba2" providerId="LiveId" clId="{B56790E3-AFB5-5749-8B43-C16A0A38B8C0}" dt="2023-06-30T12:12:49.264" v="464" actId="20577"/>
          <ac:spMkLst>
            <pc:docMk/>
            <pc:sldMk cId="3777230383" sldId="343"/>
            <ac:spMk id="11" creationId="{00000000-0000-0000-0000-000000000000}"/>
          </ac:spMkLst>
        </pc:spChg>
        <pc:spChg chg="mod">
          <ac:chgData name="ben amunwa" userId="7221463cab8fdba2" providerId="LiveId" clId="{B56790E3-AFB5-5749-8B43-C16A0A38B8C0}" dt="2023-06-30T12:13:36.949" v="505" actId="20577"/>
          <ac:spMkLst>
            <pc:docMk/>
            <pc:sldMk cId="3777230383" sldId="343"/>
            <ac:spMk id="26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F02B56-67DE-9141-8B5F-87B7D73CD505}" type="doc">
      <dgm:prSet loTypeId="urn:microsoft.com/office/officeart/2005/8/layout/hierarchy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58E1A5C-65CF-8B46-9C89-3B46858503DE}">
      <dgm:prSet phldrT="[Text]" custT="1"/>
      <dgm:spPr/>
      <dgm:t>
        <a:bodyPr/>
        <a:lstStyle/>
        <a:p>
          <a:r>
            <a:rPr lang="en-GB" sz="2000" b="1" dirty="0"/>
            <a:t>A3 positive duties</a:t>
          </a:r>
        </a:p>
      </dgm:t>
    </dgm:pt>
    <dgm:pt modelId="{4069CFEE-2CAA-A744-B4A4-358C7AC5347B}" type="parTrans" cxnId="{003CA3EB-7439-1C42-BAA8-6B3CD2D15FBD}">
      <dgm:prSet/>
      <dgm:spPr/>
      <dgm:t>
        <a:bodyPr/>
        <a:lstStyle/>
        <a:p>
          <a:endParaRPr lang="en-GB"/>
        </a:p>
      </dgm:t>
    </dgm:pt>
    <dgm:pt modelId="{90018118-841D-A644-9760-5154D8A5D753}" type="sibTrans" cxnId="{003CA3EB-7439-1C42-BAA8-6B3CD2D15FBD}">
      <dgm:prSet/>
      <dgm:spPr/>
      <dgm:t>
        <a:bodyPr/>
        <a:lstStyle/>
        <a:p>
          <a:endParaRPr lang="en-GB"/>
        </a:p>
      </dgm:t>
    </dgm:pt>
    <dgm:pt modelId="{E16CB803-0A2C-6F44-B8D4-E3E0E26CE76E}">
      <dgm:prSet phldrT="[Text]" custT="1"/>
      <dgm:spPr/>
      <dgm:t>
        <a:bodyPr/>
        <a:lstStyle/>
        <a:p>
          <a:r>
            <a:rPr lang="en-GB" sz="1800" b="1" dirty="0"/>
            <a:t>High-level framework</a:t>
          </a:r>
        </a:p>
        <a:p>
          <a:r>
            <a:rPr lang="en-GB" sz="1400" b="0" dirty="0"/>
            <a:t>(</a:t>
          </a:r>
          <a:r>
            <a:rPr lang="en-GB" sz="1400" b="0" dirty="0" err="1"/>
            <a:t>eg.</a:t>
          </a:r>
          <a:r>
            <a:rPr lang="en-GB" sz="1400" b="0" dirty="0"/>
            <a:t> effective deterrence) </a:t>
          </a:r>
        </a:p>
      </dgm:t>
    </dgm:pt>
    <dgm:pt modelId="{90E16A85-0995-D448-88B1-3574F908C606}" type="parTrans" cxnId="{C4DD2E7F-38AF-2A46-B948-9BFF6204D8FA}">
      <dgm:prSet/>
      <dgm:spPr/>
      <dgm:t>
        <a:bodyPr/>
        <a:lstStyle/>
        <a:p>
          <a:endParaRPr lang="en-GB"/>
        </a:p>
      </dgm:t>
    </dgm:pt>
    <dgm:pt modelId="{E5922B72-4DD0-8C41-942B-25546D2DD5CE}" type="sibTrans" cxnId="{C4DD2E7F-38AF-2A46-B948-9BFF6204D8FA}">
      <dgm:prSet/>
      <dgm:spPr/>
      <dgm:t>
        <a:bodyPr/>
        <a:lstStyle/>
        <a:p>
          <a:endParaRPr lang="en-GB"/>
        </a:p>
      </dgm:t>
    </dgm:pt>
    <dgm:pt modelId="{A51F4E43-CD26-8A42-8B16-E70B20F46F33}">
      <dgm:prSet phldrT="[Text]" custT="1"/>
      <dgm:spPr/>
      <dgm:t>
        <a:bodyPr/>
        <a:lstStyle/>
        <a:p>
          <a:pPr algn="just"/>
          <a:r>
            <a:rPr lang="en-GB" sz="1600" dirty="0"/>
            <a:t>Breached where failure to est. a </a:t>
          </a:r>
          <a:r>
            <a:rPr lang="en-GB" sz="1600" b="0" dirty="0"/>
            <a:t>legislative and regulatory </a:t>
          </a:r>
          <a:r>
            <a:rPr lang="en-GB" sz="1600" dirty="0"/>
            <a:t>(incl. criminal law) </a:t>
          </a:r>
          <a:r>
            <a:rPr lang="en-GB" sz="1600" b="0" dirty="0"/>
            <a:t>framework</a:t>
          </a:r>
          <a:r>
            <a:rPr lang="en-GB" sz="1600" dirty="0"/>
            <a:t> to </a:t>
          </a:r>
          <a:r>
            <a:rPr lang="en-GB" sz="1600" b="0" dirty="0"/>
            <a:t>effectively protect individuals from the risk of IDT.</a:t>
          </a:r>
        </a:p>
      </dgm:t>
    </dgm:pt>
    <dgm:pt modelId="{5FF6B829-B9C5-B444-A470-446FAB9913B1}" type="parTrans" cxnId="{0B2038C3-054B-7F43-8A65-120B1AF9CEA0}">
      <dgm:prSet/>
      <dgm:spPr/>
      <dgm:t>
        <a:bodyPr/>
        <a:lstStyle/>
        <a:p>
          <a:endParaRPr lang="en-GB"/>
        </a:p>
      </dgm:t>
    </dgm:pt>
    <dgm:pt modelId="{4A8F36DF-16B6-3B48-9CF5-352B401C6BF7}" type="sibTrans" cxnId="{0B2038C3-054B-7F43-8A65-120B1AF9CEA0}">
      <dgm:prSet/>
      <dgm:spPr/>
      <dgm:t>
        <a:bodyPr/>
        <a:lstStyle/>
        <a:p>
          <a:endParaRPr lang="en-GB"/>
        </a:p>
      </dgm:t>
    </dgm:pt>
    <dgm:pt modelId="{8C7D2F5F-B5CD-C74C-AABC-7F19C44AEEED}">
      <dgm:prSet phldrT="[Text]" custT="1"/>
      <dgm:spPr/>
      <dgm:t>
        <a:bodyPr/>
        <a:lstStyle/>
        <a:p>
          <a:r>
            <a:rPr lang="en-GB" sz="1800" b="1" dirty="0"/>
            <a:t>Operational duty </a:t>
          </a:r>
        </a:p>
        <a:p>
          <a:r>
            <a:rPr lang="en-GB" sz="1400" b="0" dirty="0"/>
            <a:t>(</a:t>
          </a:r>
          <a:r>
            <a:rPr lang="en-GB" sz="1400" b="0" dirty="0" err="1"/>
            <a:t>eg.</a:t>
          </a:r>
          <a:r>
            <a:rPr lang="en-GB" sz="1400" b="0" dirty="0"/>
            <a:t> safeguarding)</a:t>
          </a:r>
        </a:p>
      </dgm:t>
    </dgm:pt>
    <dgm:pt modelId="{54CA90D4-E285-1E4C-93EE-F94B2D6A8001}" type="parTrans" cxnId="{C12F3E13-089D-C64B-A49D-3322B7CC0963}">
      <dgm:prSet/>
      <dgm:spPr/>
      <dgm:t>
        <a:bodyPr/>
        <a:lstStyle/>
        <a:p>
          <a:endParaRPr lang="en-GB"/>
        </a:p>
      </dgm:t>
    </dgm:pt>
    <dgm:pt modelId="{65BA82BE-96A7-3743-B9C9-240B7AFBF4E8}" type="sibTrans" cxnId="{C12F3E13-089D-C64B-A49D-3322B7CC0963}">
      <dgm:prSet/>
      <dgm:spPr/>
      <dgm:t>
        <a:bodyPr/>
        <a:lstStyle/>
        <a:p>
          <a:endParaRPr lang="en-GB"/>
        </a:p>
      </dgm:t>
    </dgm:pt>
    <dgm:pt modelId="{A95E06CB-984C-884D-A892-BC4D99112502}">
      <dgm:prSet phldrT="[Text]" custT="1"/>
      <dgm:spPr/>
      <dgm:t>
        <a:bodyPr/>
        <a:lstStyle/>
        <a:p>
          <a:pPr algn="just"/>
          <a:r>
            <a:rPr lang="en-GB" sz="1600" dirty="0"/>
            <a:t>Breached if state knows or ought to know of a </a:t>
          </a:r>
          <a:r>
            <a:rPr lang="en-GB" sz="1600" b="1" dirty="0"/>
            <a:t>real and immediate risk of IDT </a:t>
          </a:r>
          <a:r>
            <a:rPr lang="en-GB" sz="1600" dirty="0"/>
            <a:t>but fails to take measures (within its powers) that reasonably might have been expected to avoid it, but benefit of hindsight.</a:t>
          </a:r>
        </a:p>
      </dgm:t>
    </dgm:pt>
    <dgm:pt modelId="{7CF5EB00-8618-4F4A-A689-8F460EE73183}" type="parTrans" cxnId="{819ED6A4-8B5A-004E-9CEA-874F2D8260DB}">
      <dgm:prSet/>
      <dgm:spPr/>
      <dgm:t>
        <a:bodyPr/>
        <a:lstStyle/>
        <a:p>
          <a:endParaRPr lang="en-GB"/>
        </a:p>
      </dgm:t>
    </dgm:pt>
    <dgm:pt modelId="{D924C781-C94E-6A4D-B7BE-8DFA6CD19C38}" type="sibTrans" cxnId="{819ED6A4-8B5A-004E-9CEA-874F2D8260DB}">
      <dgm:prSet/>
      <dgm:spPr/>
      <dgm:t>
        <a:bodyPr/>
        <a:lstStyle/>
        <a:p>
          <a:endParaRPr lang="en-GB"/>
        </a:p>
      </dgm:t>
    </dgm:pt>
    <dgm:pt modelId="{13DCE306-7C96-7D45-BC01-89E1A2BB4C21}">
      <dgm:prSet custT="1"/>
      <dgm:spPr/>
      <dgm:t>
        <a:bodyPr/>
        <a:lstStyle/>
        <a:p>
          <a:r>
            <a:rPr lang="en-GB" sz="1800" b="1" dirty="0"/>
            <a:t>‘</a:t>
          </a:r>
          <a:r>
            <a:rPr lang="en-GB" sz="1800" b="1" i="1" dirty="0"/>
            <a:t>Low-level</a:t>
          </a:r>
          <a:r>
            <a:rPr lang="en-GB" sz="1800" b="1" dirty="0"/>
            <a:t>’ systems</a:t>
          </a:r>
        </a:p>
        <a:p>
          <a:r>
            <a:rPr lang="en-GB" sz="1400" b="0" dirty="0"/>
            <a:t>(</a:t>
          </a:r>
          <a:r>
            <a:rPr lang="en-GB" sz="1400" b="0" dirty="0" err="1"/>
            <a:t>eg.</a:t>
          </a:r>
          <a:r>
            <a:rPr lang="en-GB" sz="1400" b="0" dirty="0"/>
            <a:t> supervision, training, procurement)</a:t>
          </a:r>
          <a:r>
            <a:rPr lang="en-GB" sz="1800" b="0" dirty="0"/>
            <a:t> </a:t>
          </a:r>
        </a:p>
      </dgm:t>
    </dgm:pt>
    <dgm:pt modelId="{F9E1287F-D46A-0F4A-B0A4-AD5F53764CDD}" type="parTrans" cxnId="{2A82F219-805F-3B46-BDD1-FE7122DDB117}">
      <dgm:prSet/>
      <dgm:spPr/>
      <dgm:t>
        <a:bodyPr/>
        <a:lstStyle/>
        <a:p>
          <a:endParaRPr lang="en-GB"/>
        </a:p>
      </dgm:t>
    </dgm:pt>
    <dgm:pt modelId="{B1DC722D-ADBA-F348-BACE-1B6124FB4448}" type="sibTrans" cxnId="{2A82F219-805F-3B46-BDD1-FE7122DDB117}">
      <dgm:prSet/>
      <dgm:spPr/>
      <dgm:t>
        <a:bodyPr/>
        <a:lstStyle/>
        <a:p>
          <a:endParaRPr lang="en-GB"/>
        </a:p>
      </dgm:t>
    </dgm:pt>
    <dgm:pt modelId="{A8A482EA-DBBA-7746-BD33-8B2D67B0A8C6}">
      <dgm:prSet custT="1"/>
      <dgm:spPr/>
      <dgm:t>
        <a:bodyPr/>
        <a:lstStyle/>
        <a:p>
          <a:pPr algn="just"/>
          <a:r>
            <a:rPr lang="en-GB" sz="1600" b="0" dirty="0"/>
            <a:t>Breached if state undertakes, organises or authorises a dangerous activity &amp; fails to take measures to reduce the risk of IDT to a reasonable minimum (having regard to the need not to impose an impossible / disproportionate burden on authorities).</a:t>
          </a:r>
        </a:p>
      </dgm:t>
    </dgm:pt>
    <dgm:pt modelId="{BAC1E1F2-3097-D847-86A3-63C7273DE9F5}" type="parTrans" cxnId="{42DF035E-6841-504F-87B4-8045E9FBFA06}">
      <dgm:prSet/>
      <dgm:spPr/>
      <dgm:t>
        <a:bodyPr/>
        <a:lstStyle/>
        <a:p>
          <a:endParaRPr lang="en-GB"/>
        </a:p>
      </dgm:t>
    </dgm:pt>
    <dgm:pt modelId="{879C4448-81A6-1546-A903-2A38A4A4D4F5}" type="sibTrans" cxnId="{42DF035E-6841-504F-87B4-8045E9FBFA06}">
      <dgm:prSet/>
      <dgm:spPr/>
      <dgm:t>
        <a:bodyPr/>
        <a:lstStyle/>
        <a:p>
          <a:endParaRPr lang="en-GB"/>
        </a:p>
      </dgm:t>
    </dgm:pt>
    <dgm:pt modelId="{4144AC95-2A10-034C-9A4A-C54E0BFB9983}">
      <dgm:prSet custT="1"/>
      <dgm:spPr/>
      <dgm:t>
        <a:bodyPr/>
        <a:lstStyle/>
        <a:p>
          <a:r>
            <a:rPr lang="en-GB" sz="1500" i="1" dirty="0"/>
            <a:t>X and Others v. Bulgaria</a:t>
          </a:r>
          <a:r>
            <a:rPr lang="en-GB" sz="1500" dirty="0"/>
            <a:t> at §179.</a:t>
          </a:r>
        </a:p>
      </dgm:t>
    </dgm:pt>
    <dgm:pt modelId="{6522CC1B-20AB-6141-86A7-C76673A15493}" type="parTrans" cxnId="{00275313-053C-D744-BA86-83B51621BE4C}">
      <dgm:prSet/>
      <dgm:spPr/>
      <dgm:t>
        <a:bodyPr/>
        <a:lstStyle/>
        <a:p>
          <a:endParaRPr lang="en-GB"/>
        </a:p>
      </dgm:t>
    </dgm:pt>
    <dgm:pt modelId="{B1240B01-F8EB-4942-8C7B-0A6F3E9F1FA6}" type="sibTrans" cxnId="{00275313-053C-D744-BA86-83B51621BE4C}">
      <dgm:prSet/>
      <dgm:spPr/>
      <dgm:t>
        <a:bodyPr/>
        <a:lstStyle/>
        <a:p>
          <a:endParaRPr lang="en-GB"/>
        </a:p>
      </dgm:t>
    </dgm:pt>
    <dgm:pt modelId="{3C48F18C-5417-834A-95FC-19964EC4BEF9}">
      <dgm:prSet custT="1"/>
      <dgm:spPr/>
      <dgm:t>
        <a:bodyPr/>
        <a:lstStyle/>
        <a:p>
          <a:r>
            <a:rPr lang="en-GB" sz="1400" i="1" dirty="0"/>
            <a:t>Smith v Ministry of Defence</a:t>
          </a:r>
          <a:r>
            <a:rPr lang="en-GB" sz="1400" dirty="0"/>
            <a:t> at §§68 &amp; 105; </a:t>
          </a:r>
        </a:p>
        <a:p>
          <a:r>
            <a:rPr lang="en-GB" sz="1400" i="1" dirty="0"/>
            <a:t>R (CSM) v SSHD </a:t>
          </a:r>
          <a:r>
            <a:rPr lang="en-GB" sz="1400" i="0" dirty="0"/>
            <a:t>§§90-9</a:t>
          </a:r>
          <a:r>
            <a:rPr lang="en-GB" sz="1400" i="1" dirty="0"/>
            <a:t> </a:t>
          </a:r>
        </a:p>
        <a:p>
          <a:r>
            <a:rPr lang="en-GB" sz="1400" i="1" dirty="0"/>
            <a:t>Home Office v ASY </a:t>
          </a:r>
          <a:r>
            <a:rPr lang="en-GB" sz="1400" dirty="0"/>
            <a:t>§§50, 81, 71-72 &amp; 85</a:t>
          </a:r>
          <a:r>
            <a:rPr lang="en-GB" sz="1400" i="1" dirty="0"/>
            <a:t> </a:t>
          </a:r>
          <a:endParaRPr lang="en-GB" sz="1400" dirty="0"/>
        </a:p>
      </dgm:t>
    </dgm:pt>
    <dgm:pt modelId="{8F6011C2-FF51-F643-8933-B4427004724E}" type="parTrans" cxnId="{3023F77E-7D6D-6944-8DE7-E0F1287825CE}">
      <dgm:prSet/>
      <dgm:spPr/>
      <dgm:t>
        <a:bodyPr/>
        <a:lstStyle/>
        <a:p>
          <a:endParaRPr lang="en-GB"/>
        </a:p>
      </dgm:t>
    </dgm:pt>
    <dgm:pt modelId="{18E08D17-C5C7-9541-9435-F0B9A5A26481}" type="sibTrans" cxnId="{3023F77E-7D6D-6944-8DE7-E0F1287825CE}">
      <dgm:prSet/>
      <dgm:spPr/>
      <dgm:t>
        <a:bodyPr/>
        <a:lstStyle/>
        <a:p>
          <a:endParaRPr lang="en-GB"/>
        </a:p>
      </dgm:t>
    </dgm:pt>
    <dgm:pt modelId="{964BA360-DBEE-3B42-BE96-CD812C3DFB32}">
      <dgm:prSet custT="1"/>
      <dgm:spPr/>
      <dgm:t>
        <a:bodyPr/>
        <a:lstStyle/>
        <a:p>
          <a:endParaRPr lang="en-GB" sz="1400" b="0" i="1" dirty="0"/>
        </a:p>
        <a:p>
          <a:endParaRPr lang="en-GB" sz="1400" b="0" i="1" dirty="0"/>
        </a:p>
        <a:p>
          <a:r>
            <a:rPr lang="en-GB" sz="1400" b="0" i="1" dirty="0"/>
            <a:t>Osman v UK </a:t>
          </a:r>
          <a:r>
            <a:rPr lang="en-GB" sz="1400" b="0" dirty="0"/>
            <a:t>at §§115-6; </a:t>
          </a:r>
        </a:p>
        <a:p>
          <a:r>
            <a:rPr lang="en-GB" sz="1400" i="1" dirty="0"/>
            <a:t>R (MG) v SSHD</a:t>
          </a:r>
          <a:r>
            <a:rPr lang="en-GB" sz="1400" dirty="0"/>
            <a:t>  §§6-8, 66-69</a:t>
          </a:r>
          <a:endParaRPr lang="en-GB" sz="1400" b="0" dirty="0"/>
        </a:p>
        <a:p>
          <a:endParaRPr lang="en-GB" sz="1400" b="0" dirty="0"/>
        </a:p>
        <a:p>
          <a:endParaRPr lang="en-GB" sz="1400" b="0" dirty="0"/>
        </a:p>
      </dgm:t>
    </dgm:pt>
    <dgm:pt modelId="{BD4D5968-C7A2-2C41-9C72-7DCB90DF4F9D}" type="parTrans" cxnId="{AA379589-ECF6-F041-BC81-0B703055C1F9}">
      <dgm:prSet/>
      <dgm:spPr/>
      <dgm:t>
        <a:bodyPr/>
        <a:lstStyle/>
        <a:p>
          <a:endParaRPr lang="en-GB"/>
        </a:p>
      </dgm:t>
    </dgm:pt>
    <dgm:pt modelId="{2AB4B9EA-2E14-804C-A3B0-BF89D5F1C83D}" type="sibTrans" cxnId="{AA379589-ECF6-F041-BC81-0B703055C1F9}">
      <dgm:prSet/>
      <dgm:spPr/>
      <dgm:t>
        <a:bodyPr/>
        <a:lstStyle/>
        <a:p>
          <a:endParaRPr lang="en-GB"/>
        </a:p>
      </dgm:t>
    </dgm:pt>
    <dgm:pt modelId="{834A40D3-D9BB-114A-8544-E2F11FBD363F}" type="pres">
      <dgm:prSet presAssocID="{C0F02B56-67DE-9141-8B5F-87B7D73CD50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9DFDB8A-6179-6A4A-A836-9987F141A51D}" type="pres">
      <dgm:prSet presAssocID="{A58E1A5C-65CF-8B46-9C89-3B46858503DE}" presName="root1" presStyleCnt="0"/>
      <dgm:spPr/>
    </dgm:pt>
    <dgm:pt modelId="{E9D7A791-8D40-AE41-8EAD-9A9423D841E6}" type="pres">
      <dgm:prSet presAssocID="{A58E1A5C-65CF-8B46-9C89-3B46858503DE}" presName="LevelOneTextNode" presStyleLbl="node0" presStyleIdx="0" presStyleCnt="1" custScaleX="47385" custLinFactNeighborX="-22620" custLinFactNeighborY="0">
        <dgm:presLayoutVars>
          <dgm:chPref val="3"/>
        </dgm:presLayoutVars>
      </dgm:prSet>
      <dgm:spPr/>
    </dgm:pt>
    <dgm:pt modelId="{BD0D5E44-6870-8C44-9150-40C41D2DA34D}" type="pres">
      <dgm:prSet presAssocID="{A58E1A5C-65CF-8B46-9C89-3B46858503DE}" presName="level2hierChild" presStyleCnt="0"/>
      <dgm:spPr/>
    </dgm:pt>
    <dgm:pt modelId="{EB2DE05B-7E0C-5F41-BE22-884E805E1543}" type="pres">
      <dgm:prSet presAssocID="{90E16A85-0995-D448-88B1-3574F908C606}" presName="conn2-1" presStyleLbl="parChTrans1D2" presStyleIdx="0" presStyleCnt="3"/>
      <dgm:spPr/>
    </dgm:pt>
    <dgm:pt modelId="{7EDE1B0E-E0B3-124E-BD64-BE5F724E7F11}" type="pres">
      <dgm:prSet presAssocID="{90E16A85-0995-D448-88B1-3574F908C606}" presName="connTx" presStyleLbl="parChTrans1D2" presStyleIdx="0" presStyleCnt="3"/>
      <dgm:spPr/>
    </dgm:pt>
    <dgm:pt modelId="{06FAAB86-EC53-4141-85EE-2E1A76E5CC50}" type="pres">
      <dgm:prSet presAssocID="{E16CB803-0A2C-6F44-B8D4-E3E0E26CE76E}" presName="root2" presStyleCnt="0"/>
      <dgm:spPr/>
    </dgm:pt>
    <dgm:pt modelId="{89E6E8F1-B7CC-2841-8A80-110CD5197D99}" type="pres">
      <dgm:prSet presAssocID="{E16CB803-0A2C-6F44-B8D4-E3E0E26CE76E}" presName="LevelTwoTextNode" presStyleLbl="node2" presStyleIdx="0" presStyleCnt="3" custScaleX="55568" custLinFactNeighborX="-12816" custLinFactNeighborY="2748">
        <dgm:presLayoutVars>
          <dgm:chPref val="3"/>
        </dgm:presLayoutVars>
      </dgm:prSet>
      <dgm:spPr/>
    </dgm:pt>
    <dgm:pt modelId="{32780935-C4B4-D041-AD13-FFB7D5DE3A10}" type="pres">
      <dgm:prSet presAssocID="{E16CB803-0A2C-6F44-B8D4-E3E0E26CE76E}" presName="level3hierChild" presStyleCnt="0"/>
      <dgm:spPr/>
    </dgm:pt>
    <dgm:pt modelId="{EDF62050-CED7-8F40-8B5F-645C421D14A6}" type="pres">
      <dgm:prSet presAssocID="{5FF6B829-B9C5-B444-A470-446FAB9913B1}" presName="conn2-1" presStyleLbl="parChTrans1D3" presStyleIdx="0" presStyleCnt="3"/>
      <dgm:spPr/>
    </dgm:pt>
    <dgm:pt modelId="{AFCBA361-6754-D941-94BE-A66DF2A30BFC}" type="pres">
      <dgm:prSet presAssocID="{5FF6B829-B9C5-B444-A470-446FAB9913B1}" presName="connTx" presStyleLbl="parChTrans1D3" presStyleIdx="0" presStyleCnt="3"/>
      <dgm:spPr/>
    </dgm:pt>
    <dgm:pt modelId="{7B78B620-CADE-1E40-96E5-8BC931B33A68}" type="pres">
      <dgm:prSet presAssocID="{A51F4E43-CD26-8A42-8B16-E70B20F46F33}" presName="root2" presStyleCnt="0"/>
      <dgm:spPr/>
    </dgm:pt>
    <dgm:pt modelId="{3F6D2A90-E0BC-2F4C-9BF5-47AE099B8149}" type="pres">
      <dgm:prSet presAssocID="{A51F4E43-CD26-8A42-8B16-E70B20F46F33}" presName="LevelTwoTextNode" presStyleLbl="node3" presStyleIdx="0" presStyleCnt="3" custScaleX="191349" custScaleY="106820" custLinFactNeighborX="-23695" custLinFactNeighborY="2744">
        <dgm:presLayoutVars>
          <dgm:chPref val="3"/>
        </dgm:presLayoutVars>
      </dgm:prSet>
      <dgm:spPr/>
    </dgm:pt>
    <dgm:pt modelId="{C48D3FC5-79BB-3047-A3E7-5FBE404FDD65}" type="pres">
      <dgm:prSet presAssocID="{A51F4E43-CD26-8A42-8B16-E70B20F46F33}" presName="level3hierChild" presStyleCnt="0"/>
      <dgm:spPr/>
    </dgm:pt>
    <dgm:pt modelId="{352B1B43-3EB8-3D49-AE0A-FDDC9A6AFD0B}" type="pres">
      <dgm:prSet presAssocID="{6522CC1B-20AB-6141-86A7-C76673A15493}" presName="conn2-1" presStyleLbl="parChTrans1D4" presStyleIdx="0" presStyleCnt="3"/>
      <dgm:spPr/>
    </dgm:pt>
    <dgm:pt modelId="{B5634874-ACC5-6642-BC98-32F016FFB763}" type="pres">
      <dgm:prSet presAssocID="{6522CC1B-20AB-6141-86A7-C76673A15493}" presName="connTx" presStyleLbl="parChTrans1D4" presStyleIdx="0" presStyleCnt="3"/>
      <dgm:spPr/>
    </dgm:pt>
    <dgm:pt modelId="{97301152-2760-8749-874D-C9F0D5732B46}" type="pres">
      <dgm:prSet presAssocID="{4144AC95-2A10-034C-9A4A-C54E0BFB9983}" presName="root2" presStyleCnt="0"/>
      <dgm:spPr/>
    </dgm:pt>
    <dgm:pt modelId="{CFFBB13D-EA8A-784D-B145-CFEF877A2A82}" type="pres">
      <dgm:prSet presAssocID="{4144AC95-2A10-034C-9A4A-C54E0BFB9983}" presName="LevelTwoTextNode" presStyleLbl="node4" presStyleIdx="0" presStyleCnt="3" custScaleX="67792" custLinFactNeighborX="-25108" custLinFactNeighborY="1919">
        <dgm:presLayoutVars>
          <dgm:chPref val="3"/>
        </dgm:presLayoutVars>
      </dgm:prSet>
      <dgm:spPr/>
    </dgm:pt>
    <dgm:pt modelId="{C0419FA9-5C4D-344D-B5BF-E4CCA73AA389}" type="pres">
      <dgm:prSet presAssocID="{4144AC95-2A10-034C-9A4A-C54E0BFB9983}" presName="level3hierChild" presStyleCnt="0"/>
      <dgm:spPr/>
    </dgm:pt>
    <dgm:pt modelId="{927384A4-D468-8D48-8B0D-6314773F09FF}" type="pres">
      <dgm:prSet presAssocID="{F9E1287F-D46A-0F4A-B0A4-AD5F53764CDD}" presName="conn2-1" presStyleLbl="parChTrans1D2" presStyleIdx="1" presStyleCnt="3"/>
      <dgm:spPr/>
    </dgm:pt>
    <dgm:pt modelId="{DA8AE752-B5C9-EB4E-B314-39628A856799}" type="pres">
      <dgm:prSet presAssocID="{F9E1287F-D46A-0F4A-B0A4-AD5F53764CDD}" presName="connTx" presStyleLbl="parChTrans1D2" presStyleIdx="1" presStyleCnt="3"/>
      <dgm:spPr/>
    </dgm:pt>
    <dgm:pt modelId="{28ED6716-6243-E741-AE57-66B3FDA84406}" type="pres">
      <dgm:prSet presAssocID="{13DCE306-7C96-7D45-BC01-89E1A2BB4C21}" presName="root2" presStyleCnt="0"/>
      <dgm:spPr/>
    </dgm:pt>
    <dgm:pt modelId="{BC82A300-AC5A-994A-B1B3-1055C134791E}" type="pres">
      <dgm:prSet presAssocID="{13DCE306-7C96-7D45-BC01-89E1A2BB4C21}" presName="LevelTwoTextNode" presStyleLbl="node2" presStyleIdx="1" presStyleCnt="3" custScaleX="62189" custScaleY="108866" custLinFactNeighborX="-12417" custLinFactNeighborY="0">
        <dgm:presLayoutVars>
          <dgm:chPref val="3"/>
        </dgm:presLayoutVars>
      </dgm:prSet>
      <dgm:spPr/>
    </dgm:pt>
    <dgm:pt modelId="{9B0EB830-83DC-9442-BE3F-54B78CB58C2D}" type="pres">
      <dgm:prSet presAssocID="{13DCE306-7C96-7D45-BC01-89E1A2BB4C21}" presName="level3hierChild" presStyleCnt="0"/>
      <dgm:spPr/>
    </dgm:pt>
    <dgm:pt modelId="{0845A5D6-1722-F246-ABC1-721DC4CA9679}" type="pres">
      <dgm:prSet presAssocID="{BAC1E1F2-3097-D847-86A3-63C7273DE9F5}" presName="conn2-1" presStyleLbl="parChTrans1D3" presStyleIdx="1" presStyleCnt="3"/>
      <dgm:spPr/>
    </dgm:pt>
    <dgm:pt modelId="{61340B73-9D73-7E48-8629-B3D03B44A810}" type="pres">
      <dgm:prSet presAssocID="{BAC1E1F2-3097-D847-86A3-63C7273DE9F5}" presName="connTx" presStyleLbl="parChTrans1D3" presStyleIdx="1" presStyleCnt="3"/>
      <dgm:spPr/>
    </dgm:pt>
    <dgm:pt modelId="{5E8D171E-0EC8-204A-BB42-A3E61D592C28}" type="pres">
      <dgm:prSet presAssocID="{A8A482EA-DBBA-7746-BD33-8B2D67B0A8C6}" presName="root2" presStyleCnt="0"/>
      <dgm:spPr/>
    </dgm:pt>
    <dgm:pt modelId="{4B5783A5-A98E-844F-8745-6B494FD1BBB4}" type="pres">
      <dgm:prSet presAssocID="{A8A482EA-DBBA-7746-BD33-8B2D67B0A8C6}" presName="LevelTwoTextNode" presStyleLbl="node3" presStyleIdx="1" presStyleCnt="3" custScaleX="190465" custScaleY="143734" custLinFactNeighborX="-28968" custLinFactNeighborY="0">
        <dgm:presLayoutVars>
          <dgm:chPref val="3"/>
        </dgm:presLayoutVars>
      </dgm:prSet>
      <dgm:spPr/>
    </dgm:pt>
    <dgm:pt modelId="{05976BA2-3CB7-FF4F-A90A-AE994577DBF2}" type="pres">
      <dgm:prSet presAssocID="{A8A482EA-DBBA-7746-BD33-8B2D67B0A8C6}" presName="level3hierChild" presStyleCnt="0"/>
      <dgm:spPr/>
    </dgm:pt>
    <dgm:pt modelId="{0CAB2D52-2970-D147-9A60-6ED82E99F01F}" type="pres">
      <dgm:prSet presAssocID="{8F6011C2-FF51-F643-8933-B4427004724E}" presName="conn2-1" presStyleLbl="parChTrans1D4" presStyleIdx="1" presStyleCnt="3"/>
      <dgm:spPr/>
    </dgm:pt>
    <dgm:pt modelId="{3409763C-4BC6-F04D-8BF1-BC42AF1F9AB2}" type="pres">
      <dgm:prSet presAssocID="{8F6011C2-FF51-F643-8933-B4427004724E}" presName="connTx" presStyleLbl="parChTrans1D4" presStyleIdx="1" presStyleCnt="3"/>
      <dgm:spPr/>
    </dgm:pt>
    <dgm:pt modelId="{71B058C4-A146-9141-A015-E394F63F202B}" type="pres">
      <dgm:prSet presAssocID="{3C48F18C-5417-834A-95FC-19964EC4BEF9}" presName="root2" presStyleCnt="0"/>
      <dgm:spPr/>
    </dgm:pt>
    <dgm:pt modelId="{D63AD689-06D1-EA44-9F5F-4D321D74AF3A}" type="pres">
      <dgm:prSet presAssocID="{3C48F18C-5417-834A-95FC-19964EC4BEF9}" presName="LevelTwoTextNode" presStyleLbl="node4" presStyleIdx="1" presStyleCnt="3" custScaleX="86276" custScaleY="121482" custLinFactNeighborX="-32438" custLinFactNeighborY="-953">
        <dgm:presLayoutVars>
          <dgm:chPref val="3"/>
        </dgm:presLayoutVars>
      </dgm:prSet>
      <dgm:spPr/>
    </dgm:pt>
    <dgm:pt modelId="{B46B5868-290B-434F-B5B8-6BD7DA55D0E9}" type="pres">
      <dgm:prSet presAssocID="{3C48F18C-5417-834A-95FC-19964EC4BEF9}" presName="level3hierChild" presStyleCnt="0"/>
      <dgm:spPr/>
    </dgm:pt>
    <dgm:pt modelId="{23E088DC-1DF9-D54D-871A-B2283BEA46D8}" type="pres">
      <dgm:prSet presAssocID="{54CA90D4-E285-1E4C-93EE-F94B2D6A8001}" presName="conn2-1" presStyleLbl="parChTrans1D2" presStyleIdx="2" presStyleCnt="3"/>
      <dgm:spPr/>
    </dgm:pt>
    <dgm:pt modelId="{31CBF037-F9F2-9544-8506-A6F5CD5537C3}" type="pres">
      <dgm:prSet presAssocID="{54CA90D4-E285-1E4C-93EE-F94B2D6A8001}" presName="connTx" presStyleLbl="parChTrans1D2" presStyleIdx="2" presStyleCnt="3"/>
      <dgm:spPr/>
    </dgm:pt>
    <dgm:pt modelId="{4EAB1802-A19A-1444-87B2-6A84BFB53C40}" type="pres">
      <dgm:prSet presAssocID="{8C7D2F5F-B5CD-C74C-AABC-7F19C44AEEED}" presName="root2" presStyleCnt="0"/>
      <dgm:spPr/>
    </dgm:pt>
    <dgm:pt modelId="{819076C4-771A-B54F-B186-B302DE7387F5}" type="pres">
      <dgm:prSet presAssocID="{8C7D2F5F-B5CD-C74C-AABC-7F19C44AEEED}" presName="LevelTwoTextNode" presStyleLbl="node2" presStyleIdx="2" presStyleCnt="3" custScaleX="58441" custLinFactNeighborX="-11543" custLinFactNeighborY="3873">
        <dgm:presLayoutVars>
          <dgm:chPref val="3"/>
        </dgm:presLayoutVars>
      </dgm:prSet>
      <dgm:spPr/>
    </dgm:pt>
    <dgm:pt modelId="{713D03B5-8929-7148-BEE3-1DE9C1B7BA9B}" type="pres">
      <dgm:prSet presAssocID="{8C7D2F5F-B5CD-C74C-AABC-7F19C44AEEED}" presName="level3hierChild" presStyleCnt="0"/>
      <dgm:spPr/>
    </dgm:pt>
    <dgm:pt modelId="{BA45B70A-2757-D44B-86BA-7981C562DCB8}" type="pres">
      <dgm:prSet presAssocID="{7CF5EB00-8618-4F4A-A689-8F460EE73183}" presName="conn2-1" presStyleLbl="parChTrans1D3" presStyleIdx="2" presStyleCnt="3"/>
      <dgm:spPr/>
    </dgm:pt>
    <dgm:pt modelId="{8E1626BD-1109-DB43-871E-E7C761DEE701}" type="pres">
      <dgm:prSet presAssocID="{7CF5EB00-8618-4F4A-A689-8F460EE73183}" presName="connTx" presStyleLbl="parChTrans1D3" presStyleIdx="2" presStyleCnt="3"/>
      <dgm:spPr/>
    </dgm:pt>
    <dgm:pt modelId="{F77E5104-0F50-7A4E-B526-B6900170A279}" type="pres">
      <dgm:prSet presAssocID="{A95E06CB-984C-884D-A892-BC4D99112502}" presName="root2" presStyleCnt="0"/>
      <dgm:spPr/>
    </dgm:pt>
    <dgm:pt modelId="{4F3220A2-D7C2-884E-B907-E610A7F8EFF6}" type="pres">
      <dgm:prSet presAssocID="{A95E06CB-984C-884D-A892-BC4D99112502}" presName="LevelTwoTextNode" presStyleLbl="node3" presStyleIdx="2" presStyleCnt="3" custScaleX="181948" custScaleY="111104" custLinFactNeighborX="-16659" custLinFactNeighborY="3545">
        <dgm:presLayoutVars>
          <dgm:chPref val="3"/>
        </dgm:presLayoutVars>
      </dgm:prSet>
      <dgm:spPr/>
    </dgm:pt>
    <dgm:pt modelId="{85F42B56-F6FE-BE4E-A52E-1F57704D4AE7}" type="pres">
      <dgm:prSet presAssocID="{A95E06CB-984C-884D-A892-BC4D99112502}" presName="level3hierChild" presStyleCnt="0"/>
      <dgm:spPr/>
    </dgm:pt>
    <dgm:pt modelId="{4E3947F1-3CE5-2B48-BA90-31176E79A7C0}" type="pres">
      <dgm:prSet presAssocID="{BD4D5968-C7A2-2C41-9C72-7DCB90DF4F9D}" presName="conn2-1" presStyleLbl="parChTrans1D4" presStyleIdx="2" presStyleCnt="3"/>
      <dgm:spPr/>
    </dgm:pt>
    <dgm:pt modelId="{B03FBA53-6D58-F041-9964-06E55C00BA08}" type="pres">
      <dgm:prSet presAssocID="{BD4D5968-C7A2-2C41-9C72-7DCB90DF4F9D}" presName="connTx" presStyleLbl="parChTrans1D4" presStyleIdx="2" presStyleCnt="3"/>
      <dgm:spPr/>
    </dgm:pt>
    <dgm:pt modelId="{E92D9C87-B16D-1C49-B7BB-AF81463A881E}" type="pres">
      <dgm:prSet presAssocID="{964BA360-DBEE-3B42-BE96-CD812C3DFB32}" presName="root2" presStyleCnt="0"/>
      <dgm:spPr/>
    </dgm:pt>
    <dgm:pt modelId="{51789A36-9AC1-B349-9F30-6139D83E1EA3}" type="pres">
      <dgm:prSet presAssocID="{964BA360-DBEE-3B42-BE96-CD812C3DFB32}" presName="LevelTwoTextNode" presStyleLbl="node4" presStyleIdx="2" presStyleCnt="3" custScaleX="58960" custLinFactNeighborX="-20677" custLinFactNeighborY="4917">
        <dgm:presLayoutVars>
          <dgm:chPref val="3"/>
        </dgm:presLayoutVars>
      </dgm:prSet>
      <dgm:spPr/>
    </dgm:pt>
    <dgm:pt modelId="{FCE51475-C856-9140-8BDF-C06C60AEB240}" type="pres">
      <dgm:prSet presAssocID="{964BA360-DBEE-3B42-BE96-CD812C3DFB32}" presName="level3hierChild" presStyleCnt="0"/>
      <dgm:spPr/>
    </dgm:pt>
  </dgm:ptLst>
  <dgm:cxnLst>
    <dgm:cxn modelId="{F5664800-2CF5-7E45-B4B1-EB135DBC364B}" type="presOf" srcId="{7CF5EB00-8618-4F4A-A689-8F460EE73183}" destId="{BA45B70A-2757-D44B-86BA-7981C562DCB8}" srcOrd="0" destOrd="0" presId="urn:microsoft.com/office/officeart/2005/8/layout/hierarchy2"/>
    <dgm:cxn modelId="{FF355008-F239-FA4A-A4CC-BF577BF13C92}" type="presOf" srcId="{13DCE306-7C96-7D45-BC01-89E1A2BB4C21}" destId="{BC82A300-AC5A-994A-B1B3-1055C134791E}" srcOrd="0" destOrd="0" presId="urn:microsoft.com/office/officeart/2005/8/layout/hierarchy2"/>
    <dgm:cxn modelId="{A64DB808-D43C-B744-90AB-3494F671F856}" type="presOf" srcId="{F9E1287F-D46A-0F4A-B0A4-AD5F53764CDD}" destId="{DA8AE752-B5C9-EB4E-B314-39628A856799}" srcOrd="1" destOrd="0" presId="urn:microsoft.com/office/officeart/2005/8/layout/hierarchy2"/>
    <dgm:cxn modelId="{053F930A-42FF-4147-B0EB-627B615DAF8A}" type="presOf" srcId="{90E16A85-0995-D448-88B1-3574F908C606}" destId="{7EDE1B0E-E0B3-124E-BD64-BE5F724E7F11}" srcOrd="1" destOrd="0" presId="urn:microsoft.com/office/officeart/2005/8/layout/hierarchy2"/>
    <dgm:cxn modelId="{B12D100E-D3C9-1A4A-953C-7D30D58FCFA1}" type="presOf" srcId="{BAC1E1F2-3097-D847-86A3-63C7273DE9F5}" destId="{61340B73-9D73-7E48-8629-B3D03B44A810}" srcOrd="1" destOrd="0" presId="urn:microsoft.com/office/officeart/2005/8/layout/hierarchy2"/>
    <dgm:cxn modelId="{C12F3E13-089D-C64B-A49D-3322B7CC0963}" srcId="{A58E1A5C-65CF-8B46-9C89-3B46858503DE}" destId="{8C7D2F5F-B5CD-C74C-AABC-7F19C44AEEED}" srcOrd="2" destOrd="0" parTransId="{54CA90D4-E285-1E4C-93EE-F94B2D6A8001}" sibTransId="{65BA82BE-96A7-3743-B9C9-240B7AFBF4E8}"/>
    <dgm:cxn modelId="{00275313-053C-D744-BA86-83B51621BE4C}" srcId="{A51F4E43-CD26-8A42-8B16-E70B20F46F33}" destId="{4144AC95-2A10-034C-9A4A-C54E0BFB9983}" srcOrd="0" destOrd="0" parTransId="{6522CC1B-20AB-6141-86A7-C76673A15493}" sibTransId="{B1240B01-F8EB-4942-8C7B-0A6F3E9F1FA6}"/>
    <dgm:cxn modelId="{F320DF15-EB01-7C47-9E0B-F83961CA2B5A}" type="presOf" srcId="{6522CC1B-20AB-6141-86A7-C76673A15493}" destId="{B5634874-ACC5-6642-BC98-32F016FFB763}" srcOrd="1" destOrd="0" presId="urn:microsoft.com/office/officeart/2005/8/layout/hierarchy2"/>
    <dgm:cxn modelId="{2A82F219-805F-3B46-BDD1-FE7122DDB117}" srcId="{A58E1A5C-65CF-8B46-9C89-3B46858503DE}" destId="{13DCE306-7C96-7D45-BC01-89E1A2BB4C21}" srcOrd="1" destOrd="0" parTransId="{F9E1287F-D46A-0F4A-B0A4-AD5F53764CDD}" sibTransId="{B1DC722D-ADBA-F348-BACE-1B6124FB4448}"/>
    <dgm:cxn modelId="{5C0D5A1E-0067-8B41-85C3-60DA79D2F96D}" type="presOf" srcId="{8C7D2F5F-B5CD-C74C-AABC-7F19C44AEEED}" destId="{819076C4-771A-B54F-B186-B302DE7387F5}" srcOrd="0" destOrd="0" presId="urn:microsoft.com/office/officeart/2005/8/layout/hierarchy2"/>
    <dgm:cxn modelId="{79002528-D53E-B440-91E8-D25D99E438FF}" type="presOf" srcId="{3C48F18C-5417-834A-95FC-19964EC4BEF9}" destId="{D63AD689-06D1-EA44-9F5F-4D321D74AF3A}" srcOrd="0" destOrd="0" presId="urn:microsoft.com/office/officeart/2005/8/layout/hierarchy2"/>
    <dgm:cxn modelId="{39DD4729-C55D-A743-9EEC-4880DF1ECAE2}" type="presOf" srcId="{7CF5EB00-8618-4F4A-A689-8F460EE73183}" destId="{8E1626BD-1109-DB43-871E-E7C761DEE701}" srcOrd="1" destOrd="0" presId="urn:microsoft.com/office/officeart/2005/8/layout/hierarchy2"/>
    <dgm:cxn modelId="{12971539-0E35-2746-AD60-559AABC52B87}" type="presOf" srcId="{8F6011C2-FF51-F643-8933-B4427004724E}" destId="{3409763C-4BC6-F04D-8BF1-BC42AF1F9AB2}" srcOrd="1" destOrd="0" presId="urn:microsoft.com/office/officeart/2005/8/layout/hierarchy2"/>
    <dgm:cxn modelId="{49954E3E-E224-E64C-BB47-E314BE6755F8}" type="presOf" srcId="{5FF6B829-B9C5-B444-A470-446FAB9913B1}" destId="{AFCBA361-6754-D941-94BE-A66DF2A30BFC}" srcOrd="1" destOrd="0" presId="urn:microsoft.com/office/officeart/2005/8/layout/hierarchy2"/>
    <dgm:cxn modelId="{2C7A0947-62B9-2345-8239-357105E5C216}" type="presOf" srcId="{BD4D5968-C7A2-2C41-9C72-7DCB90DF4F9D}" destId="{B03FBA53-6D58-F041-9964-06E55C00BA08}" srcOrd="1" destOrd="0" presId="urn:microsoft.com/office/officeart/2005/8/layout/hierarchy2"/>
    <dgm:cxn modelId="{CD98EE51-FB85-F34E-B2CB-F53FCD341CA9}" type="presOf" srcId="{90E16A85-0995-D448-88B1-3574F908C606}" destId="{EB2DE05B-7E0C-5F41-BE22-884E805E1543}" srcOrd="0" destOrd="0" presId="urn:microsoft.com/office/officeart/2005/8/layout/hierarchy2"/>
    <dgm:cxn modelId="{42DF035E-6841-504F-87B4-8045E9FBFA06}" srcId="{13DCE306-7C96-7D45-BC01-89E1A2BB4C21}" destId="{A8A482EA-DBBA-7746-BD33-8B2D67B0A8C6}" srcOrd="0" destOrd="0" parTransId="{BAC1E1F2-3097-D847-86A3-63C7273DE9F5}" sibTransId="{879C4448-81A6-1546-A903-2A38A4A4D4F5}"/>
    <dgm:cxn modelId="{DC8DAD65-8336-6341-A465-AF6DAAF089E6}" type="presOf" srcId="{A58E1A5C-65CF-8B46-9C89-3B46858503DE}" destId="{E9D7A791-8D40-AE41-8EAD-9A9423D841E6}" srcOrd="0" destOrd="0" presId="urn:microsoft.com/office/officeart/2005/8/layout/hierarchy2"/>
    <dgm:cxn modelId="{0A2D546F-318E-584C-9673-7E6789A9746D}" type="presOf" srcId="{C0F02B56-67DE-9141-8B5F-87B7D73CD505}" destId="{834A40D3-D9BB-114A-8544-E2F11FBD363F}" srcOrd="0" destOrd="0" presId="urn:microsoft.com/office/officeart/2005/8/layout/hierarchy2"/>
    <dgm:cxn modelId="{530EEF6F-AFF9-9A4A-8E9F-699FBB7B1C27}" type="presOf" srcId="{4144AC95-2A10-034C-9A4A-C54E0BFB9983}" destId="{CFFBB13D-EA8A-784D-B145-CFEF877A2A82}" srcOrd="0" destOrd="0" presId="urn:microsoft.com/office/officeart/2005/8/layout/hierarchy2"/>
    <dgm:cxn modelId="{3023F77E-7D6D-6944-8DE7-E0F1287825CE}" srcId="{A8A482EA-DBBA-7746-BD33-8B2D67B0A8C6}" destId="{3C48F18C-5417-834A-95FC-19964EC4BEF9}" srcOrd="0" destOrd="0" parTransId="{8F6011C2-FF51-F643-8933-B4427004724E}" sibTransId="{18E08D17-C5C7-9541-9435-F0B9A5A26481}"/>
    <dgm:cxn modelId="{C4DD2E7F-38AF-2A46-B948-9BFF6204D8FA}" srcId="{A58E1A5C-65CF-8B46-9C89-3B46858503DE}" destId="{E16CB803-0A2C-6F44-B8D4-E3E0E26CE76E}" srcOrd="0" destOrd="0" parTransId="{90E16A85-0995-D448-88B1-3574F908C606}" sibTransId="{E5922B72-4DD0-8C41-942B-25546D2DD5CE}"/>
    <dgm:cxn modelId="{7B64B082-925D-5C41-BBEB-C5D832B8D9D2}" type="presOf" srcId="{A8A482EA-DBBA-7746-BD33-8B2D67B0A8C6}" destId="{4B5783A5-A98E-844F-8745-6B494FD1BBB4}" srcOrd="0" destOrd="0" presId="urn:microsoft.com/office/officeart/2005/8/layout/hierarchy2"/>
    <dgm:cxn modelId="{5DC69586-BD1A-D943-BE0F-E300AC0CCC0E}" type="presOf" srcId="{5FF6B829-B9C5-B444-A470-446FAB9913B1}" destId="{EDF62050-CED7-8F40-8B5F-645C421D14A6}" srcOrd="0" destOrd="0" presId="urn:microsoft.com/office/officeart/2005/8/layout/hierarchy2"/>
    <dgm:cxn modelId="{AA379589-ECF6-F041-BC81-0B703055C1F9}" srcId="{A95E06CB-984C-884D-A892-BC4D99112502}" destId="{964BA360-DBEE-3B42-BE96-CD812C3DFB32}" srcOrd="0" destOrd="0" parTransId="{BD4D5968-C7A2-2C41-9C72-7DCB90DF4F9D}" sibTransId="{2AB4B9EA-2E14-804C-A3B0-BF89D5F1C83D}"/>
    <dgm:cxn modelId="{115D5A92-9B91-AD40-B49E-7DDFB2F52598}" type="presOf" srcId="{A95E06CB-984C-884D-A892-BC4D99112502}" destId="{4F3220A2-D7C2-884E-B907-E610A7F8EFF6}" srcOrd="0" destOrd="0" presId="urn:microsoft.com/office/officeart/2005/8/layout/hierarchy2"/>
    <dgm:cxn modelId="{819ED6A4-8B5A-004E-9CEA-874F2D8260DB}" srcId="{8C7D2F5F-B5CD-C74C-AABC-7F19C44AEEED}" destId="{A95E06CB-984C-884D-A892-BC4D99112502}" srcOrd="0" destOrd="0" parTransId="{7CF5EB00-8618-4F4A-A689-8F460EE73183}" sibTransId="{D924C781-C94E-6A4D-B7BE-8DFA6CD19C38}"/>
    <dgm:cxn modelId="{1D8B32BC-D89C-5246-88F3-EA3FB8F5379E}" type="presOf" srcId="{BD4D5968-C7A2-2C41-9C72-7DCB90DF4F9D}" destId="{4E3947F1-3CE5-2B48-BA90-31176E79A7C0}" srcOrd="0" destOrd="0" presId="urn:microsoft.com/office/officeart/2005/8/layout/hierarchy2"/>
    <dgm:cxn modelId="{C8EF07BF-58D9-C242-B754-EE9E688F8F9D}" type="presOf" srcId="{BAC1E1F2-3097-D847-86A3-63C7273DE9F5}" destId="{0845A5D6-1722-F246-ABC1-721DC4CA9679}" srcOrd="0" destOrd="0" presId="urn:microsoft.com/office/officeart/2005/8/layout/hierarchy2"/>
    <dgm:cxn modelId="{0B2038C3-054B-7F43-8A65-120B1AF9CEA0}" srcId="{E16CB803-0A2C-6F44-B8D4-E3E0E26CE76E}" destId="{A51F4E43-CD26-8A42-8B16-E70B20F46F33}" srcOrd="0" destOrd="0" parTransId="{5FF6B829-B9C5-B444-A470-446FAB9913B1}" sibTransId="{4A8F36DF-16B6-3B48-9CF5-352B401C6BF7}"/>
    <dgm:cxn modelId="{6335DFCC-A9A8-8743-99F1-84BDABB30B5F}" type="presOf" srcId="{A51F4E43-CD26-8A42-8B16-E70B20F46F33}" destId="{3F6D2A90-E0BC-2F4C-9BF5-47AE099B8149}" srcOrd="0" destOrd="0" presId="urn:microsoft.com/office/officeart/2005/8/layout/hierarchy2"/>
    <dgm:cxn modelId="{29BECCCE-2853-6D45-88ED-2A59C8126B6C}" type="presOf" srcId="{F9E1287F-D46A-0F4A-B0A4-AD5F53764CDD}" destId="{927384A4-D468-8D48-8B0D-6314773F09FF}" srcOrd="0" destOrd="0" presId="urn:microsoft.com/office/officeart/2005/8/layout/hierarchy2"/>
    <dgm:cxn modelId="{C9A106D6-7F3B-8542-A45F-4DCD13B85873}" type="presOf" srcId="{8F6011C2-FF51-F643-8933-B4427004724E}" destId="{0CAB2D52-2970-D147-9A60-6ED82E99F01F}" srcOrd="0" destOrd="0" presId="urn:microsoft.com/office/officeart/2005/8/layout/hierarchy2"/>
    <dgm:cxn modelId="{44C8DADC-44F0-A34E-8664-DBBAA20C1CBC}" type="presOf" srcId="{6522CC1B-20AB-6141-86A7-C76673A15493}" destId="{352B1B43-3EB8-3D49-AE0A-FDDC9A6AFD0B}" srcOrd="0" destOrd="0" presId="urn:microsoft.com/office/officeart/2005/8/layout/hierarchy2"/>
    <dgm:cxn modelId="{003CA3EB-7439-1C42-BAA8-6B3CD2D15FBD}" srcId="{C0F02B56-67DE-9141-8B5F-87B7D73CD505}" destId="{A58E1A5C-65CF-8B46-9C89-3B46858503DE}" srcOrd="0" destOrd="0" parTransId="{4069CFEE-2CAA-A744-B4A4-358C7AC5347B}" sibTransId="{90018118-841D-A644-9760-5154D8A5D753}"/>
    <dgm:cxn modelId="{904B87F1-9775-6740-9BF2-851A4D7F7B30}" type="presOf" srcId="{E16CB803-0A2C-6F44-B8D4-E3E0E26CE76E}" destId="{89E6E8F1-B7CC-2841-8A80-110CD5197D99}" srcOrd="0" destOrd="0" presId="urn:microsoft.com/office/officeart/2005/8/layout/hierarchy2"/>
    <dgm:cxn modelId="{7FEFD5F5-792E-1342-BD72-EAC9371AFBDE}" type="presOf" srcId="{54CA90D4-E285-1E4C-93EE-F94B2D6A8001}" destId="{23E088DC-1DF9-D54D-871A-B2283BEA46D8}" srcOrd="0" destOrd="0" presId="urn:microsoft.com/office/officeart/2005/8/layout/hierarchy2"/>
    <dgm:cxn modelId="{66E621F6-DEF0-0049-9E45-6399BD13E669}" type="presOf" srcId="{54CA90D4-E285-1E4C-93EE-F94B2D6A8001}" destId="{31CBF037-F9F2-9544-8506-A6F5CD5537C3}" srcOrd="1" destOrd="0" presId="urn:microsoft.com/office/officeart/2005/8/layout/hierarchy2"/>
    <dgm:cxn modelId="{ED723BFA-C1A1-E44F-970C-EC1BFEBDB89D}" type="presOf" srcId="{964BA360-DBEE-3B42-BE96-CD812C3DFB32}" destId="{51789A36-9AC1-B349-9F30-6139D83E1EA3}" srcOrd="0" destOrd="0" presId="urn:microsoft.com/office/officeart/2005/8/layout/hierarchy2"/>
    <dgm:cxn modelId="{9DAC8270-A9D3-8B47-9BC8-268E2BB96F0C}" type="presParOf" srcId="{834A40D3-D9BB-114A-8544-E2F11FBD363F}" destId="{19DFDB8A-6179-6A4A-A836-9987F141A51D}" srcOrd="0" destOrd="0" presId="urn:microsoft.com/office/officeart/2005/8/layout/hierarchy2"/>
    <dgm:cxn modelId="{55722301-45BD-9241-BAD5-2F5B420DAB96}" type="presParOf" srcId="{19DFDB8A-6179-6A4A-A836-9987F141A51D}" destId="{E9D7A791-8D40-AE41-8EAD-9A9423D841E6}" srcOrd="0" destOrd="0" presId="urn:microsoft.com/office/officeart/2005/8/layout/hierarchy2"/>
    <dgm:cxn modelId="{953469EF-3C0F-5040-A5D1-7DA8959BB46E}" type="presParOf" srcId="{19DFDB8A-6179-6A4A-A836-9987F141A51D}" destId="{BD0D5E44-6870-8C44-9150-40C41D2DA34D}" srcOrd="1" destOrd="0" presId="urn:microsoft.com/office/officeart/2005/8/layout/hierarchy2"/>
    <dgm:cxn modelId="{CC8B7008-C901-224F-87BC-CDB35C7CE91B}" type="presParOf" srcId="{BD0D5E44-6870-8C44-9150-40C41D2DA34D}" destId="{EB2DE05B-7E0C-5F41-BE22-884E805E1543}" srcOrd="0" destOrd="0" presId="urn:microsoft.com/office/officeart/2005/8/layout/hierarchy2"/>
    <dgm:cxn modelId="{1C0060D7-5357-FC4C-A4AC-372A048E1FAA}" type="presParOf" srcId="{EB2DE05B-7E0C-5F41-BE22-884E805E1543}" destId="{7EDE1B0E-E0B3-124E-BD64-BE5F724E7F11}" srcOrd="0" destOrd="0" presId="urn:microsoft.com/office/officeart/2005/8/layout/hierarchy2"/>
    <dgm:cxn modelId="{AD2EA21C-B95F-A04E-BC18-F85C6D729C32}" type="presParOf" srcId="{BD0D5E44-6870-8C44-9150-40C41D2DA34D}" destId="{06FAAB86-EC53-4141-85EE-2E1A76E5CC50}" srcOrd="1" destOrd="0" presId="urn:microsoft.com/office/officeart/2005/8/layout/hierarchy2"/>
    <dgm:cxn modelId="{137CE76E-0970-6C4D-ADED-CB888510B6F9}" type="presParOf" srcId="{06FAAB86-EC53-4141-85EE-2E1A76E5CC50}" destId="{89E6E8F1-B7CC-2841-8A80-110CD5197D99}" srcOrd="0" destOrd="0" presId="urn:microsoft.com/office/officeart/2005/8/layout/hierarchy2"/>
    <dgm:cxn modelId="{E17A2164-2232-4941-A8ED-660DDEB75724}" type="presParOf" srcId="{06FAAB86-EC53-4141-85EE-2E1A76E5CC50}" destId="{32780935-C4B4-D041-AD13-FFB7D5DE3A10}" srcOrd="1" destOrd="0" presId="urn:microsoft.com/office/officeart/2005/8/layout/hierarchy2"/>
    <dgm:cxn modelId="{D1D2937A-6A37-244C-A94E-0748D6E5CD7E}" type="presParOf" srcId="{32780935-C4B4-D041-AD13-FFB7D5DE3A10}" destId="{EDF62050-CED7-8F40-8B5F-645C421D14A6}" srcOrd="0" destOrd="0" presId="urn:microsoft.com/office/officeart/2005/8/layout/hierarchy2"/>
    <dgm:cxn modelId="{30F3606E-A472-E447-9291-CC17E2F7127A}" type="presParOf" srcId="{EDF62050-CED7-8F40-8B5F-645C421D14A6}" destId="{AFCBA361-6754-D941-94BE-A66DF2A30BFC}" srcOrd="0" destOrd="0" presId="urn:microsoft.com/office/officeart/2005/8/layout/hierarchy2"/>
    <dgm:cxn modelId="{7009328A-FB47-8C4F-B65C-CB715D95197C}" type="presParOf" srcId="{32780935-C4B4-D041-AD13-FFB7D5DE3A10}" destId="{7B78B620-CADE-1E40-96E5-8BC931B33A68}" srcOrd="1" destOrd="0" presId="urn:microsoft.com/office/officeart/2005/8/layout/hierarchy2"/>
    <dgm:cxn modelId="{21AE7D84-A110-E24E-B0A8-557C1600D8B8}" type="presParOf" srcId="{7B78B620-CADE-1E40-96E5-8BC931B33A68}" destId="{3F6D2A90-E0BC-2F4C-9BF5-47AE099B8149}" srcOrd="0" destOrd="0" presId="urn:microsoft.com/office/officeart/2005/8/layout/hierarchy2"/>
    <dgm:cxn modelId="{2565EEAD-BFA2-8F4F-9E63-8CBA7FDFA017}" type="presParOf" srcId="{7B78B620-CADE-1E40-96E5-8BC931B33A68}" destId="{C48D3FC5-79BB-3047-A3E7-5FBE404FDD65}" srcOrd="1" destOrd="0" presId="urn:microsoft.com/office/officeart/2005/8/layout/hierarchy2"/>
    <dgm:cxn modelId="{D222CBAC-83A9-694C-94F8-059A5D87DABC}" type="presParOf" srcId="{C48D3FC5-79BB-3047-A3E7-5FBE404FDD65}" destId="{352B1B43-3EB8-3D49-AE0A-FDDC9A6AFD0B}" srcOrd="0" destOrd="0" presId="urn:microsoft.com/office/officeart/2005/8/layout/hierarchy2"/>
    <dgm:cxn modelId="{2CF72CD2-C4F2-0F42-B271-E99048FC0523}" type="presParOf" srcId="{352B1B43-3EB8-3D49-AE0A-FDDC9A6AFD0B}" destId="{B5634874-ACC5-6642-BC98-32F016FFB763}" srcOrd="0" destOrd="0" presId="urn:microsoft.com/office/officeart/2005/8/layout/hierarchy2"/>
    <dgm:cxn modelId="{99F78DFD-4905-AB4F-A2C3-1A243D3769A4}" type="presParOf" srcId="{C48D3FC5-79BB-3047-A3E7-5FBE404FDD65}" destId="{97301152-2760-8749-874D-C9F0D5732B46}" srcOrd="1" destOrd="0" presId="urn:microsoft.com/office/officeart/2005/8/layout/hierarchy2"/>
    <dgm:cxn modelId="{979ACF3D-5EE5-3F41-AB90-7DC2A8C46EBD}" type="presParOf" srcId="{97301152-2760-8749-874D-C9F0D5732B46}" destId="{CFFBB13D-EA8A-784D-B145-CFEF877A2A82}" srcOrd="0" destOrd="0" presId="urn:microsoft.com/office/officeart/2005/8/layout/hierarchy2"/>
    <dgm:cxn modelId="{EC085A88-F38C-EC41-9EBE-A9C8474D6BF5}" type="presParOf" srcId="{97301152-2760-8749-874D-C9F0D5732B46}" destId="{C0419FA9-5C4D-344D-B5BF-E4CCA73AA389}" srcOrd="1" destOrd="0" presId="urn:microsoft.com/office/officeart/2005/8/layout/hierarchy2"/>
    <dgm:cxn modelId="{1CBD2EA7-4C84-4F47-A7D6-B9FF6F6D15E4}" type="presParOf" srcId="{BD0D5E44-6870-8C44-9150-40C41D2DA34D}" destId="{927384A4-D468-8D48-8B0D-6314773F09FF}" srcOrd="2" destOrd="0" presId="urn:microsoft.com/office/officeart/2005/8/layout/hierarchy2"/>
    <dgm:cxn modelId="{9D1F3D29-10F7-4E47-96EE-9C7E844C9EAB}" type="presParOf" srcId="{927384A4-D468-8D48-8B0D-6314773F09FF}" destId="{DA8AE752-B5C9-EB4E-B314-39628A856799}" srcOrd="0" destOrd="0" presId="urn:microsoft.com/office/officeart/2005/8/layout/hierarchy2"/>
    <dgm:cxn modelId="{912F1E3F-A764-464C-A6C1-00A552E15100}" type="presParOf" srcId="{BD0D5E44-6870-8C44-9150-40C41D2DA34D}" destId="{28ED6716-6243-E741-AE57-66B3FDA84406}" srcOrd="3" destOrd="0" presId="urn:microsoft.com/office/officeart/2005/8/layout/hierarchy2"/>
    <dgm:cxn modelId="{F9EF57EE-BA52-7D4B-8B15-C0F1DB3A9ABB}" type="presParOf" srcId="{28ED6716-6243-E741-AE57-66B3FDA84406}" destId="{BC82A300-AC5A-994A-B1B3-1055C134791E}" srcOrd="0" destOrd="0" presId="urn:microsoft.com/office/officeart/2005/8/layout/hierarchy2"/>
    <dgm:cxn modelId="{9FC90B1E-BA4C-924D-9D16-FA19A836306C}" type="presParOf" srcId="{28ED6716-6243-E741-AE57-66B3FDA84406}" destId="{9B0EB830-83DC-9442-BE3F-54B78CB58C2D}" srcOrd="1" destOrd="0" presId="urn:microsoft.com/office/officeart/2005/8/layout/hierarchy2"/>
    <dgm:cxn modelId="{DF7A8AF1-67EB-E24E-B880-0744E0A6B7D2}" type="presParOf" srcId="{9B0EB830-83DC-9442-BE3F-54B78CB58C2D}" destId="{0845A5D6-1722-F246-ABC1-721DC4CA9679}" srcOrd="0" destOrd="0" presId="urn:microsoft.com/office/officeart/2005/8/layout/hierarchy2"/>
    <dgm:cxn modelId="{F226897A-86CC-BE4E-918E-353EA1A828C4}" type="presParOf" srcId="{0845A5D6-1722-F246-ABC1-721DC4CA9679}" destId="{61340B73-9D73-7E48-8629-B3D03B44A810}" srcOrd="0" destOrd="0" presId="urn:microsoft.com/office/officeart/2005/8/layout/hierarchy2"/>
    <dgm:cxn modelId="{7C7AACCE-8173-BF46-8AB1-01C243CCFFD9}" type="presParOf" srcId="{9B0EB830-83DC-9442-BE3F-54B78CB58C2D}" destId="{5E8D171E-0EC8-204A-BB42-A3E61D592C28}" srcOrd="1" destOrd="0" presId="urn:microsoft.com/office/officeart/2005/8/layout/hierarchy2"/>
    <dgm:cxn modelId="{B8D64A5C-520E-A248-B49C-7673A2D49034}" type="presParOf" srcId="{5E8D171E-0EC8-204A-BB42-A3E61D592C28}" destId="{4B5783A5-A98E-844F-8745-6B494FD1BBB4}" srcOrd="0" destOrd="0" presId="urn:microsoft.com/office/officeart/2005/8/layout/hierarchy2"/>
    <dgm:cxn modelId="{E1A8325A-6D21-D24E-8958-9C7394412B4B}" type="presParOf" srcId="{5E8D171E-0EC8-204A-BB42-A3E61D592C28}" destId="{05976BA2-3CB7-FF4F-A90A-AE994577DBF2}" srcOrd="1" destOrd="0" presId="urn:microsoft.com/office/officeart/2005/8/layout/hierarchy2"/>
    <dgm:cxn modelId="{93B8F183-095F-8D41-8A5B-3FD3DC979AB1}" type="presParOf" srcId="{05976BA2-3CB7-FF4F-A90A-AE994577DBF2}" destId="{0CAB2D52-2970-D147-9A60-6ED82E99F01F}" srcOrd="0" destOrd="0" presId="urn:microsoft.com/office/officeart/2005/8/layout/hierarchy2"/>
    <dgm:cxn modelId="{A454544C-018D-2F45-9721-BA2226D4E9E2}" type="presParOf" srcId="{0CAB2D52-2970-D147-9A60-6ED82E99F01F}" destId="{3409763C-4BC6-F04D-8BF1-BC42AF1F9AB2}" srcOrd="0" destOrd="0" presId="urn:microsoft.com/office/officeart/2005/8/layout/hierarchy2"/>
    <dgm:cxn modelId="{C976A608-0C62-244C-B243-D6ABAA60809F}" type="presParOf" srcId="{05976BA2-3CB7-FF4F-A90A-AE994577DBF2}" destId="{71B058C4-A146-9141-A015-E394F63F202B}" srcOrd="1" destOrd="0" presId="urn:microsoft.com/office/officeart/2005/8/layout/hierarchy2"/>
    <dgm:cxn modelId="{8468C746-468D-3147-BED9-20C5442E8BE3}" type="presParOf" srcId="{71B058C4-A146-9141-A015-E394F63F202B}" destId="{D63AD689-06D1-EA44-9F5F-4D321D74AF3A}" srcOrd="0" destOrd="0" presId="urn:microsoft.com/office/officeart/2005/8/layout/hierarchy2"/>
    <dgm:cxn modelId="{586836B4-F9FD-2D40-8CE9-3234512C1C69}" type="presParOf" srcId="{71B058C4-A146-9141-A015-E394F63F202B}" destId="{B46B5868-290B-434F-B5B8-6BD7DA55D0E9}" srcOrd="1" destOrd="0" presId="urn:microsoft.com/office/officeart/2005/8/layout/hierarchy2"/>
    <dgm:cxn modelId="{6096F74A-60EB-7B4E-8903-4C2039953FDB}" type="presParOf" srcId="{BD0D5E44-6870-8C44-9150-40C41D2DA34D}" destId="{23E088DC-1DF9-D54D-871A-B2283BEA46D8}" srcOrd="4" destOrd="0" presId="urn:microsoft.com/office/officeart/2005/8/layout/hierarchy2"/>
    <dgm:cxn modelId="{52EAEAB5-4302-4646-91FE-B5EAF6F24A1A}" type="presParOf" srcId="{23E088DC-1DF9-D54D-871A-B2283BEA46D8}" destId="{31CBF037-F9F2-9544-8506-A6F5CD5537C3}" srcOrd="0" destOrd="0" presId="urn:microsoft.com/office/officeart/2005/8/layout/hierarchy2"/>
    <dgm:cxn modelId="{77C2E208-5215-9547-9C7C-E00CEF837BF2}" type="presParOf" srcId="{BD0D5E44-6870-8C44-9150-40C41D2DA34D}" destId="{4EAB1802-A19A-1444-87B2-6A84BFB53C40}" srcOrd="5" destOrd="0" presId="urn:microsoft.com/office/officeart/2005/8/layout/hierarchy2"/>
    <dgm:cxn modelId="{9EAE982D-CAA9-3141-8A8C-DB4F1E9BCE5F}" type="presParOf" srcId="{4EAB1802-A19A-1444-87B2-6A84BFB53C40}" destId="{819076C4-771A-B54F-B186-B302DE7387F5}" srcOrd="0" destOrd="0" presId="urn:microsoft.com/office/officeart/2005/8/layout/hierarchy2"/>
    <dgm:cxn modelId="{DF132487-29E7-5846-951D-CD14D5C0E5C9}" type="presParOf" srcId="{4EAB1802-A19A-1444-87B2-6A84BFB53C40}" destId="{713D03B5-8929-7148-BEE3-1DE9C1B7BA9B}" srcOrd="1" destOrd="0" presId="urn:microsoft.com/office/officeart/2005/8/layout/hierarchy2"/>
    <dgm:cxn modelId="{3B01CB77-12EA-424A-8D76-A8001A06FA1A}" type="presParOf" srcId="{713D03B5-8929-7148-BEE3-1DE9C1B7BA9B}" destId="{BA45B70A-2757-D44B-86BA-7981C562DCB8}" srcOrd="0" destOrd="0" presId="urn:microsoft.com/office/officeart/2005/8/layout/hierarchy2"/>
    <dgm:cxn modelId="{266B43F9-D6CE-DE4F-8D9C-F1890523ACE7}" type="presParOf" srcId="{BA45B70A-2757-D44B-86BA-7981C562DCB8}" destId="{8E1626BD-1109-DB43-871E-E7C761DEE701}" srcOrd="0" destOrd="0" presId="urn:microsoft.com/office/officeart/2005/8/layout/hierarchy2"/>
    <dgm:cxn modelId="{29E5820F-11D9-B54D-9D3F-3F5A5749783B}" type="presParOf" srcId="{713D03B5-8929-7148-BEE3-1DE9C1B7BA9B}" destId="{F77E5104-0F50-7A4E-B526-B6900170A279}" srcOrd="1" destOrd="0" presId="urn:microsoft.com/office/officeart/2005/8/layout/hierarchy2"/>
    <dgm:cxn modelId="{0E4D5038-DA6B-D042-844A-62EA52259FCF}" type="presParOf" srcId="{F77E5104-0F50-7A4E-B526-B6900170A279}" destId="{4F3220A2-D7C2-884E-B907-E610A7F8EFF6}" srcOrd="0" destOrd="0" presId="urn:microsoft.com/office/officeart/2005/8/layout/hierarchy2"/>
    <dgm:cxn modelId="{B96089AD-D058-0A45-BFCB-47CF56A4D8A9}" type="presParOf" srcId="{F77E5104-0F50-7A4E-B526-B6900170A279}" destId="{85F42B56-F6FE-BE4E-A52E-1F57704D4AE7}" srcOrd="1" destOrd="0" presId="urn:microsoft.com/office/officeart/2005/8/layout/hierarchy2"/>
    <dgm:cxn modelId="{F642FCA3-8FC4-CA43-B664-CE940DBD5CC8}" type="presParOf" srcId="{85F42B56-F6FE-BE4E-A52E-1F57704D4AE7}" destId="{4E3947F1-3CE5-2B48-BA90-31176E79A7C0}" srcOrd="0" destOrd="0" presId="urn:microsoft.com/office/officeart/2005/8/layout/hierarchy2"/>
    <dgm:cxn modelId="{7A7F25A3-F312-334E-A05E-9554C509320E}" type="presParOf" srcId="{4E3947F1-3CE5-2B48-BA90-31176E79A7C0}" destId="{B03FBA53-6D58-F041-9964-06E55C00BA08}" srcOrd="0" destOrd="0" presId="urn:microsoft.com/office/officeart/2005/8/layout/hierarchy2"/>
    <dgm:cxn modelId="{66891970-4BAB-034C-A1A4-BDA725DF1F0A}" type="presParOf" srcId="{85F42B56-F6FE-BE4E-A52E-1F57704D4AE7}" destId="{E92D9C87-B16D-1C49-B7BB-AF81463A881E}" srcOrd="1" destOrd="0" presId="urn:microsoft.com/office/officeart/2005/8/layout/hierarchy2"/>
    <dgm:cxn modelId="{AAEE2D18-0C2D-3C4C-AB31-3CA29D7A058F}" type="presParOf" srcId="{E92D9C87-B16D-1C49-B7BB-AF81463A881E}" destId="{51789A36-9AC1-B349-9F30-6139D83E1EA3}" srcOrd="0" destOrd="0" presId="urn:microsoft.com/office/officeart/2005/8/layout/hierarchy2"/>
    <dgm:cxn modelId="{B24A3F1D-85FC-FE48-AEEE-BB3222607797}" type="presParOf" srcId="{E92D9C87-B16D-1C49-B7BB-AF81463A881E}" destId="{FCE51475-C856-9140-8BDF-C06C60AEB24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D7A791-8D40-AE41-8EAD-9A9423D841E6}">
      <dsp:nvSpPr>
        <dsp:cNvPr id="0" name=""/>
        <dsp:cNvSpPr/>
      </dsp:nvSpPr>
      <dsp:spPr>
        <a:xfrm>
          <a:off x="0" y="2128186"/>
          <a:ext cx="1078405" cy="11379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A3 positive duties</a:t>
          </a:r>
        </a:p>
      </dsp:txBody>
      <dsp:txXfrm>
        <a:off x="31585" y="2159771"/>
        <a:ext cx="1015235" cy="1074748"/>
      </dsp:txXfrm>
    </dsp:sp>
    <dsp:sp modelId="{EB2DE05B-7E0C-5F41-BE22-884E805E1543}">
      <dsp:nvSpPr>
        <dsp:cNvPr id="0" name=""/>
        <dsp:cNvSpPr/>
      </dsp:nvSpPr>
      <dsp:spPr>
        <a:xfrm rot="17500922">
          <a:off x="543313" y="1889668"/>
          <a:ext cx="1697237" cy="37799"/>
        </a:xfrm>
        <a:custGeom>
          <a:avLst/>
          <a:gdLst/>
          <a:ahLst/>
          <a:cxnLst/>
          <a:rect l="0" t="0" r="0" b="0"/>
          <a:pathLst>
            <a:path>
              <a:moveTo>
                <a:pt x="0" y="18899"/>
              </a:moveTo>
              <a:lnTo>
                <a:pt x="1697237" y="188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00" kern="1200"/>
        </a:p>
      </dsp:txBody>
      <dsp:txXfrm>
        <a:off x="1349501" y="1866137"/>
        <a:ext cx="84861" cy="84861"/>
      </dsp:txXfrm>
    </dsp:sp>
    <dsp:sp modelId="{89E6E8F1-B7CC-2841-8A80-110CD5197D99}">
      <dsp:nvSpPr>
        <dsp:cNvPr id="0" name=""/>
        <dsp:cNvSpPr/>
      </dsp:nvSpPr>
      <dsp:spPr>
        <a:xfrm>
          <a:off x="1705459" y="551031"/>
          <a:ext cx="1264637" cy="11379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High-level framework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kern="1200" dirty="0"/>
            <a:t>(</a:t>
          </a:r>
          <a:r>
            <a:rPr lang="en-GB" sz="1400" b="0" kern="1200" dirty="0" err="1"/>
            <a:t>eg.</a:t>
          </a:r>
          <a:r>
            <a:rPr lang="en-GB" sz="1400" b="0" kern="1200" dirty="0"/>
            <a:t> effective deterrence) </a:t>
          </a:r>
        </a:p>
      </dsp:txBody>
      <dsp:txXfrm>
        <a:off x="1738787" y="584359"/>
        <a:ext cx="1197981" cy="1071262"/>
      </dsp:txXfrm>
    </dsp:sp>
    <dsp:sp modelId="{EDF62050-CED7-8F40-8B5F-645C421D14A6}">
      <dsp:nvSpPr>
        <dsp:cNvPr id="0" name=""/>
        <dsp:cNvSpPr/>
      </dsp:nvSpPr>
      <dsp:spPr>
        <a:xfrm rot="21599764">
          <a:off x="2970097" y="1101067"/>
          <a:ext cx="662746" cy="37799"/>
        </a:xfrm>
        <a:custGeom>
          <a:avLst/>
          <a:gdLst/>
          <a:ahLst/>
          <a:cxnLst/>
          <a:rect l="0" t="0" r="0" b="0"/>
          <a:pathLst>
            <a:path>
              <a:moveTo>
                <a:pt x="0" y="18899"/>
              </a:moveTo>
              <a:lnTo>
                <a:pt x="662746" y="188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3284901" y="1103399"/>
        <a:ext cx="33137" cy="33137"/>
      </dsp:txXfrm>
    </dsp:sp>
    <dsp:sp modelId="{3F6D2A90-E0BC-2F4C-9BF5-47AE099B8149}">
      <dsp:nvSpPr>
        <dsp:cNvPr id="0" name=""/>
        <dsp:cNvSpPr/>
      </dsp:nvSpPr>
      <dsp:spPr>
        <a:xfrm>
          <a:off x="3632844" y="512182"/>
          <a:ext cx="4354793" cy="12155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Breached where failure to est. a </a:t>
          </a:r>
          <a:r>
            <a:rPr lang="en-GB" sz="1600" b="0" kern="1200" dirty="0"/>
            <a:t>legislative and regulatory </a:t>
          </a:r>
          <a:r>
            <a:rPr lang="en-GB" sz="1600" kern="1200" dirty="0"/>
            <a:t>(incl. criminal law) </a:t>
          </a:r>
          <a:r>
            <a:rPr lang="en-GB" sz="1600" b="0" kern="1200" dirty="0"/>
            <a:t>framework</a:t>
          </a:r>
          <a:r>
            <a:rPr lang="en-GB" sz="1600" kern="1200" dirty="0"/>
            <a:t> to </a:t>
          </a:r>
          <a:r>
            <a:rPr lang="en-GB" sz="1600" b="0" kern="1200" dirty="0"/>
            <a:t>effectively protect individuals from the risk of IDT.</a:t>
          </a:r>
        </a:p>
      </dsp:txBody>
      <dsp:txXfrm>
        <a:off x="3668446" y="547784"/>
        <a:ext cx="4283589" cy="1144321"/>
      </dsp:txXfrm>
    </dsp:sp>
    <dsp:sp modelId="{352B1B43-3EB8-3D49-AE0A-FDDC9A6AFD0B}">
      <dsp:nvSpPr>
        <dsp:cNvPr id="0" name=""/>
        <dsp:cNvSpPr/>
      </dsp:nvSpPr>
      <dsp:spPr>
        <a:xfrm rot="21563251">
          <a:off x="7987612" y="1096351"/>
          <a:ext cx="878227" cy="37799"/>
        </a:xfrm>
        <a:custGeom>
          <a:avLst/>
          <a:gdLst/>
          <a:ahLst/>
          <a:cxnLst/>
          <a:rect l="0" t="0" r="0" b="0"/>
          <a:pathLst>
            <a:path>
              <a:moveTo>
                <a:pt x="0" y="18899"/>
              </a:moveTo>
              <a:lnTo>
                <a:pt x="878227" y="188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8404770" y="1093295"/>
        <a:ext cx="43911" cy="43911"/>
      </dsp:txXfrm>
    </dsp:sp>
    <dsp:sp modelId="{CFFBB13D-EA8A-784D-B145-CFEF877A2A82}">
      <dsp:nvSpPr>
        <dsp:cNvPr id="0" name=""/>
        <dsp:cNvSpPr/>
      </dsp:nvSpPr>
      <dsp:spPr>
        <a:xfrm>
          <a:off x="8865814" y="541597"/>
          <a:ext cx="1542836" cy="11379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i="1" kern="1200" dirty="0"/>
            <a:t>X and Others v. Bulgaria</a:t>
          </a:r>
          <a:r>
            <a:rPr lang="en-GB" sz="1500" kern="1200" dirty="0"/>
            <a:t> at §179.</a:t>
          </a:r>
        </a:p>
      </dsp:txBody>
      <dsp:txXfrm>
        <a:off x="8899142" y="574925"/>
        <a:ext cx="1476180" cy="1071262"/>
      </dsp:txXfrm>
    </dsp:sp>
    <dsp:sp modelId="{927384A4-D468-8D48-8B0D-6314773F09FF}">
      <dsp:nvSpPr>
        <dsp:cNvPr id="0" name=""/>
        <dsp:cNvSpPr/>
      </dsp:nvSpPr>
      <dsp:spPr>
        <a:xfrm rot="21534147">
          <a:off x="1078347" y="2672152"/>
          <a:ext cx="636251" cy="37799"/>
        </a:xfrm>
        <a:custGeom>
          <a:avLst/>
          <a:gdLst/>
          <a:ahLst/>
          <a:cxnLst/>
          <a:rect l="0" t="0" r="0" b="0"/>
          <a:pathLst>
            <a:path>
              <a:moveTo>
                <a:pt x="0" y="18899"/>
              </a:moveTo>
              <a:lnTo>
                <a:pt x="636251" y="188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1380566" y="2675146"/>
        <a:ext cx="31812" cy="31812"/>
      </dsp:txXfrm>
    </dsp:sp>
    <dsp:sp modelId="{BC82A300-AC5A-994A-B1B3-1055C134791E}">
      <dsp:nvSpPr>
        <dsp:cNvPr id="0" name=""/>
        <dsp:cNvSpPr/>
      </dsp:nvSpPr>
      <dsp:spPr>
        <a:xfrm>
          <a:off x="1714540" y="2065555"/>
          <a:ext cx="1415320" cy="1238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‘</a:t>
          </a:r>
          <a:r>
            <a:rPr lang="en-GB" sz="1800" b="1" i="1" kern="1200" dirty="0"/>
            <a:t>Low-level</a:t>
          </a:r>
          <a:r>
            <a:rPr lang="en-GB" sz="1800" b="1" kern="1200" dirty="0"/>
            <a:t>’ systems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kern="1200" dirty="0"/>
            <a:t>(</a:t>
          </a:r>
          <a:r>
            <a:rPr lang="en-GB" sz="1400" b="0" kern="1200" dirty="0" err="1"/>
            <a:t>eg.</a:t>
          </a:r>
          <a:r>
            <a:rPr lang="en-GB" sz="1400" b="0" kern="1200" dirty="0"/>
            <a:t> supervision, training, procurement)</a:t>
          </a:r>
          <a:r>
            <a:rPr lang="en-GB" sz="1800" b="0" kern="1200" dirty="0"/>
            <a:t> </a:t>
          </a:r>
        </a:p>
      </dsp:txBody>
      <dsp:txXfrm>
        <a:off x="1750823" y="2101838"/>
        <a:ext cx="1342754" cy="1166240"/>
      </dsp:txXfrm>
    </dsp:sp>
    <dsp:sp modelId="{0845A5D6-1722-F246-ABC1-721DC4CA9679}">
      <dsp:nvSpPr>
        <dsp:cNvPr id="0" name=""/>
        <dsp:cNvSpPr/>
      </dsp:nvSpPr>
      <dsp:spPr>
        <a:xfrm>
          <a:off x="3129861" y="2666059"/>
          <a:ext cx="533661" cy="37799"/>
        </a:xfrm>
        <a:custGeom>
          <a:avLst/>
          <a:gdLst/>
          <a:ahLst/>
          <a:cxnLst/>
          <a:rect l="0" t="0" r="0" b="0"/>
          <a:pathLst>
            <a:path>
              <a:moveTo>
                <a:pt x="0" y="18899"/>
              </a:moveTo>
              <a:lnTo>
                <a:pt x="533661" y="188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3383350" y="2671617"/>
        <a:ext cx="26683" cy="26683"/>
      </dsp:txXfrm>
    </dsp:sp>
    <dsp:sp modelId="{4B5783A5-A98E-844F-8745-6B494FD1BBB4}">
      <dsp:nvSpPr>
        <dsp:cNvPr id="0" name=""/>
        <dsp:cNvSpPr/>
      </dsp:nvSpPr>
      <dsp:spPr>
        <a:xfrm>
          <a:off x="3663522" y="1867171"/>
          <a:ext cx="4334674" cy="16355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/>
            <a:t>Breached if state undertakes, organises or authorises a dangerous activity &amp; fails to take measures to reduce the risk of IDT to a reasonable minimum (having regard to the need not to impose an impossible / disproportionate burden on authorities).</a:t>
          </a:r>
        </a:p>
      </dsp:txBody>
      <dsp:txXfrm>
        <a:off x="3711426" y="1915075"/>
        <a:ext cx="4238866" cy="1539768"/>
      </dsp:txXfrm>
    </dsp:sp>
    <dsp:sp modelId="{0CAB2D52-2970-D147-9A60-6ED82E99F01F}">
      <dsp:nvSpPr>
        <dsp:cNvPr id="0" name=""/>
        <dsp:cNvSpPr/>
      </dsp:nvSpPr>
      <dsp:spPr>
        <a:xfrm rot="21555160">
          <a:off x="7998161" y="2660637"/>
          <a:ext cx="831434" cy="37799"/>
        </a:xfrm>
        <a:custGeom>
          <a:avLst/>
          <a:gdLst/>
          <a:ahLst/>
          <a:cxnLst/>
          <a:rect l="0" t="0" r="0" b="0"/>
          <a:pathLst>
            <a:path>
              <a:moveTo>
                <a:pt x="0" y="18899"/>
              </a:moveTo>
              <a:lnTo>
                <a:pt x="831434" y="188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8393093" y="2658751"/>
        <a:ext cx="41571" cy="41571"/>
      </dsp:txXfrm>
    </dsp:sp>
    <dsp:sp modelId="{D63AD689-06D1-EA44-9F5F-4D321D74AF3A}">
      <dsp:nvSpPr>
        <dsp:cNvPr id="0" name=""/>
        <dsp:cNvSpPr/>
      </dsp:nvSpPr>
      <dsp:spPr>
        <a:xfrm>
          <a:off x="8829560" y="1982931"/>
          <a:ext cx="1963501" cy="1382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i="1" kern="1200" dirty="0"/>
            <a:t>Smith v Ministry of Defence</a:t>
          </a:r>
          <a:r>
            <a:rPr lang="en-GB" sz="1400" kern="1200" dirty="0"/>
            <a:t> at §§68 &amp; 105;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i="1" kern="1200" dirty="0"/>
            <a:t>R (CSM) v SSHD </a:t>
          </a:r>
          <a:r>
            <a:rPr lang="en-GB" sz="1400" i="0" kern="1200" dirty="0"/>
            <a:t>§§90-9</a:t>
          </a:r>
          <a:r>
            <a:rPr lang="en-GB" sz="1400" i="1" kern="1200" dirty="0"/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i="1" kern="1200" dirty="0"/>
            <a:t>Home Office v ASY </a:t>
          </a:r>
          <a:r>
            <a:rPr lang="en-GB" sz="1400" kern="1200" dirty="0"/>
            <a:t>§§50, 81, 71-72 &amp; 85</a:t>
          </a:r>
          <a:r>
            <a:rPr lang="en-GB" sz="1400" i="1" kern="1200" dirty="0"/>
            <a:t> </a:t>
          </a:r>
          <a:endParaRPr lang="en-GB" sz="1400" kern="1200" dirty="0"/>
        </a:p>
      </dsp:txBody>
      <dsp:txXfrm>
        <a:off x="8870048" y="2023419"/>
        <a:ext cx="1882525" cy="1301390"/>
      </dsp:txXfrm>
    </dsp:sp>
    <dsp:sp modelId="{23E088DC-1DF9-D54D-871A-B2283BEA46D8}">
      <dsp:nvSpPr>
        <dsp:cNvPr id="0" name=""/>
        <dsp:cNvSpPr/>
      </dsp:nvSpPr>
      <dsp:spPr>
        <a:xfrm rot="4100845">
          <a:off x="517441" y="3504495"/>
          <a:ext cx="1777952" cy="37799"/>
        </a:xfrm>
        <a:custGeom>
          <a:avLst/>
          <a:gdLst/>
          <a:ahLst/>
          <a:cxnLst/>
          <a:rect l="0" t="0" r="0" b="0"/>
          <a:pathLst>
            <a:path>
              <a:moveTo>
                <a:pt x="0" y="18899"/>
              </a:moveTo>
              <a:lnTo>
                <a:pt x="1777952" y="188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00" kern="1200"/>
        </a:p>
      </dsp:txBody>
      <dsp:txXfrm>
        <a:off x="1361969" y="3478946"/>
        <a:ext cx="88897" cy="88897"/>
      </dsp:txXfrm>
    </dsp:sp>
    <dsp:sp modelId="{819076C4-771A-B54F-B186-B302DE7387F5}">
      <dsp:nvSpPr>
        <dsp:cNvPr id="0" name=""/>
        <dsp:cNvSpPr/>
      </dsp:nvSpPr>
      <dsp:spPr>
        <a:xfrm>
          <a:off x="1734431" y="3780684"/>
          <a:ext cx="1330022" cy="11379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Operational duty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kern="1200" dirty="0"/>
            <a:t>(</a:t>
          </a:r>
          <a:r>
            <a:rPr lang="en-GB" sz="1400" b="0" kern="1200" dirty="0" err="1"/>
            <a:t>eg.</a:t>
          </a:r>
          <a:r>
            <a:rPr lang="en-GB" sz="1400" b="0" kern="1200" dirty="0"/>
            <a:t> safeguarding)</a:t>
          </a:r>
        </a:p>
      </dsp:txBody>
      <dsp:txXfrm>
        <a:off x="1767759" y="3814012"/>
        <a:ext cx="1263366" cy="1071262"/>
      </dsp:txXfrm>
    </dsp:sp>
    <dsp:sp modelId="{BA45B70A-2757-D44B-86BA-7981C562DCB8}">
      <dsp:nvSpPr>
        <dsp:cNvPr id="0" name=""/>
        <dsp:cNvSpPr/>
      </dsp:nvSpPr>
      <dsp:spPr>
        <a:xfrm rot="21583838">
          <a:off x="3064449" y="4328877"/>
          <a:ext cx="793912" cy="37799"/>
        </a:xfrm>
        <a:custGeom>
          <a:avLst/>
          <a:gdLst/>
          <a:ahLst/>
          <a:cxnLst/>
          <a:rect l="0" t="0" r="0" b="0"/>
          <a:pathLst>
            <a:path>
              <a:moveTo>
                <a:pt x="0" y="18899"/>
              </a:moveTo>
              <a:lnTo>
                <a:pt x="793912" y="188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3441557" y="4327929"/>
        <a:ext cx="39695" cy="39695"/>
      </dsp:txXfrm>
    </dsp:sp>
    <dsp:sp modelId="{4F3220A2-D7C2-884E-B907-E610A7F8EFF6}">
      <dsp:nvSpPr>
        <dsp:cNvPr id="0" name=""/>
        <dsp:cNvSpPr/>
      </dsp:nvSpPr>
      <dsp:spPr>
        <a:xfrm>
          <a:off x="3858356" y="3713774"/>
          <a:ext cx="4140841" cy="12642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Breached if state knows or ought to know of a </a:t>
          </a:r>
          <a:r>
            <a:rPr lang="en-GB" sz="1600" b="1" kern="1200" dirty="0"/>
            <a:t>real and immediate risk of IDT </a:t>
          </a:r>
          <a:r>
            <a:rPr lang="en-GB" sz="1600" kern="1200" dirty="0"/>
            <a:t>but fails to take measures (within its powers) that reasonably might have been expected to avoid it, but benefit of hindsight.</a:t>
          </a:r>
        </a:p>
      </dsp:txBody>
      <dsp:txXfrm>
        <a:off x="3895385" y="3750803"/>
        <a:ext cx="4066783" cy="1190215"/>
      </dsp:txXfrm>
    </dsp:sp>
    <dsp:sp modelId="{4E3947F1-3CE5-2B48-BA90-31176E79A7C0}">
      <dsp:nvSpPr>
        <dsp:cNvPr id="0" name=""/>
        <dsp:cNvSpPr/>
      </dsp:nvSpPr>
      <dsp:spPr>
        <a:xfrm rot="65533">
          <a:off x="7999124" y="4334817"/>
          <a:ext cx="819040" cy="37799"/>
        </a:xfrm>
        <a:custGeom>
          <a:avLst/>
          <a:gdLst/>
          <a:ahLst/>
          <a:cxnLst/>
          <a:rect l="0" t="0" r="0" b="0"/>
          <a:pathLst>
            <a:path>
              <a:moveTo>
                <a:pt x="0" y="18899"/>
              </a:moveTo>
              <a:lnTo>
                <a:pt x="819040" y="188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8388168" y="4333241"/>
        <a:ext cx="40952" cy="40952"/>
      </dsp:txXfrm>
    </dsp:sp>
    <dsp:sp modelId="{51789A36-9AC1-B349-9F30-6139D83E1EA3}">
      <dsp:nvSpPr>
        <dsp:cNvPr id="0" name=""/>
        <dsp:cNvSpPr/>
      </dsp:nvSpPr>
      <dsp:spPr>
        <a:xfrm>
          <a:off x="8818090" y="3792564"/>
          <a:ext cx="1341834" cy="11379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0" i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0" i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i="1" kern="1200" dirty="0"/>
            <a:t>Osman v UK </a:t>
          </a:r>
          <a:r>
            <a:rPr lang="en-GB" sz="1400" b="0" kern="1200" dirty="0"/>
            <a:t>at §§115-6;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i="1" kern="1200" dirty="0"/>
            <a:t>R (MG) v SSHD</a:t>
          </a:r>
          <a:r>
            <a:rPr lang="en-GB" sz="1400" kern="1200" dirty="0"/>
            <a:t>  §§6-8, 66-69</a:t>
          </a:r>
          <a:endParaRPr lang="en-GB" sz="1400" b="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0" kern="1200" dirty="0"/>
        </a:p>
      </dsp:txBody>
      <dsp:txXfrm>
        <a:off x="8851418" y="3825892"/>
        <a:ext cx="1275178" cy="1071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14C7-336F-0F47-A69D-B693963A680B}" type="datetimeFigureOut">
              <a:rPr lang="en-US" smtClean="0"/>
              <a:t>6/30/23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48FEE-C255-9944-AE13-A5EFBA1D3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79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k.practicallaw.thomsonreuters.com/Document/I7A2300B0E42811DA8FC2A0F0355337E9/View/FullText.html?originationContext=document&amp;transitionType=DocumentItem&amp;ppcid=2f753e463a3b48eeacbfa80311cba2b8&amp;contextData=(sc.Search)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6E510-77F8-5442-9206-867BCEA6F0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1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6E510-77F8-5442-9206-867BCEA6F0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43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AO, the claim was </a:t>
            </a:r>
            <a:r>
              <a:rPr lang="en-GB" dirty="0">
                <a:solidFill>
                  <a:srgbClr val="0A0B41"/>
                </a:solidFill>
                <a:latin typeface="Cabin Regular"/>
              </a:rPr>
              <a:t>based on: </a:t>
            </a:r>
          </a:p>
          <a:p>
            <a:pPr marL="228600" indent="-228600">
              <a:buAutoNum type="arabicPeriod"/>
            </a:pPr>
            <a:r>
              <a:rPr lang="en-GB" dirty="0">
                <a:solidFill>
                  <a:srgbClr val="0A0B41"/>
                </a:solidFill>
                <a:latin typeface="Cabin Regular"/>
              </a:rPr>
              <a:t>failure to decide an application for bail accommodation under s4(1)(c) IAA 1999 within a reasonable time;</a:t>
            </a:r>
          </a:p>
          <a:p>
            <a:pPr marL="228600" indent="-228600">
              <a:buAutoNum type="arabicPeriod"/>
            </a:pPr>
            <a:r>
              <a:rPr lang="en-GB" dirty="0">
                <a:solidFill>
                  <a:srgbClr val="0A0B41"/>
                </a:solidFill>
                <a:latin typeface="Cabin Regular"/>
              </a:rPr>
              <a:t>resulting in sofa surfing but no street homelessness</a:t>
            </a:r>
          </a:p>
          <a:p>
            <a:pPr marL="228600" indent="-228600">
              <a:buAutoNum type="arabicPeriod"/>
            </a:pPr>
            <a:r>
              <a:rPr lang="en-GB" dirty="0">
                <a:solidFill>
                  <a:srgbClr val="0A0B41"/>
                </a:solidFill>
                <a:latin typeface="Cabin Regular"/>
              </a:rPr>
              <a:t>Inconsistency with other destitution-based A3 cases where the breach has been based on the risk of imminent IDT, rather than actual IDT</a:t>
            </a:r>
          </a:p>
          <a:p>
            <a:pPr algn="l" fontAlgn="base"/>
            <a:r>
              <a:rPr lang="en-GB" dirty="0">
                <a:solidFill>
                  <a:srgbClr val="0A0B41"/>
                </a:solidFill>
                <a:latin typeface="Cabin Regular"/>
              </a:rPr>
              <a:t>§259 - “</a:t>
            </a:r>
            <a:r>
              <a:rPr lang="en-GB" b="0" i="0" dirty="0">
                <a:solidFill>
                  <a:srgbClr val="3D3D3D"/>
                </a:solidFill>
                <a:effectLst/>
                <a:latin typeface="Source Sans Pro" panose="020F0502020204030204" pitchFamily="34" charset="0"/>
              </a:rPr>
              <a:t>the facts here bear no resemblance in seriousness to those in </a:t>
            </a:r>
            <a:r>
              <a:rPr lang="en-GB" b="0" i="1" dirty="0" err="1">
                <a:solidFill>
                  <a:srgbClr val="3D3D3D"/>
                </a:solidFill>
                <a:effectLst/>
                <a:latin typeface="Source Sans Pro" panose="020F0502020204030204" pitchFamily="34" charset="0"/>
              </a:rPr>
              <a:t>Humnyntskyi</a:t>
            </a:r>
            <a:r>
              <a:rPr lang="en-GB" b="0" i="0" dirty="0">
                <a:solidFill>
                  <a:srgbClr val="3D3D3D"/>
                </a:solidFill>
                <a:effectLst/>
                <a:latin typeface="Source Sans Pro" panose="020F0502020204030204" pitchFamily="34" charset="0"/>
              </a:rPr>
              <a:t> or even in </a:t>
            </a:r>
            <a:r>
              <a:rPr lang="en-GB" b="0" i="1" u="none" strike="noStrike" dirty="0">
                <a:solidFill>
                  <a:srgbClr val="0E568C"/>
                </a:solidFill>
                <a:effectLst/>
                <a:latin typeface="Source Sans Pro" panose="020F0502020204030204" pitchFamily="34" charset="0"/>
                <a:hlinkClick r:id="rId3"/>
              </a:rPr>
              <a:t>Limbuela</a:t>
            </a:r>
            <a:r>
              <a:rPr lang="en-GB" b="0" i="0" dirty="0">
                <a:solidFill>
                  <a:srgbClr val="3D3D3D"/>
                </a:solidFill>
                <a:effectLst/>
                <a:latin typeface="Source Sans Pro" panose="020F0502020204030204" pitchFamily="34" charset="0"/>
              </a:rPr>
              <a:t>.</a:t>
            </a:r>
            <a:r>
              <a:rPr lang="en-GB" dirty="0">
                <a:solidFill>
                  <a:srgbClr val="0A0B41"/>
                </a:solidFill>
                <a:latin typeface="Cabin Regular"/>
              </a:rPr>
              <a:t>”</a:t>
            </a:r>
          </a:p>
          <a:p>
            <a:pPr marL="228600" indent="-228600">
              <a:buAutoNum type="arabicPeriod"/>
            </a:pPr>
            <a:r>
              <a:rPr lang="en-GB">
                <a:solidFill>
                  <a:srgbClr val="0A0B41"/>
                </a:solidFill>
                <a:latin typeface="Cabin Regular"/>
              </a:rPr>
              <a:t>There </a:t>
            </a:r>
            <a:r>
              <a:rPr lang="en-GB" dirty="0">
                <a:solidFill>
                  <a:srgbClr val="0A0B41"/>
                </a:solidFill>
                <a:latin typeface="Cabin Regular"/>
              </a:rPr>
              <a:t>remains a risk that Judges base their reasoning on comparisons that measure the perceived severity on the facts of different cases, rather than on legal principle</a:t>
            </a:r>
          </a:p>
          <a:p>
            <a:pPr marL="228600" indent="-228600">
              <a:buAutoNum type="arabicPeriod"/>
            </a:pPr>
            <a:r>
              <a:rPr lang="en-GB" dirty="0">
                <a:solidFill>
                  <a:srgbClr val="0A0B41"/>
                </a:solidFill>
                <a:latin typeface="Cabin Regular"/>
              </a:rPr>
              <a:t>In other words, the fact that in one case the suffering was severe does not mean that a case of less severe suffering doesn’t breach A3 duties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6E510-77F8-5442-9206-867BCEA6F0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90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6E510-77F8-5442-9206-867BCEA6F0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64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6E510-77F8-5442-9206-867BCEA6F0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568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6E510-77F8-5442-9206-867BCEA6F0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97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Terminology is not always used consistently;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Sometimes the tests may overlap / intersect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6E510-77F8-5442-9206-867BCEA6F0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96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NB. The author is acting for the claimants in ASY.</a:t>
            </a:r>
          </a:p>
          <a:p>
            <a:endParaRPr lang="en-US" dirty="0"/>
          </a:p>
          <a:p>
            <a:r>
              <a:rPr lang="en-US" dirty="0"/>
              <a:t>ASY appears to have assumed the lawfulness of SoS’s scheme, downplayed the anticipatory nature of the positive duty and built in a reasonable time for the SoS to respond to an application by a person who is already destitute.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6E510-77F8-5442-9206-867BCEA6F0E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188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6E510-77F8-5442-9206-867BCEA6F0E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43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73E6-4A41-193E-2BB0-323BF7170F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0C52F9-741A-06FA-40B4-7C4811DEA0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FE963-B825-B799-36C6-D199C9422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4A04-BF8D-B840-8A3D-B85B21FF97AC}" type="datetimeFigureOut">
              <a:rPr lang="en-US" smtClean="0"/>
              <a:t>6/30/23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47BAF-16E6-ECE7-DEAE-D21E9434B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B5DC-79B6-7E3F-CA87-4742BEA7D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6343-9F5D-404C-B7F5-5F2DF25B0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8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2AB27-2E5A-69EA-D176-11B29DD1B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AF9BBB-73C6-4A1C-2904-0B52D5944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44BB3-79AA-975B-86A0-D6DDD9693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4A04-BF8D-B840-8A3D-B85B21FF97AC}" type="datetimeFigureOut">
              <a:rPr lang="en-US" smtClean="0"/>
              <a:t>6/30/23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C6F8C-F174-0F08-BCE2-7D0705340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6B6B7-4EDB-AFC7-B048-31D5BBF96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6343-9F5D-404C-B7F5-5F2DF25B0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33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95BD29-4416-DD09-9DB3-87FCEC0EFB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CBCFB4-F387-C981-4987-99183A5937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1044C-FBFE-69FA-4646-028CA3E6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4A04-BF8D-B840-8A3D-B85B21FF97AC}" type="datetimeFigureOut">
              <a:rPr lang="en-US" smtClean="0"/>
              <a:t>6/30/23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46B21-0C0E-5B33-BE65-D47F15996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75322-17E9-D4A4-1AFF-7657C51F8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6343-9F5D-404C-B7F5-5F2DF25B0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006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ECC81-A493-5095-C404-9A231311B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787C8-E5E7-FAB2-FB70-DAAE96D38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43CF9-0808-7E06-3933-43D9ED36C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4A04-BF8D-B840-8A3D-B85B21FF97AC}" type="datetimeFigureOut">
              <a:rPr lang="en-US" smtClean="0"/>
              <a:t>6/30/23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A03BD-FEC7-C9A1-CD5D-8DBF4F354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6E020-BD5A-6D7D-7D2F-F6346B5DA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6343-9F5D-404C-B7F5-5F2DF25B0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5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465B7-631B-FA7C-D3F6-834E78384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99AFD-5C9D-21B5-0DEB-0676C437A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DEC55-B995-C9BE-5B4D-468BAE7A2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4A04-BF8D-B840-8A3D-B85B21FF97AC}" type="datetimeFigureOut">
              <a:rPr lang="en-US" smtClean="0"/>
              <a:t>6/30/23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0952C-F68B-A160-3548-C4A3A06B6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F5C25-A935-1B6A-CD04-8358C0CEF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6343-9F5D-404C-B7F5-5F2DF25B0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35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A3473-C1B4-7B84-5AC6-D2F72A364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0CF9B-8ABD-2263-25C6-4D8AE3F371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272468-AAD0-8309-774A-3FE15D3FE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8C794F-A550-F200-C2BB-E27842E32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4A04-BF8D-B840-8A3D-B85B21FF97AC}" type="datetimeFigureOut">
              <a:rPr lang="en-US" smtClean="0"/>
              <a:t>6/30/23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C64756-519D-3E16-AC9A-B789C6AB7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CD59B7-FCB9-6E38-A0E6-995B997A3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6343-9F5D-404C-B7F5-5F2DF25B0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56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F0AF8-6CAC-42BA-7E41-A5AC23E44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20D19-B626-D632-8FB5-FF3B98521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CC6961-FE46-3D44-0087-900301BAEE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0DABF0-D9DC-D1D8-37D9-5350EE3712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BD3971-1A44-7283-51AE-1A037678D3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8902AF-09E4-E577-9CD1-3E8288D0A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4A04-BF8D-B840-8A3D-B85B21FF97AC}" type="datetimeFigureOut">
              <a:rPr lang="en-US" smtClean="0"/>
              <a:t>6/30/23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4B4059-270A-51F5-15E3-12B002DF4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0AC5D0-C6F6-2FD9-F500-FF4314B14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6343-9F5D-404C-B7F5-5F2DF25B0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3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17CC7-1425-12B3-CC8E-CD14C6E2C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6D8DB7-C0C5-8A9E-D429-6373502DA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4A04-BF8D-B840-8A3D-B85B21FF97AC}" type="datetimeFigureOut">
              <a:rPr lang="en-US" smtClean="0"/>
              <a:t>6/30/23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09925B-B3C3-9FCF-AAA2-29B88E12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109A49-DEDC-7910-D7E8-55321FBC4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6343-9F5D-404C-B7F5-5F2DF25B0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26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F80724-890D-7D06-EFA5-C003F8A62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4A04-BF8D-B840-8A3D-B85B21FF97AC}" type="datetimeFigureOut">
              <a:rPr lang="en-US" smtClean="0"/>
              <a:t>6/30/23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63A469-C272-514C-EC76-B266EAA56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12F6A5-3913-545F-525A-DD3AC72B8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6343-9F5D-404C-B7F5-5F2DF25B0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6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FCA2D-ECF7-D89A-6524-CAFC8AEE2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AAF9F-DA93-6271-1127-C9CC331C5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9E4C05-0AC1-DB02-06FC-68C06ADB6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3970AD-85E5-675C-9415-6B5B3A482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4A04-BF8D-B840-8A3D-B85B21FF97AC}" type="datetimeFigureOut">
              <a:rPr lang="en-US" smtClean="0"/>
              <a:t>6/30/23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E6D963-2D3C-2C36-A857-CAE96B6E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666F5C-4928-27C4-9D65-DF2FCE68D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6343-9F5D-404C-B7F5-5F2DF25B0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97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6FFD2-E1E4-BB3A-6C2D-B50AE1005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812B4B-3143-3D94-2B7B-99F0E0974B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70C25-8775-B809-55B9-3DBD30E12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37968B-09B7-743D-FC10-2063D8866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4A04-BF8D-B840-8A3D-B85B21FF97AC}" type="datetimeFigureOut">
              <a:rPr lang="en-US" smtClean="0"/>
              <a:t>6/30/23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849A5F-E437-DC34-E4A4-DDD299414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7399F6-4747-C32F-8F92-893925398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6343-9F5D-404C-B7F5-5F2DF25B0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132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842246-BAAB-5B7F-5F04-A59576748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74E772-695E-9728-F8EF-7F0A31603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D42F8-AB92-3B5F-8AAF-C4743D90EE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14A04-BF8D-B840-8A3D-B85B21FF97AC}" type="datetimeFigureOut">
              <a:rPr lang="en-US" smtClean="0"/>
              <a:t>6/30/23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D21C2-819C-68BE-FDD6-ACB578CA81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25B32B-3428-9E95-3058-235CDC8D2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A6343-9F5D-404C-B7F5-5F2DF25B0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66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hyperlink" Target="https://www.bailii.org/ew/cases/EWHC/Admin/2020/3416.html" TargetMode="External"/><Relationship Id="rId4" Type="http://schemas.openxmlformats.org/officeDocument/2006/relationships/hyperlink" Target="https://www.bailii.org/uk/cases/UKHL/2005/UKHL_2005_66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hyperlink" Target="https://www.bailii.org/ew/cases/EWHC/KB/2023/196.html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5.emf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2.png"/><Relationship Id="rId10" Type="http://schemas.microsoft.com/office/2007/relationships/diagramDrawing" Target="../diagrams/drawing1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67240" y="1904311"/>
            <a:ext cx="7315136" cy="344446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933"/>
              </a:spcAft>
            </a:pPr>
            <a:r>
              <a:rPr lang="en-US" sz="4000" dirty="0">
                <a:solidFill>
                  <a:srgbClr val="0A0B41"/>
                </a:solidFill>
                <a:latin typeface="Cabin Regular"/>
                <a:cs typeface="Cabin Regular"/>
              </a:rPr>
              <a:t>‘Positive’ duties to avoid destitution: Article 3 and systemic judicial reviews</a:t>
            </a:r>
          </a:p>
          <a:p>
            <a:pPr algn="r">
              <a:spcAft>
                <a:spcPts val="933"/>
              </a:spcAft>
            </a:pPr>
            <a:r>
              <a:rPr lang="en-US" sz="2400" b="1" i="1" dirty="0">
                <a:solidFill>
                  <a:srgbClr val="0A0B41"/>
                </a:solidFill>
                <a:latin typeface="Cabin Regular"/>
                <a:cs typeface="Cabin Regular"/>
              </a:rPr>
              <a:t>Ben </a:t>
            </a:r>
            <a:r>
              <a:rPr lang="en-US" sz="2400" b="1" i="1" dirty="0" err="1">
                <a:solidFill>
                  <a:srgbClr val="0A0B41"/>
                </a:solidFill>
                <a:latin typeface="Cabin Regular"/>
                <a:cs typeface="Cabin Regular"/>
              </a:rPr>
              <a:t>Amunwa</a:t>
            </a:r>
            <a:endParaRPr lang="en-US" sz="2400" b="1" i="1" dirty="0">
              <a:solidFill>
                <a:srgbClr val="0A0B41"/>
              </a:solidFill>
              <a:latin typeface="Cabin Regular"/>
              <a:cs typeface="Cabin Regular"/>
            </a:endParaRPr>
          </a:p>
          <a:p>
            <a:pPr algn="r">
              <a:spcAft>
                <a:spcPts val="933"/>
              </a:spcAft>
            </a:pPr>
            <a:r>
              <a:rPr lang="en-US" sz="2400" b="1" i="1" dirty="0">
                <a:solidFill>
                  <a:srgbClr val="0A0B41"/>
                </a:solidFill>
                <a:latin typeface="Cabin Regular"/>
                <a:cs typeface="Cabin Regular"/>
              </a:rPr>
              <a:t>6 July 2023</a:t>
            </a:r>
          </a:p>
          <a:p>
            <a:pPr>
              <a:spcAft>
                <a:spcPts val="933"/>
              </a:spcAft>
            </a:pPr>
            <a:endParaRPr lang="en-US" sz="3333" b="1" i="1" dirty="0">
              <a:solidFill>
                <a:srgbClr val="0A0B41"/>
              </a:solidFill>
              <a:latin typeface="Cabin Regular"/>
              <a:cs typeface="Cabin Regular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937617" y="1189247"/>
            <a:ext cx="0" cy="3747911"/>
          </a:xfrm>
          <a:prstGeom prst="line">
            <a:avLst/>
          </a:prstGeom>
          <a:ln>
            <a:solidFill>
              <a:srgbClr val="A9A9A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5975" y="5400147"/>
            <a:ext cx="1240259" cy="124025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04" y="1904311"/>
            <a:ext cx="2494885" cy="22707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3AAAED9-7D50-3B17-291F-FC40AD1721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4683" y="5009475"/>
            <a:ext cx="1817672" cy="13389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5DFF572-0674-10DA-6F34-3D7C7A37D0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0814" y="4616208"/>
            <a:ext cx="1185333" cy="17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72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338681" y="188954"/>
            <a:ext cx="8017924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933"/>
              </a:spcAft>
            </a:pPr>
            <a:r>
              <a:rPr lang="en-US" sz="4000" dirty="0">
                <a:solidFill>
                  <a:srgbClr val="0A0B41"/>
                </a:solidFill>
                <a:latin typeface="Cabin"/>
                <a:cs typeface="Cabin"/>
              </a:rPr>
              <a:t>Introduction:</a:t>
            </a:r>
            <a:endParaRPr lang="en-US" sz="4000" dirty="0">
              <a:solidFill>
                <a:srgbClr val="0A0B41"/>
              </a:solidFill>
              <a:latin typeface="Cabin Regular"/>
              <a:cs typeface="Cabin Regular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880992" y="232834"/>
            <a:ext cx="3338745" cy="591925"/>
            <a:chOff x="5941864" y="204795"/>
            <a:chExt cx="2504059" cy="443944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8445923" y="204795"/>
              <a:ext cx="0" cy="443944"/>
            </a:xfrm>
            <a:prstGeom prst="line">
              <a:avLst/>
            </a:prstGeom>
            <a:ln>
              <a:solidFill>
                <a:srgbClr val="A9A9A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941864" y="349840"/>
              <a:ext cx="2432939" cy="15384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r">
                <a:spcAft>
                  <a:spcPts val="933"/>
                </a:spcAft>
              </a:pPr>
              <a:endParaRPr lang="en-US" sz="1333" dirty="0">
                <a:solidFill>
                  <a:srgbClr val="0A0B41"/>
                </a:solidFill>
                <a:latin typeface="Cabin"/>
                <a:cs typeface="Cabin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7496"/>
            <a:ext cx="206400" cy="412800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431371" y="1279161"/>
            <a:ext cx="11329259" cy="4884575"/>
          </a:xfrm>
          <a:prstGeom prst="rect">
            <a:avLst/>
          </a:prstGeom>
        </p:spPr>
        <p:txBody>
          <a:bodyPr vert="horz" lIns="121920" tIns="60960" rIns="121920" bIns="60960" rtlCol="0">
            <a:normAutofit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0990" indent="-38099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A0B41"/>
                </a:solidFill>
                <a:latin typeface="Cabin Regular"/>
                <a:cs typeface="Cabin Regular"/>
              </a:rPr>
              <a:t>Systemic Article 3 ECHR claims (‘A3’) in practice.</a:t>
            </a:r>
          </a:p>
          <a:p>
            <a:pPr marL="380990" indent="-380990" algn="l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0A0B41"/>
              </a:solidFill>
              <a:latin typeface="Cabin Regular"/>
              <a:cs typeface="Cabin Regular"/>
            </a:endParaRPr>
          </a:p>
          <a:p>
            <a:pPr marL="380990" indent="-38099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A0B41"/>
                </a:solidFill>
                <a:latin typeface="Cabin Regular"/>
                <a:cs typeface="Cabin Regular"/>
              </a:rPr>
              <a:t>Claim design</a:t>
            </a:r>
          </a:p>
          <a:p>
            <a:pPr marL="380990" indent="-380990" algn="l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0A0B41"/>
              </a:solidFill>
              <a:latin typeface="Cabin Regular"/>
              <a:cs typeface="Cabin Regular"/>
            </a:endParaRPr>
          </a:p>
          <a:p>
            <a:pPr marL="380990" indent="-38099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A0B41"/>
                </a:solidFill>
                <a:latin typeface="Cabin Regular"/>
                <a:cs typeface="Cabin Regular"/>
              </a:rPr>
              <a:t>Positive duties</a:t>
            </a:r>
          </a:p>
          <a:p>
            <a:pPr algn="l"/>
            <a:endParaRPr lang="en-GB" sz="4000" dirty="0">
              <a:solidFill>
                <a:srgbClr val="0A0B41"/>
              </a:solidFill>
              <a:latin typeface="Cabin Regular"/>
              <a:cs typeface="Cabin Regular"/>
            </a:endParaRPr>
          </a:p>
          <a:p>
            <a:pPr marL="380990" indent="-38099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A0B41"/>
                </a:solidFill>
                <a:latin typeface="Cabin Regular"/>
                <a:cs typeface="Cabin Regular"/>
              </a:rPr>
              <a:t>Comment</a:t>
            </a:r>
          </a:p>
          <a:p>
            <a:pPr marL="380990" indent="-380990" algn="l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0A0B41"/>
              </a:solidFill>
              <a:latin typeface="Cabin Regular"/>
              <a:cs typeface="Cabin Regular"/>
            </a:endParaRPr>
          </a:p>
          <a:p>
            <a:pPr marL="380990" indent="-380990" algn="l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0A0B41"/>
              </a:solidFill>
              <a:latin typeface="Cabin Regular"/>
              <a:cs typeface="Cabin Regular"/>
            </a:endParaRPr>
          </a:p>
          <a:p>
            <a:pPr marL="380990" indent="-380990" algn="l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0A0B41"/>
              </a:solidFill>
              <a:latin typeface="Cabin Regular"/>
              <a:cs typeface="Cabin Regular"/>
            </a:endParaRPr>
          </a:p>
          <a:p>
            <a:pPr algn="l"/>
            <a:endParaRPr lang="en-GB" sz="4267" dirty="0"/>
          </a:p>
          <a:p>
            <a:pPr marL="380990" indent="-380990" algn="l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0A0B41"/>
              </a:solidFill>
              <a:latin typeface="Cabin Regular"/>
              <a:cs typeface="Cabin Regular"/>
            </a:endParaRPr>
          </a:p>
          <a:p>
            <a:pPr marL="380990" indent="-380990" algn="l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0A0B41"/>
              </a:solidFill>
              <a:latin typeface="Cabin Regular"/>
              <a:cs typeface="Cabin Regular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428" y="5689600"/>
            <a:ext cx="950805" cy="9508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565" y="168730"/>
            <a:ext cx="767096" cy="69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546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338681" y="188954"/>
            <a:ext cx="8017924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933"/>
              </a:spcAft>
            </a:pPr>
            <a:r>
              <a:rPr lang="en-US" sz="4000" dirty="0">
                <a:solidFill>
                  <a:srgbClr val="0A0B41"/>
                </a:solidFill>
                <a:latin typeface="Cabin"/>
                <a:cs typeface="Cabin"/>
              </a:rPr>
              <a:t>Systemic A3 claims in practice:</a:t>
            </a:r>
            <a:endParaRPr lang="en-US" sz="4000" dirty="0">
              <a:solidFill>
                <a:srgbClr val="0A0B41"/>
              </a:solidFill>
              <a:latin typeface="Cabin Regular"/>
              <a:cs typeface="Cabin Regular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880992" y="232834"/>
            <a:ext cx="3338745" cy="591925"/>
            <a:chOff x="5941864" y="204795"/>
            <a:chExt cx="2504059" cy="443944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8445923" y="204795"/>
              <a:ext cx="0" cy="443944"/>
            </a:xfrm>
            <a:prstGeom prst="line">
              <a:avLst/>
            </a:prstGeom>
            <a:ln>
              <a:solidFill>
                <a:srgbClr val="A9A9A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941864" y="349840"/>
              <a:ext cx="2432939" cy="15384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r">
                <a:spcAft>
                  <a:spcPts val="933"/>
                </a:spcAft>
              </a:pPr>
              <a:endParaRPr lang="en-US" sz="1333" dirty="0">
                <a:solidFill>
                  <a:srgbClr val="0A0B41"/>
                </a:solidFill>
                <a:latin typeface="Cabin"/>
                <a:cs typeface="Cabin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7496"/>
            <a:ext cx="206400" cy="412800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431371" y="1279161"/>
            <a:ext cx="11329259" cy="4884575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A0B41"/>
                </a:solidFill>
                <a:latin typeface="Cabin Regular"/>
                <a:cs typeface="Cabin Regular"/>
              </a:rPr>
              <a:t>Misunderstood as an impossibly high threshold;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A0B41"/>
              </a:solidFill>
              <a:latin typeface="Cabin Regular"/>
              <a:cs typeface="Cabin Regular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A0B41"/>
                </a:solidFill>
                <a:latin typeface="Cabin Regular"/>
                <a:cs typeface="Cabin Regular"/>
              </a:rPr>
              <a:t>Under used;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A0B41"/>
              </a:solidFill>
              <a:latin typeface="Cabin Regular"/>
              <a:cs typeface="Cabin Regular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A0B41"/>
                </a:solidFill>
                <a:latin typeface="Cabin Regular"/>
                <a:cs typeface="Cabin Regular"/>
              </a:rPr>
              <a:t>‘</a:t>
            </a:r>
            <a:r>
              <a:rPr lang="en-GB" sz="3600" i="1" dirty="0">
                <a:solidFill>
                  <a:srgbClr val="0A0B41"/>
                </a:solidFill>
                <a:latin typeface="Cabin Regular"/>
                <a:cs typeface="Cabin Regular"/>
              </a:rPr>
              <a:t>Positive</a:t>
            </a:r>
            <a:r>
              <a:rPr lang="en-GB" sz="3600" dirty="0">
                <a:solidFill>
                  <a:srgbClr val="0A0B41"/>
                </a:solidFill>
                <a:latin typeface="Cabin Regular"/>
                <a:cs typeface="Cabin Regular"/>
              </a:rPr>
              <a:t>’ duties often de-emphasised;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0A0B41"/>
              </a:solidFill>
              <a:latin typeface="Cabin Regular"/>
              <a:cs typeface="Cabin Regular"/>
            </a:endParaRP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rgbClr val="0A0B41"/>
                </a:solidFill>
                <a:latin typeface="Cabin Regular"/>
                <a:cs typeface="Cabin Regular"/>
              </a:rPr>
              <a:t>eg.</a:t>
            </a:r>
            <a:r>
              <a:rPr lang="en-GB" dirty="0">
                <a:solidFill>
                  <a:srgbClr val="0A0B41"/>
                </a:solidFill>
                <a:latin typeface="Cabin Regular"/>
                <a:cs typeface="Cabin Regular"/>
              </a:rPr>
              <a:t> Morris </a:t>
            </a:r>
            <a:r>
              <a:rPr lang="en-GB" dirty="0">
                <a:solidFill>
                  <a:srgbClr val="0A0B41"/>
                </a:solidFill>
                <a:latin typeface="Cabin Regular"/>
              </a:rPr>
              <a:t>J in </a:t>
            </a:r>
            <a:r>
              <a:rPr lang="en-GB" i="1" dirty="0">
                <a:solidFill>
                  <a:srgbClr val="0A0B41"/>
                </a:solidFill>
                <a:latin typeface="Cabin Regular"/>
              </a:rPr>
              <a:t>AO v Home Office </a:t>
            </a:r>
            <a:r>
              <a:rPr lang="en-GB" u="sng" dirty="0">
                <a:solidFill>
                  <a:srgbClr val="0A0B41"/>
                </a:solidFill>
                <a:latin typeface="Cabin Regular"/>
              </a:rPr>
              <a:t>[2021] EWHC 1043 (QB)</a:t>
            </a:r>
            <a:r>
              <a:rPr lang="en-GB" dirty="0">
                <a:solidFill>
                  <a:srgbClr val="0A0B41"/>
                </a:solidFill>
                <a:latin typeface="Cabin Regular"/>
              </a:rPr>
              <a:t> – discussing authorities at §257; dismissing claim at §§258-259.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A0B41"/>
              </a:solidFill>
              <a:latin typeface="Cabin Regular"/>
              <a:cs typeface="Cabin Regular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A0B41"/>
              </a:solidFill>
              <a:latin typeface="Cabin Regular"/>
              <a:cs typeface="Cabin Regular"/>
            </a:endParaRPr>
          </a:p>
          <a:p>
            <a:pPr algn="l"/>
            <a:endParaRPr lang="en-GB" sz="3600" dirty="0">
              <a:solidFill>
                <a:srgbClr val="0A0B41"/>
              </a:solidFill>
              <a:latin typeface="Cabin Regular"/>
              <a:cs typeface="Cabin Regular"/>
            </a:endParaRPr>
          </a:p>
          <a:p>
            <a:pPr marL="838190" lvl="1" indent="-380990" algn="l"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A0B41"/>
              </a:solidFill>
              <a:latin typeface="Cabin Regular"/>
              <a:cs typeface="Cabin Regular"/>
            </a:endParaRPr>
          </a:p>
          <a:p>
            <a:pPr marL="380990" indent="-380990" algn="l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0A0B41"/>
              </a:solidFill>
              <a:latin typeface="Cabin Regular"/>
              <a:cs typeface="Cabin Regular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428" y="5689600"/>
            <a:ext cx="950805" cy="9508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565" y="168730"/>
            <a:ext cx="767096" cy="69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56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338681" y="188954"/>
            <a:ext cx="8017924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933"/>
              </a:spcAft>
            </a:pPr>
            <a:r>
              <a:rPr lang="en-US" sz="4000" dirty="0">
                <a:solidFill>
                  <a:srgbClr val="0A0B41"/>
                </a:solidFill>
                <a:latin typeface="Cabin"/>
                <a:cs typeface="Cabin"/>
              </a:rPr>
              <a:t>Claim design</a:t>
            </a:r>
            <a:endParaRPr lang="en-US" sz="4000" dirty="0">
              <a:solidFill>
                <a:srgbClr val="0A0B41"/>
              </a:solidFill>
              <a:latin typeface="Cabin Regular"/>
              <a:cs typeface="Cabin Regular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880992" y="232834"/>
            <a:ext cx="3338745" cy="591925"/>
            <a:chOff x="5941864" y="204795"/>
            <a:chExt cx="2504059" cy="443944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8445923" y="204795"/>
              <a:ext cx="0" cy="443944"/>
            </a:xfrm>
            <a:prstGeom prst="line">
              <a:avLst/>
            </a:prstGeom>
            <a:ln>
              <a:solidFill>
                <a:srgbClr val="A9A9A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941864" y="349840"/>
              <a:ext cx="2432939" cy="15384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r">
                <a:spcAft>
                  <a:spcPts val="933"/>
                </a:spcAft>
              </a:pPr>
              <a:endParaRPr lang="en-US" sz="1333" dirty="0">
                <a:solidFill>
                  <a:srgbClr val="0A0B41"/>
                </a:solidFill>
                <a:latin typeface="Cabin"/>
                <a:cs typeface="Cabin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7496"/>
            <a:ext cx="206400" cy="412800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431371" y="1279161"/>
            <a:ext cx="11329259" cy="4884575"/>
          </a:xfrm>
          <a:prstGeom prst="rect">
            <a:avLst/>
          </a:prstGeom>
        </p:spPr>
        <p:txBody>
          <a:bodyPr vert="horz" lIns="121920" tIns="60960" rIns="121920" bIns="60960" rtlCol="0">
            <a:normAutofit fontScale="8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38190" lvl="1" indent="-380990" algn="l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A0B41"/>
                </a:solidFill>
                <a:latin typeface="Cabin Regular"/>
                <a:cs typeface="Cabin Regular"/>
              </a:rPr>
              <a:t>Clarify the type of duty alleged alleged to have been breached.</a:t>
            </a:r>
          </a:p>
          <a:p>
            <a:pPr lvl="1" algn="l"/>
            <a:endParaRPr lang="en-GB" sz="3600" dirty="0">
              <a:solidFill>
                <a:srgbClr val="0A0B41"/>
              </a:solidFill>
              <a:latin typeface="Cabin Regular"/>
              <a:cs typeface="Cabin Regular"/>
            </a:endParaRPr>
          </a:p>
          <a:p>
            <a:pPr marL="838190" lvl="1" indent="-380990" algn="l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A0B41"/>
                </a:solidFill>
                <a:latin typeface="Cabin Regular"/>
                <a:cs typeface="Cabin Regular"/>
              </a:rPr>
              <a:t>Breach of primary </a:t>
            </a:r>
            <a:r>
              <a:rPr lang="en-GB" sz="3600" b="1" dirty="0">
                <a:solidFill>
                  <a:srgbClr val="0A0B41"/>
                </a:solidFill>
                <a:latin typeface="Cabin Regular"/>
                <a:cs typeface="Cabin Regular"/>
              </a:rPr>
              <a:t>substantive duty</a:t>
            </a:r>
            <a:r>
              <a:rPr lang="en-GB" sz="3600" dirty="0">
                <a:solidFill>
                  <a:srgbClr val="0A0B41"/>
                </a:solidFill>
                <a:latin typeface="Cabin Regular"/>
                <a:cs typeface="Cabin Regular"/>
              </a:rPr>
              <a:t>?</a:t>
            </a:r>
          </a:p>
          <a:p>
            <a:pPr marL="1295390" lvl="2" indent="-38099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A0B41"/>
                </a:solidFill>
                <a:latin typeface="Cabin Regular"/>
                <a:cs typeface="Cabin Regular"/>
              </a:rPr>
              <a:t>Treatment suffered must reach minimum level of severity.</a:t>
            </a:r>
          </a:p>
          <a:p>
            <a:pPr lvl="2" algn="l"/>
            <a:endParaRPr lang="en-GB" sz="3200" dirty="0">
              <a:solidFill>
                <a:srgbClr val="0A0B41"/>
              </a:solidFill>
              <a:latin typeface="Cabin Regular"/>
              <a:cs typeface="Cabin Regular"/>
            </a:endParaRPr>
          </a:p>
          <a:p>
            <a:pPr marL="838190" lvl="1" indent="-380990" algn="l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A0B41"/>
                </a:solidFill>
                <a:latin typeface="Cabin Regular"/>
                <a:cs typeface="Cabin Regular"/>
              </a:rPr>
              <a:t>Breach of </a:t>
            </a:r>
            <a:r>
              <a:rPr lang="en-GB" sz="3600" b="1" dirty="0">
                <a:solidFill>
                  <a:srgbClr val="0A0B41"/>
                </a:solidFill>
                <a:latin typeface="Cabin Regular"/>
                <a:cs typeface="Cabin Regular"/>
              </a:rPr>
              <a:t>investigative duty</a:t>
            </a:r>
            <a:r>
              <a:rPr lang="en-GB" sz="3600" dirty="0">
                <a:solidFill>
                  <a:srgbClr val="0A0B41"/>
                </a:solidFill>
                <a:latin typeface="Cabin Regular"/>
                <a:cs typeface="Cabin Regular"/>
              </a:rPr>
              <a:t>?</a:t>
            </a:r>
          </a:p>
          <a:p>
            <a:pPr marL="1295390" lvl="2" indent="-38099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A0B41"/>
                </a:solidFill>
                <a:latin typeface="Cabin Regular"/>
                <a:cs typeface="Cabin Regular"/>
              </a:rPr>
              <a:t>Arguable case of suffering IDT triggers state duty to conduct effective investigation.</a:t>
            </a:r>
          </a:p>
          <a:p>
            <a:pPr lvl="2" algn="l"/>
            <a:endParaRPr lang="en-GB" sz="3200" dirty="0">
              <a:solidFill>
                <a:srgbClr val="0A0B41"/>
              </a:solidFill>
              <a:latin typeface="Cabin Regular"/>
              <a:cs typeface="Cabin Regular"/>
            </a:endParaRPr>
          </a:p>
          <a:p>
            <a:pPr marL="838190" lvl="1" indent="-380990" algn="l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A0B41"/>
                </a:solidFill>
                <a:latin typeface="Cabin Regular"/>
                <a:cs typeface="Cabin Regular"/>
              </a:rPr>
              <a:t>Is it a breach of a </a:t>
            </a:r>
            <a:r>
              <a:rPr lang="en-GB" sz="3600" b="1" dirty="0">
                <a:solidFill>
                  <a:srgbClr val="0A0B41"/>
                </a:solidFill>
                <a:latin typeface="Cabin Regular"/>
                <a:cs typeface="Cabin Regular"/>
              </a:rPr>
              <a:t>positive duty</a:t>
            </a:r>
            <a:r>
              <a:rPr lang="en-GB" sz="3600" dirty="0">
                <a:solidFill>
                  <a:srgbClr val="0A0B41"/>
                </a:solidFill>
                <a:latin typeface="Cabin Regular"/>
                <a:cs typeface="Cabin Regular"/>
              </a:rPr>
              <a:t>?</a:t>
            </a:r>
          </a:p>
          <a:p>
            <a:pPr marL="1295390" lvl="2" indent="-38099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A0B41"/>
                </a:solidFill>
                <a:latin typeface="Cabin Regular"/>
                <a:cs typeface="Cabin Regular"/>
              </a:rPr>
              <a:t>Variety of considerations arise…</a:t>
            </a:r>
          </a:p>
          <a:p>
            <a:pPr marL="838190" lvl="1" indent="-380990" algn="l"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A0B41"/>
              </a:solidFill>
              <a:latin typeface="Cabin Regular"/>
              <a:cs typeface="Cabin Regular"/>
            </a:endParaRPr>
          </a:p>
          <a:p>
            <a:pPr marL="380990" indent="-380990" algn="l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0A0B41"/>
              </a:solidFill>
              <a:latin typeface="Cabin Regular"/>
              <a:cs typeface="Cabin Regular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428" y="5689600"/>
            <a:ext cx="950805" cy="9508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565" y="168730"/>
            <a:ext cx="767096" cy="69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799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338681" y="188954"/>
            <a:ext cx="8017924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933"/>
              </a:spcAft>
            </a:pPr>
            <a:r>
              <a:rPr lang="en-US" sz="4000" dirty="0">
                <a:solidFill>
                  <a:srgbClr val="0A0B41"/>
                </a:solidFill>
                <a:latin typeface="Cabin"/>
                <a:cs typeface="Cabin"/>
              </a:rPr>
              <a:t>Positive duties: destitution</a:t>
            </a:r>
            <a:endParaRPr lang="en-US" sz="4000" dirty="0">
              <a:solidFill>
                <a:srgbClr val="0A0B41"/>
              </a:solidFill>
              <a:latin typeface="Cabin Regular"/>
              <a:cs typeface="Cabin Regular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880992" y="232834"/>
            <a:ext cx="3338745" cy="591925"/>
            <a:chOff x="5941864" y="204795"/>
            <a:chExt cx="2504059" cy="443944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8445923" y="204795"/>
              <a:ext cx="0" cy="443944"/>
            </a:xfrm>
            <a:prstGeom prst="line">
              <a:avLst/>
            </a:prstGeom>
            <a:ln>
              <a:solidFill>
                <a:srgbClr val="A9A9A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941864" y="349840"/>
              <a:ext cx="2432939" cy="15384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r">
                <a:spcAft>
                  <a:spcPts val="933"/>
                </a:spcAft>
              </a:pPr>
              <a:endParaRPr lang="en-US" sz="1333" dirty="0">
                <a:solidFill>
                  <a:srgbClr val="0A0B41"/>
                </a:solidFill>
                <a:latin typeface="Cabin"/>
                <a:cs typeface="Cabin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7496"/>
            <a:ext cx="206400" cy="412800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431371" y="1279161"/>
            <a:ext cx="11329259" cy="4884575"/>
          </a:xfrm>
          <a:prstGeom prst="rect">
            <a:avLst/>
          </a:prstGeom>
        </p:spPr>
        <p:txBody>
          <a:bodyPr vert="horz" lIns="121920" tIns="60960" rIns="121920" bIns="60960" rtlCol="0">
            <a:normAutofit fontScale="92500"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38190" lvl="1" indent="-380990" algn="l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A0B41"/>
                </a:solidFill>
                <a:latin typeface="Cabin Regular"/>
                <a:cs typeface="Cabin Regular"/>
              </a:rPr>
              <a:t>The positive A3 duty in the context of destitution:</a:t>
            </a:r>
          </a:p>
          <a:p>
            <a:pPr marL="1295390" lvl="2" indent="-380990" algn="l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A0B41"/>
              </a:solidFill>
              <a:latin typeface="Cabin Regular"/>
            </a:endParaRPr>
          </a:p>
          <a:p>
            <a:pPr marL="1295390" lvl="2" indent="-380990" algn="l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A0B41"/>
                </a:solidFill>
                <a:latin typeface="Cabin Regular"/>
              </a:rPr>
              <a:t>Administrative systems will be incompatible with the positive A3 duty &amp; contrary to s6 HRA 1998 if they fail to anticipate and proactively avoid the risk of imminent suffering of IDT;</a:t>
            </a:r>
          </a:p>
          <a:p>
            <a:pPr marL="1295390" lvl="2" indent="-380990" algn="l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A0B41"/>
              </a:solidFill>
              <a:latin typeface="Cabin Regular"/>
            </a:endParaRPr>
          </a:p>
          <a:p>
            <a:pPr marL="1752590" lvl="3" indent="-380990" algn="l">
              <a:buFont typeface="Arial" panose="020B0604020202020204" pitchFamily="34" charset="0"/>
              <a:buChar char="•"/>
            </a:pPr>
            <a:r>
              <a:rPr lang="en-GB" sz="2400" b="1" i="1" dirty="0">
                <a:solidFill>
                  <a:srgbClr val="0A0B41"/>
                </a:solidFill>
                <a:latin typeface="Cabin Regular"/>
              </a:rPr>
              <a:t>R (</a:t>
            </a:r>
            <a:r>
              <a:rPr lang="en-GB" sz="2400" b="1" i="1" dirty="0" err="1">
                <a:solidFill>
                  <a:srgbClr val="0A0B41"/>
                </a:solidFill>
                <a:latin typeface="Cabin Regular"/>
              </a:rPr>
              <a:t>Limbuela</a:t>
            </a:r>
            <a:r>
              <a:rPr lang="en-GB" sz="2400" b="1" i="1" dirty="0">
                <a:solidFill>
                  <a:srgbClr val="0A0B41"/>
                </a:solidFill>
                <a:latin typeface="Cabin Regular"/>
              </a:rPr>
              <a:t>) v SSHD </a:t>
            </a:r>
            <a:r>
              <a:rPr lang="en-GB" sz="2400" b="1" dirty="0">
                <a:solidFill>
                  <a:srgbClr val="0A0B41"/>
                </a:solidFill>
                <a:latin typeface="Cabin Regular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[2005] 3 W.L.R. 1014</a:t>
            </a:r>
            <a:r>
              <a:rPr lang="en-GB" sz="2400" b="1" dirty="0">
                <a:solidFill>
                  <a:srgbClr val="0A0B41"/>
                </a:solidFill>
                <a:latin typeface="Cabin Regular"/>
              </a:rPr>
              <a:t> </a:t>
            </a:r>
            <a:r>
              <a:rPr lang="en-GB" sz="2400" dirty="0">
                <a:solidFill>
                  <a:srgbClr val="0A0B41"/>
                </a:solidFill>
                <a:latin typeface="Cabin Regular"/>
              </a:rPr>
              <a:t>– refusal to provide support to asylum seekers who brought ‘</a:t>
            </a:r>
            <a:r>
              <a:rPr lang="en-GB" sz="2400" i="1" dirty="0">
                <a:solidFill>
                  <a:srgbClr val="0A0B41"/>
                </a:solidFill>
                <a:latin typeface="Cabin Regular"/>
              </a:rPr>
              <a:t>late</a:t>
            </a:r>
            <a:r>
              <a:rPr lang="en-GB" sz="2400" dirty="0">
                <a:solidFill>
                  <a:srgbClr val="0A0B41"/>
                </a:solidFill>
                <a:latin typeface="Cabin Regular"/>
              </a:rPr>
              <a:t>’ claims for asylum (§§6-8, 46-47).</a:t>
            </a:r>
          </a:p>
          <a:p>
            <a:pPr marL="1752590" lvl="3" indent="-380990" algn="l">
              <a:buFont typeface="Arial" panose="020B0604020202020204" pitchFamily="34" charset="0"/>
              <a:buChar char="•"/>
            </a:pPr>
            <a:r>
              <a:rPr lang="en-GB" sz="2400" b="1" i="1" dirty="0">
                <a:solidFill>
                  <a:srgbClr val="0A0B41"/>
                </a:solidFill>
                <a:latin typeface="Cabin Regular"/>
              </a:rPr>
              <a:t>R (W) v SSHD </a:t>
            </a:r>
            <a:r>
              <a:rPr lang="en-GB" sz="2400" b="1" u="sng" dirty="0">
                <a:solidFill>
                  <a:srgbClr val="0A0B41"/>
                </a:solidFill>
                <a:latin typeface="Cabin Regular"/>
              </a:rPr>
              <a:t>[2020] 1 WLR 4420</a:t>
            </a:r>
            <a:r>
              <a:rPr lang="en-GB" sz="2400" b="1" dirty="0">
                <a:solidFill>
                  <a:srgbClr val="0A0B41"/>
                </a:solidFill>
                <a:latin typeface="Cabin Regular"/>
              </a:rPr>
              <a:t> </a:t>
            </a:r>
            <a:r>
              <a:rPr lang="en-GB" sz="2400" dirty="0">
                <a:solidFill>
                  <a:srgbClr val="0A0B41"/>
                </a:solidFill>
                <a:latin typeface="Cabin Regular"/>
              </a:rPr>
              <a:t>– ‘</a:t>
            </a:r>
            <a:r>
              <a:rPr lang="en-GB" sz="2400" i="1" dirty="0">
                <a:solidFill>
                  <a:srgbClr val="0A0B41"/>
                </a:solidFill>
                <a:latin typeface="Cabin Regular"/>
              </a:rPr>
              <a:t>no recourse to public funds</a:t>
            </a:r>
            <a:r>
              <a:rPr lang="en-GB" sz="2400" dirty="0">
                <a:solidFill>
                  <a:srgbClr val="0A0B41"/>
                </a:solidFill>
                <a:latin typeface="Cabin Regular"/>
              </a:rPr>
              <a:t>’ (‘</a:t>
            </a:r>
            <a:r>
              <a:rPr lang="en-GB" sz="2400" b="1" dirty="0">
                <a:solidFill>
                  <a:srgbClr val="0A0B41"/>
                </a:solidFill>
                <a:latin typeface="Cabin Regular"/>
              </a:rPr>
              <a:t>NRPF</a:t>
            </a:r>
            <a:r>
              <a:rPr lang="en-GB" sz="2400" dirty="0">
                <a:solidFill>
                  <a:srgbClr val="0A0B41"/>
                </a:solidFill>
                <a:latin typeface="Cabin Regular"/>
              </a:rPr>
              <a:t>’) condition on family migrants only lifted once ‘</a:t>
            </a:r>
            <a:r>
              <a:rPr lang="en-GB" sz="2400" i="1" dirty="0">
                <a:solidFill>
                  <a:srgbClr val="0A0B41"/>
                </a:solidFill>
                <a:latin typeface="Cabin Regular"/>
              </a:rPr>
              <a:t>destitute</a:t>
            </a:r>
            <a:r>
              <a:rPr lang="en-GB" sz="2400" dirty="0">
                <a:solidFill>
                  <a:srgbClr val="0A0B41"/>
                </a:solidFill>
                <a:latin typeface="Cabin Regular"/>
              </a:rPr>
              <a:t>’ (§§34-36, 42, 61-66 &amp; 73).</a:t>
            </a:r>
          </a:p>
          <a:p>
            <a:pPr marL="1752590" lvl="3" indent="-380990" algn="l">
              <a:buFont typeface="Arial" panose="020B0604020202020204" pitchFamily="34" charset="0"/>
              <a:buChar char="•"/>
            </a:pPr>
            <a:r>
              <a:rPr lang="en-GB" sz="2400" b="1" i="1" dirty="0">
                <a:solidFill>
                  <a:srgbClr val="0A0B41"/>
                </a:solidFill>
                <a:latin typeface="Cabin Regular"/>
              </a:rPr>
              <a:t>R (DMA &amp; others) v SSHD </a:t>
            </a:r>
            <a:r>
              <a:rPr lang="en-GB" sz="2400" b="1" dirty="0">
                <a:solidFill>
                  <a:srgbClr val="0A0B41"/>
                </a:solidFill>
                <a:latin typeface="Cabin Regular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[2021] 1 W.L.R. 2374</a:t>
            </a:r>
            <a:r>
              <a:rPr lang="en-GB" sz="2400" b="1" dirty="0">
                <a:solidFill>
                  <a:srgbClr val="0A0B41"/>
                </a:solidFill>
                <a:latin typeface="Cabin Regular"/>
              </a:rPr>
              <a:t> </a:t>
            </a:r>
            <a:r>
              <a:rPr lang="en-GB" sz="2400" dirty="0">
                <a:solidFill>
                  <a:srgbClr val="0A0B41"/>
                </a:solidFill>
                <a:latin typeface="Cabin Regular"/>
              </a:rPr>
              <a:t>– systemic delays to s.4(1)(c) IAA 1999 accommodation for failed asylum seekers (§§183, 198-200).</a:t>
            </a:r>
          </a:p>
          <a:p>
            <a:pPr marL="1295390" lvl="2" indent="-380990" algn="l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A0B41"/>
              </a:solidFill>
              <a:latin typeface="Cabin Regular"/>
            </a:endParaRPr>
          </a:p>
          <a:p>
            <a:pPr marL="1295390" lvl="2" indent="-380990" algn="l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A0B41"/>
              </a:solidFill>
              <a:latin typeface="Cabin Regular"/>
            </a:endParaRPr>
          </a:p>
          <a:p>
            <a:pPr marL="1295390" lvl="2" indent="-380990" algn="l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A0B41"/>
              </a:solidFill>
              <a:latin typeface="Cabin Regular"/>
            </a:endParaRPr>
          </a:p>
          <a:p>
            <a:pPr marL="380990" indent="-380990" algn="l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0A0B41"/>
              </a:solidFill>
              <a:latin typeface="Cabin Regular"/>
              <a:cs typeface="Cabin Regular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428" y="5689600"/>
            <a:ext cx="950805" cy="9508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565" y="168730"/>
            <a:ext cx="767096" cy="69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230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338681" y="188954"/>
            <a:ext cx="8017924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933"/>
              </a:spcAft>
            </a:pPr>
            <a:r>
              <a:rPr lang="en-US" sz="4000" dirty="0">
                <a:solidFill>
                  <a:srgbClr val="0A0B41"/>
                </a:solidFill>
                <a:latin typeface="Cabin"/>
                <a:cs typeface="Cabin"/>
              </a:rPr>
              <a:t>Positive duties: destitution</a:t>
            </a:r>
            <a:endParaRPr lang="en-US" sz="4000" dirty="0">
              <a:solidFill>
                <a:srgbClr val="0A0B41"/>
              </a:solidFill>
              <a:latin typeface="Cabin Regular"/>
              <a:cs typeface="Cabin Regular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880992" y="232834"/>
            <a:ext cx="3338745" cy="591925"/>
            <a:chOff x="5941864" y="204795"/>
            <a:chExt cx="2504059" cy="443944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8445923" y="204795"/>
              <a:ext cx="0" cy="443944"/>
            </a:xfrm>
            <a:prstGeom prst="line">
              <a:avLst/>
            </a:prstGeom>
            <a:ln>
              <a:solidFill>
                <a:srgbClr val="A9A9A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941864" y="349840"/>
              <a:ext cx="2432939" cy="15384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r">
                <a:spcAft>
                  <a:spcPts val="933"/>
                </a:spcAft>
              </a:pPr>
              <a:endParaRPr lang="en-US" sz="1333" dirty="0">
                <a:solidFill>
                  <a:srgbClr val="0A0B41"/>
                </a:solidFill>
                <a:latin typeface="Cabin"/>
                <a:cs typeface="Cabin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7496"/>
            <a:ext cx="206400" cy="412800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431371" y="1279161"/>
            <a:ext cx="11329259" cy="4884575"/>
          </a:xfrm>
          <a:prstGeom prst="rect">
            <a:avLst/>
          </a:prstGeom>
        </p:spPr>
        <p:txBody>
          <a:bodyPr vert="horz" lIns="121920" tIns="60960" rIns="121920" bIns="60960" rtlCol="0">
            <a:normAutofit fontScale="9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0990" indent="-380990" algn="l">
              <a:buFont typeface="Arial" panose="020B0604020202020204" pitchFamily="34" charset="0"/>
              <a:buChar char="•"/>
            </a:pPr>
            <a:r>
              <a:rPr lang="en-GB" sz="3600" i="1" dirty="0">
                <a:solidFill>
                  <a:srgbClr val="0A0B41"/>
                </a:solidFill>
                <a:latin typeface="Cabin Regular"/>
              </a:rPr>
              <a:t>Home Office v ASY </a:t>
            </a:r>
            <a:r>
              <a:rPr lang="en-GB" sz="3600" dirty="0">
                <a:solidFill>
                  <a:srgbClr val="0A0B41"/>
                </a:solidFill>
                <a:latin typeface="Cabin Regular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[2023] EWHC 196 (KB)</a:t>
            </a:r>
            <a:r>
              <a:rPr lang="en-GB" sz="3600" dirty="0">
                <a:solidFill>
                  <a:srgbClr val="0A0B41"/>
                </a:solidFill>
                <a:latin typeface="Cabin Regular"/>
              </a:rPr>
              <a:t> </a:t>
            </a:r>
          </a:p>
          <a:p>
            <a:pPr marL="838190" lvl="1" indent="-380990" algn="l">
              <a:buFont typeface="Arial" panose="020B0604020202020204" pitchFamily="34" charset="0"/>
              <a:buChar char="•"/>
            </a:pPr>
            <a:endParaRPr lang="en-GB" sz="3200" b="1" dirty="0">
              <a:solidFill>
                <a:srgbClr val="0A0B41"/>
              </a:solidFill>
              <a:latin typeface="Cabin Regular"/>
            </a:endParaRPr>
          </a:p>
          <a:p>
            <a:pPr marL="838190" lvl="1" indent="-380990" algn="l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0A0B41"/>
                </a:solidFill>
                <a:latin typeface="Cabin Regular"/>
              </a:rPr>
              <a:t>‘Low-level’ systems duty</a:t>
            </a:r>
            <a:r>
              <a:rPr lang="en-GB" sz="3200" dirty="0">
                <a:solidFill>
                  <a:srgbClr val="0A0B41"/>
                </a:solidFill>
                <a:latin typeface="Cabin Regular"/>
              </a:rPr>
              <a:t> case concerning family migrants subject to the NRPF condition. Judgment of May J;</a:t>
            </a:r>
          </a:p>
          <a:p>
            <a:pPr marL="838190" lvl="1" indent="-380990" algn="l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A0B41"/>
              </a:solidFill>
              <a:latin typeface="Cabin Regular"/>
            </a:endParaRPr>
          </a:p>
          <a:p>
            <a:pPr marL="838190" lvl="1" indent="-38099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A0B41"/>
                </a:solidFill>
                <a:latin typeface="Cabin Regular"/>
              </a:rPr>
              <a:t>Applied </a:t>
            </a:r>
            <a:r>
              <a:rPr lang="en-GB" sz="3200" i="1" dirty="0" err="1">
                <a:solidFill>
                  <a:srgbClr val="0A0B41"/>
                </a:solidFill>
                <a:latin typeface="Cabin Regular"/>
              </a:rPr>
              <a:t>Limbuela</a:t>
            </a:r>
            <a:r>
              <a:rPr lang="en-GB" sz="3200" dirty="0">
                <a:solidFill>
                  <a:srgbClr val="0A0B41"/>
                </a:solidFill>
                <a:latin typeface="Cabin Regular"/>
              </a:rPr>
              <a:t> and </a:t>
            </a:r>
            <a:r>
              <a:rPr lang="en-GB" sz="3200" i="1" dirty="0">
                <a:solidFill>
                  <a:srgbClr val="0A0B41"/>
                </a:solidFill>
                <a:latin typeface="Cabin Regular"/>
              </a:rPr>
              <a:t>W</a:t>
            </a:r>
            <a:r>
              <a:rPr lang="en-GB" sz="3200" dirty="0">
                <a:solidFill>
                  <a:srgbClr val="0A0B41"/>
                </a:solidFill>
                <a:latin typeface="Cabin Regular"/>
              </a:rPr>
              <a:t> – held A3 did not permit SoS to wait until a person falls into destitution before taking action (§68);</a:t>
            </a:r>
          </a:p>
          <a:p>
            <a:pPr marL="838190" lvl="1" indent="-380990" algn="l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A0B41"/>
              </a:solidFill>
              <a:latin typeface="Cabin Regular"/>
            </a:endParaRPr>
          </a:p>
          <a:p>
            <a:pPr marL="838190" lvl="1" indent="-38099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A0B41"/>
                </a:solidFill>
                <a:latin typeface="Cabin Regular"/>
              </a:rPr>
              <a:t>On facts, A3 required that where a family migrant applied to SoS to lift the NRPF condition, SoS had to decide application correctly and within a reasonable time (§§71-72 &amp; 85).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428" y="5689600"/>
            <a:ext cx="950805" cy="9508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565" y="168730"/>
            <a:ext cx="767096" cy="69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58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338680" y="188954"/>
            <a:ext cx="9581691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933"/>
              </a:spcAft>
            </a:pPr>
            <a:r>
              <a:rPr lang="en-US" sz="4000" dirty="0">
                <a:solidFill>
                  <a:srgbClr val="0A0B41"/>
                </a:solidFill>
                <a:latin typeface="Cabin"/>
                <a:cs typeface="Cabin"/>
              </a:rPr>
              <a:t>Positive duties: further descriptors</a:t>
            </a:r>
            <a:endParaRPr lang="en-US" sz="4000" dirty="0">
              <a:solidFill>
                <a:srgbClr val="0A0B41"/>
              </a:solidFill>
              <a:latin typeface="Cabin Regular"/>
              <a:cs typeface="Cabin Regular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880992" y="232834"/>
            <a:ext cx="3338745" cy="591925"/>
            <a:chOff x="5941864" y="204795"/>
            <a:chExt cx="2504059" cy="443944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8445923" y="204795"/>
              <a:ext cx="0" cy="443944"/>
            </a:xfrm>
            <a:prstGeom prst="line">
              <a:avLst/>
            </a:prstGeom>
            <a:ln>
              <a:solidFill>
                <a:srgbClr val="A9A9A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941864" y="349840"/>
              <a:ext cx="2432939" cy="15384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r">
                <a:spcAft>
                  <a:spcPts val="933"/>
                </a:spcAft>
              </a:pPr>
              <a:endParaRPr lang="en-US" sz="1333" dirty="0">
                <a:solidFill>
                  <a:srgbClr val="0A0B41"/>
                </a:solidFill>
                <a:latin typeface="Cabin"/>
                <a:cs typeface="Cabin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7496"/>
            <a:ext cx="206400" cy="412800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431371" y="1279161"/>
            <a:ext cx="11329259" cy="4884575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38190" lvl="1" indent="-380990" algn="l"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A0B41"/>
              </a:solidFill>
              <a:latin typeface="Cabin Regular"/>
              <a:cs typeface="Cabin Regular"/>
            </a:endParaRPr>
          </a:p>
          <a:p>
            <a:pPr marL="380990" indent="-380990" algn="l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0A0B41"/>
              </a:solidFill>
              <a:latin typeface="Cabin Regular"/>
              <a:cs typeface="Cabin Regular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428" y="5689600"/>
            <a:ext cx="950805" cy="9508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565" y="168730"/>
            <a:ext cx="767096" cy="698177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2FBCBBC-A953-66FB-0B34-C50D1BA914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9609265"/>
              </p:ext>
            </p:extLst>
          </p:nvPr>
        </p:nvGraphicFramePr>
        <p:xfrm>
          <a:off x="431369" y="719666"/>
          <a:ext cx="1153968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061317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338681" y="188954"/>
            <a:ext cx="8017924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933"/>
              </a:spcAft>
            </a:pPr>
            <a:r>
              <a:rPr lang="en-US" sz="4000" dirty="0">
                <a:solidFill>
                  <a:srgbClr val="0A0B41"/>
                </a:solidFill>
                <a:latin typeface="Cabin"/>
                <a:cs typeface="Cabin"/>
              </a:rPr>
              <a:t>Comment</a:t>
            </a:r>
            <a:endParaRPr lang="en-US" sz="4000" dirty="0">
              <a:solidFill>
                <a:srgbClr val="0A0B41"/>
              </a:solidFill>
              <a:latin typeface="Cabin Regular"/>
              <a:cs typeface="Cabin Regular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880992" y="232834"/>
            <a:ext cx="3338745" cy="591925"/>
            <a:chOff x="5941864" y="204795"/>
            <a:chExt cx="2504059" cy="443944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8445923" y="204795"/>
              <a:ext cx="0" cy="443944"/>
            </a:xfrm>
            <a:prstGeom prst="line">
              <a:avLst/>
            </a:prstGeom>
            <a:ln>
              <a:solidFill>
                <a:srgbClr val="A9A9A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941864" y="349840"/>
              <a:ext cx="2432939" cy="15384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r">
                <a:spcAft>
                  <a:spcPts val="933"/>
                </a:spcAft>
              </a:pPr>
              <a:endParaRPr lang="en-US" sz="1333" dirty="0">
                <a:solidFill>
                  <a:srgbClr val="0A0B41"/>
                </a:solidFill>
                <a:latin typeface="Cabin"/>
                <a:cs typeface="Cabin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7496"/>
            <a:ext cx="206400" cy="412800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431371" y="1279161"/>
            <a:ext cx="11329259" cy="4884575"/>
          </a:xfrm>
          <a:prstGeom prst="rect">
            <a:avLst/>
          </a:prstGeom>
        </p:spPr>
        <p:txBody>
          <a:bodyPr vert="horz" lIns="121920" tIns="60960" rIns="121920" bIns="60960" rtlCol="0">
            <a:normAutofit fontScale="9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38190" lvl="1" indent="-380990" algn="l"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A0B41"/>
              </a:solidFill>
              <a:latin typeface="Cabin Regular"/>
              <a:cs typeface="Cabin Regular"/>
            </a:endParaRPr>
          </a:p>
          <a:p>
            <a:pPr marL="380990" indent="-380990" algn="l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0A0B41"/>
                </a:solidFill>
                <a:latin typeface="Cabin Regular"/>
              </a:rPr>
              <a:t>Operational duty </a:t>
            </a:r>
            <a:r>
              <a:rPr lang="en-GB" sz="3600" dirty="0">
                <a:solidFill>
                  <a:srgbClr val="0A0B41"/>
                </a:solidFill>
                <a:latin typeface="Cabin Regular"/>
              </a:rPr>
              <a:t>&amp; </a:t>
            </a:r>
            <a:r>
              <a:rPr lang="en-GB" sz="3600" b="1" dirty="0">
                <a:solidFill>
                  <a:srgbClr val="0A0B41"/>
                </a:solidFill>
                <a:latin typeface="Cabin Regular"/>
              </a:rPr>
              <a:t>‘low-level’ systems duty </a:t>
            </a:r>
            <a:r>
              <a:rPr lang="en-GB" sz="3600" dirty="0">
                <a:solidFill>
                  <a:srgbClr val="0A0B41"/>
                </a:solidFill>
                <a:latin typeface="Cabin Regular"/>
              </a:rPr>
              <a:t>apt for systemic judicial reviews;</a:t>
            </a:r>
          </a:p>
          <a:p>
            <a:pPr marL="380990" indent="-380990" algn="l"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A0B41"/>
              </a:solidFill>
              <a:latin typeface="Cabin Regular"/>
            </a:endParaRPr>
          </a:p>
          <a:p>
            <a:pPr marL="838190" lvl="1" indent="-38099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A0B41"/>
                </a:solidFill>
                <a:latin typeface="Cabin Regular"/>
              </a:rPr>
              <a:t>Lower thresholds than the primary </a:t>
            </a:r>
            <a:r>
              <a:rPr lang="en-GB" sz="3200" b="1" dirty="0">
                <a:solidFill>
                  <a:srgbClr val="0A0B41"/>
                </a:solidFill>
                <a:latin typeface="Cabin Regular"/>
              </a:rPr>
              <a:t>substantive duty</a:t>
            </a:r>
            <a:r>
              <a:rPr lang="en-GB" sz="3200" dirty="0">
                <a:solidFill>
                  <a:srgbClr val="0A0B41"/>
                </a:solidFill>
                <a:latin typeface="Cabin Regular"/>
              </a:rPr>
              <a:t>, but still demanding (</a:t>
            </a:r>
            <a:r>
              <a:rPr lang="en-GB" sz="3200" dirty="0" err="1">
                <a:solidFill>
                  <a:srgbClr val="0A0B41"/>
                </a:solidFill>
                <a:latin typeface="Cabin Regular"/>
              </a:rPr>
              <a:t>eg.</a:t>
            </a:r>
            <a:r>
              <a:rPr lang="en-GB" sz="3200" dirty="0">
                <a:solidFill>
                  <a:srgbClr val="0A0B41"/>
                </a:solidFill>
                <a:latin typeface="Cabin Regular"/>
              </a:rPr>
              <a:t> possibility of serious harm required in </a:t>
            </a:r>
            <a:r>
              <a:rPr lang="en-GB" sz="3200" i="1" dirty="0">
                <a:solidFill>
                  <a:srgbClr val="0A0B41"/>
                </a:solidFill>
                <a:latin typeface="Cabin Regular"/>
              </a:rPr>
              <a:t>CSM</a:t>
            </a:r>
            <a:r>
              <a:rPr lang="en-GB" sz="3200" dirty="0">
                <a:solidFill>
                  <a:srgbClr val="0A0B41"/>
                </a:solidFill>
                <a:latin typeface="Cabin Regular"/>
              </a:rPr>
              <a:t> §97 re: the </a:t>
            </a:r>
            <a:r>
              <a:rPr lang="en-GB" sz="3200" b="1" dirty="0">
                <a:solidFill>
                  <a:srgbClr val="0A0B41"/>
                </a:solidFill>
                <a:latin typeface="Cabin Regular"/>
              </a:rPr>
              <a:t>systems duty</a:t>
            </a:r>
            <a:r>
              <a:rPr lang="en-GB" sz="3200" dirty="0">
                <a:solidFill>
                  <a:srgbClr val="0A0B41"/>
                </a:solidFill>
                <a:latin typeface="Cabin Regular"/>
              </a:rPr>
              <a:t>);</a:t>
            </a:r>
          </a:p>
          <a:p>
            <a:pPr algn="l"/>
            <a:endParaRPr lang="en-GB" sz="3600" dirty="0">
              <a:solidFill>
                <a:srgbClr val="0A0B41"/>
              </a:solidFill>
              <a:latin typeface="Cabin Regular"/>
            </a:endParaRPr>
          </a:p>
          <a:p>
            <a:pPr marL="380990" indent="-380990" algn="l">
              <a:buFont typeface="Arial" panose="020B0604020202020204" pitchFamily="34" charset="0"/>
              <a:buChar char="•"/>
            </a:pPr>
            <a:r>
              <a:rPr lang="en-GB" sz="3600" i="1" dirty="0">
                <a:solidFill>
                  <a:srgbClr val="0A0B41"/>
                </a:solidFill>
                <a:latin typeface="Cabin Regular"/>
              </a:rPr>
              <a:t>ASY</a:t>
            </a:r>
            <a:r>
              <a:rPr lang="en-GB" sz="3600" dirty="0">
                <a:solidFill>
                  <a:srgbClr val="0A0B41"/>
                </a:solidFill>
                <a:latin typeface="Cabin Regular"/>
              </a:rPr>
              <a:t> unlikely the last word on scope of A3 positive duties in the context of destitution.</a:t>
            </a:r>
          </a:p>
          <a:p>
            <a:pPr marL="380990" indent="-380990" algn="l">
              <a:buFont typeface="Arial" panose="020B0604020202020204" pitchFamily="34" charset="0"/>
              <a:buChar char="•"/>
            </a:pPr>
            <a:endParaRPr lang="en-GB" sz="3600" i="1" dirty="0">
              <a:solidFill>
                <a:srgbClr val="0A0B41"/>
              </a:solidFill>
              <a:latin typeface="Cabin Regular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428" y="5689600"/>
            <a:ext cx="950805" cy="9508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565" y="168730"/>
            <a:ext cx="767096" cy="69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3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664066"/>
            <a:ext cx="12192000" cy="1520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933"/>
              </a:spcAft>
            </a:pPr>
            <a:r>
              <a:rPr lang="en-US" sz="1600" dirty="0">
                <a:solidFill>
                  <a:srgbClr val="0A0B41"/>
                </a:solidFill>
                <a:latin typeface="Cabin"/>
                <a:cs typeface="Cabin"/>
              </a:rPr>
              <a:t>The 36 Group </a:t>
            </a:r>
            <a:br>
              <a:rPr lang="en-US" sz="1333" dirty="0">
                <a:solidFill>
                  <a:srgbClr val="0A0B41"/>
                </a:solidFill>
                <a:latin typeface="Cabin"/>
                <a:cs typeface="Cabin"/>
              </a:rPr>
            </a:br>
            <a:r>
              <a:rPr lang="en-US" sz="1600" dirty="0">
                <a:solidFill>
                  <a:srgbClr val="0A0B41"/>
                </a:solidFill>
                <a:latin typeface="Cabin"/>
                <a:cs typeface="Cabin"/>
              </a:rPr>
              <a:t>4 Field Court, London WC1R 5EF</a:t>
            </a:r>
          </a:p>
          <a:p>
            <a:pPr algn="ctr"/>
            <a:r>
              <a:rPr lang="en-US" sz="1600" dirty="0">
                <a:solidFill>
                  <a:srgbClr val="0A0B41"/>
                </a:solidFill>
                <a:latin typeface="Cabin"/>
                <a:cs typeface="Cabin"/>
              </a:rPr>
              <a:t>020 7421 8030 </a:t>
            </a:r>
            <a:br>
              <a:rPr lang="en-US" sz="1600" dirty="0">
                <a:solidFill>
                  <a:srgbClr val="0A0B41"/>
                </a:solidFill>
                <a:latin typeface="Cabin"/>
                <a:cs typeface="Cabin"/>
              </a:rPr>
            </a:br>
            <a:r>
              <a:rPr lang="en-US" sz="1333" dirty="0">
                <a:solidFill>
                  <a:srgbClr val="0A0B41"/>
                </a:solidFill>
                <a:latin typeface="Cabin"/>
                <a:cs typeface="Cabin"/>
              </a:rPr>
              <a:t> </a:t>
            </a:r>
            <a:r>
              <a:rPr lang="en-US" sz="1600" dirty="0">
                <a:solidFill>
                  <a:srgbClr val="0A0B41"/>
                </a:solidFill>
                <a:latin typeface="Cabin"/>
                <a:cs typeface="Cabin"/>
              </a:rPr>
              <a:t>clerks@36civil.co.uk</a:t>
            </a:r>
          </a:p>
          <a:p>
            <a:pPr algn="ctr">
              <a:spcAft>
                <a:spcPts val="1067"/>
              </a:spcAft>
            </a:pPr>
            <a:r>
              <a:rPr lang="en-US" sz="2133">
                <a:solidFill>
                  <a:srgbClr val="0A0B41"/>
                </a:solidFill>
                <a:latin typeface="Cabin Regular"/>
                <a:cs typeface="Cabin Regular"/>
              </a:rPr>
              <a:t>36civil.co.uk</a:t>
            </a:r>
            <a:endParaRPr lang="en-US" sz="2133" dirty="0">
              <a:solidFill>
                <a:srgbClr val="0A0B41"/>
              </a:solidFill>
              <a:latin typeface="Cabin Regular"/>
              <a:cs typeface="Cabin Regular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6105085" y="1607539"/>
            <a:ext cx="0" cy="3747911"/>
          </a:xfrm>
          <a:prstGeom prst="line">
            <a:avLst/>
          </a:prstGeom>
          <a:ln>
            <a:solidFill>
              <a:srgbClr val="A9A9A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5975" y="5400147"/>
            <a:ext cx="1240259" cy="124025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623" y="755374"/>
            <a:ext cx="2362755" cy="215047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E3D5EA-5E2C-4F20-7461-C932F87F05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62781" y="5044323"/>
            <a:ext cx="1817672" cy="13389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01735BA-7E0A-94CD-BD71-30CD6D3518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8912" y="4651056"/>
            <a:ext cx="1185333" cy="17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62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2ACE1B8981554C8C9C3E77AF6D6282" ma:contentTypeVersion="14" ma:contentTypeDescription="Create a new document." ma:contentTypeScope="" ma:versionID="5611393b90a709c427d5b6536948192a">
  <xsd:schema xmlns:xsd="http://www.w3.org/2001/XMLSchema" xmlns:xs="http://www.w3.org/2001/XMLSchema" xmlns:p="http://schemas.microsoft.com/office/2006/metadata/properties" xmlns:ns1="http://schemas.microsoft.com/sharepoint/v3" xmlns:ns2="f155a369-30d5-4eb1-ac05-464e613800ee" xmlns:ns3="301e856f-4f14-4cb4-bab6-f192e0a474a1" targetNamespace="http://schemas.microsoft.com/office/2006/metadata/properties" ma:root="true" ma:fieldsID="1b386cbba8db90e84fc2747e53562785" ns1:_="" ns2:_="" ns3:_="">
    <xsd:import namespace="http://schemas.microsoft.com/sharepoint/v3"/>
    <xsd:import namespace="f155a369-30d5-4eb1-ac05-464e613800ee"/>
    <xsd:import namespace="301e856f-4f14-4cb4-bab6-f192e0a474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DocumentSetDescription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cumentSetDescription" ma:index="10" nillable="true" ma:displayName="Description" ma:description="A description of the Document Set" ma:internalName="DocumentSetDescription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5a369-30d5-4eb1-ac05-464e613800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34e5a3e9-c3e2-4c28-a279-a208435469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1e856f-4f14-4cb4-bab6-f192e0a474a1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2c1cbfa6-00dd-4a7c-a8ac-8824ee105fe9}" ma:internalName="TaxCatchAll" ma:showField="CatchAllData" ma:web="301e856f-4f14-4cb4-bab6-f192e0a474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155a369-30d5-4eb1-ac05-464e613800ee">
      <Terms xmlns="http://schemas.microsoft.com/office/infopath/2007/PartnerControls"/>
    </lcf76f155ced4ddcb4097134ff3c332f>
    <DocumentSetDescription xmlns="http://schemas.microsoft.com/sharepoint/v3" xsi:nil="true"/>
    <TaxCatchAll xmlns="301e856f-4f14-4cb4-bab6-f192e0a474a1" xsi:nil="true"/>
  </documentManagement>
</p:properties>
</file>

<file path=customXml/itemProps1.xml><?xml version="1.0" encoding="utf-8"?>
<ds:datastoreItem xmlns:ds="http://schemas.openxmlformats.org/officeDocument/2006/customXml" ds:itemID="{C18E4914-8683-4229-BED7-086A55A2C18F}"/>
</file>

<file path=customXml/itemProps2.xml><?xml version="1.0" encoding="utf-8"?>
<ds:datastoreItem xmlns:ds="http://schemas.openxmlformats.org/officeDocument/2006/customXml" ds:itemID="{088AA2DB-5E1C-4C68-B0A2-04B4C9A5D25D}"/>
</file>

<file path=customXml/itemProps3.xml><?xml version="1.0" encoding="utf-8"?>
<ds:datastoreItem xmlns:ds="http://schemas.openxmlformats.org/officeDocument/2006/customXml" ds:itemID="{9B56201C-D62B-4C2B-A2FE-CFE9D22A8576}"/>
</file>

<file path=docProps/app.xml><?xml version="1.0" encoding="utf-8"?>
<Properties xmlns="http://schemas.openxmlformats.org/officeDocument/2006/extended-properties" xmlns:vt="http://schemas.openxmlformats.org/officeDocument/2006/docPropsVTypes">
  <TotalTime>3150</TotalTime>
  <Words>921</Words>
  <Application>Microsoft Macintosh PowerPoint</Application>
  <PresentationFormat>Widescreen</PresentationFormat>
  <Paragraphs>106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Cabin</vt:lpstr>
      <vt:lpstr>Cabin Regular</vt:lpstr>
      <vt:lpstr>Calibri</vt:lpstr>
      <vt:lpstr>Calibri Light</vt:lpstr>
      <vt:lpstr>Source Sans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Amunwa</dc:creator>
  <cp:lastModifiedBy>ben amunwa</cp:lastModifiedBy>
  <cp:revision>3</cp:revision>
  <dcterms:created xsi:type="dcterms:W3CDTF">2023-06-17T10:20:25Z</dcterms:created>
  <dcterms:modified xsi:type="dcterms:W3CDTF">2023-06-30T12:15:58Z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0x010100712ACE1B8981554C8C9C3E77AF6D6282</vt:lpwstr>
  </property>
</Properties>
</file>