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84" r:id="rId7"/>
    <p:sldId id="300" r:id="rId8"/>
    <p:sldId id="280" r:id="rId9"/>
    <p:sldId id="286" r:id="rId10"/>
    <p:sldId id="288" r:id="rId11"/>
    <p:sldId id="296" r:id="rId12"/>
    <p:sldId id="279" r:id="rId13"/>
    <p:sldId id="291" r:id="rId14"/>
    <p:sldId id="292" r:id="rId15"/>
    <p:sldId id="293" r:id="rId16"/>
    <p:sldId id="299" r:id="rId17"/>
    <p:sldId id="287" r:id="rId18"/>
    <p:sldId id="289" r:id="rId19"/>
    <p:sldId id="290" r:id="rId20"/>
    <p:sldId id="30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AD3BFA-33F7-83ED-33C3-50104D05A522}" name="Mital Raithatha" initials="MR" userId="S::MitalRaithatha@justforkidslaw.org::105a5d38-21ac-4606-8053-a5e86832a3c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571" autoAdjust="0"/>
  </p:normalViewPr>
  <p:slideViewPr>
    <p:cSldViewPr snapToGrid="0">
      <p:cViewPr varScale="1">
        <p:scale>
          <a:sx n="50" d="100"/>
          <a:sy n="50" d="100"/>
        </p:scale>
        <p:origin x="1284" y="44"/>
      </p:cViewPr>
      <p:guideLst/>
    </p:cSldViewPr>
  </p:slideViewPr>
  <p:outlineViewPr>
    <p:cViewPr>
      <p:scale>
        <a:sx n="33" d="100"/>
        <a:sy n="33" d="100"/>
      </p:scale>
      <p:origin x="0" y="-1984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5FBBFC-A09B-4277-AFFC-8DD253E8F011}" type="datetimeFigureOut">
              <a:rPr lang="en-GB" smtClean="0"/>
              <a:t>01/07/2023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54DA3D-664D-4369-9E34-2516E14C24AE}" type="slidenum">
              <a:rPr lang="en-GB" smtClean="0"/>
              <a:t>‹#›</a:t>
            </a:fld>
            <a:endParaRPr lang="en-GB"/>
          </a:p>
        </p:txBody>
      </p:sp>
    </p:spTree>
    <p:extLst>
      <p:ext uri="{BB962C8B-B14F-4D97-AF65-F5344CB8AC3E}">
        <p14:creationId xmlns:p14="http://schemas.microsoft.com/office/powerpoint/2010/main" val="3187001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a:t>
            </a:fld>
            <a:endParaRPr lang="en-GB"/>
          </a:p>
        </p:txBody>
      </p:sp>
    </p:spTree>
    <p:extLst>
      <p:ext uri="{BB962C8B-B14F-4D97-AF65-F5344CB8AC3E}">
        <p14:creationId xmlns:p14="http://schemas.microsoft.com/office/powerpoint/2010/main" val="4054122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10</a:t>
            </a:fld>
            <a:endParaRPr lang="en-GB"/>
          </a:p>
        </p:txBody>
      </p:sp>
    </p:spTree>
    <p:extLst>
      <p:ext uri="{BB962C8B-B14F-4D97-AF65-F5344CB8AC3E}">
        <p14:creationId xmlns:p14="http://schemas.microsoft.com/office/powerpoint/2010/main" val="503376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11</a:t>
            </a:fld>
            <a:endParaRPr lang="en-GB"/>
          </a:p>
        </p:txBody>
      </p:sp>
    </p:spTree>
    <p:extLst>
      <p:ext uri="{BB962C8B-B14F-4D97-AF65-F5344CB8AC3E}">
        <p14:creationId xmlns:p14="http://schemas.microsoft.com/office/powerpoint/2010/main" val="1760490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12</a:t>
            </a:fld>
            <a:endParaRPr lang="en-GB"/>
          </a:p>
        </p:txBody>
      </p:sp>
    </p:spTree>
    <p:extLst>
      <p:ext uri="{BB962C8B-B14F-4D97-AF65-F5344CB8AC3E}">
        <p14:creationId xmlns:p14="http://schemas.microsoft.com/office/powerpoint/2010/main" val="1435360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13</a:t>
            </a:fld>
            <a:endParaRPr lang="en-GB"/>
          </a:p>
        </p:txBody>
      </p:sp>
    </p:spTree>
    <p:extLst>
      <p:ext uri="{BB962C8B-B14F-4D97-AF65-F5344CB8AC3E}">
        <p14:creationId xmlns:p14="http://schemas.microsoft.com/office/powerpoint/2010/main" val="2038328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14</a:t>
            </a:fld>
            <a:endParaRPr lang="en-GB"/>
          </a:p>
        </p:txBody>
      </p:sp>
    </p:spTree>
    <p:extLst>
      <p:ext uri="{BB962C8B-B14F-4D97-AF65-F5344CB8AC3E}">
        <p14:creationId xmlns:p14="http://schemas.microsoft.com/office/powerpoint/2010/main" val="3815417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15</a:t>
            </a:fld>
            <a:endParaRPr lang="en-GB"/>
          </a:p>
        </p:txBody>
      </p:sp>
    </p:spTree>
    <p:extLst>
      <p:ext uri="{BB962C8B-B14F-4D97-AF65-F5344CB8AC3E}">
        <p14:creationId xmlns:p14="http://schemas.microsoft.com/office/powerpoint/2010/main" val="1374905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16</a:t>
            </a:fld>
            <a:endParaRPr lang="en-GB"/>
          </a:p>
        </p:txBody>
      </p:sp>
    </p:spTree>
    <p:extLst>
      <p:ext uri="{BB962C8B-B14F-4D97-AF65-F5344CB8AC3E}">
        <p14:creationId xmlns:p14="http://schemas.microsoft.com/office/powerpoint/2010/main" val="1255562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17</a:t>
            </a:fld>
            <a:endParaRPr lang="en-GB"/>
          </a:p>
        </p:txBody>
      </p:sp>
    </p:spTree>
    <p:extLst>
      <p:ext uri="{BB962C8B-B14F-4D97-AF65-F5344CB8AC3E}">
        <p14:creationId xmlns:p14="http://schemas.microsoft.com/office/powerpoint/2010/main" val="3892360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2</a:t>
            </a:fld>
            <a:endParaRPr lang="en-GB"/>
          </a:p>
        </p:txBody>
      </p:sp>
    </p:spTree>
    <p:extLst>
      <p:ext uri="{BB962C8B-B14F-4D97-AF65-F5344CB8AC3E}">
        <p14:creationId xmlns:p14="http://schemas.microsoft.com/office/powerpoint/2010/main" val="160605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3</a:t>
            </a:fld>
            <a:endParaRPr lang="en-GB"/>
          </a:p>
        </p:txBody>
      </p:sp>
    </p:spTree>
    <p:extLst>
      <p:ext uri="{BB962C8B-B14F-4D97-AF65-F5344CB8AC3E}">
        <p14:creationId xmlns:p14="http://schemas.microsoft.com/office/powerpoint/2010/main" val="4211941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4</a:t>
            </a:fld>
            <a:endParaRPr lang="en-GB"/>
          </a:p>
        </p:txBody>
      </p:sp>
    </p:spTree>
    <p:extLst>
      <p:ext uri="{BB962C8B-B14F-4D97-AF65-F5344CB8AC3E}">
        <p14:creationId xmlns:p14="http://schemas.microsoft.com/office/powerpoint/2010/main" val="2010191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5</a:t>
            </a:fld>
            <a:endParaRPr lang="en-GB"/>
          </a:p>
        </p:txBody>
      </p:sp>
    </p:spTree>
    <p:extLst>
      <p:ext uri="{BB962C8B-B14F-4D97-AF65-F5344CB8AC3E}">
        <p14:creationId xmlns:p14="http://schemas.microsoft.com/office/powerpoint/2010/main" val="2597787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6</a:t>
            </a:fld>
            <a:endParaRPr lang="en-GB"/>
          </a:p>
        </p:txBody>
      </p:sp>
    </p:spTree>
    <p:extLst>
      <p:ext uri="{BB962C8B-B14F-4D97-AF65-F5344CB8AC3E}">
        <p14:creationId xmlns:p14="http://schemas.microsoft.com/office/powerpoint/2010/main" val="3183836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7</a:t>
            </a:fld>
            <a:endParaRPr lang="en-GB"/>
          </a:p>
        </p:txBody>
      </p:sp>
    </p:spTree>
    <p:extLst>
      <p:ext uri="{BB962C8B-B14F-4D97-AF65-F5344CB8AC3E}">
        <p14:creationId xmlns:p14="http://schemas.microsoft.com/office/powerpoint/2010/main" val="1782066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8</a:t>
            </a:fld>
            <a:endParaRPr lang="en-GB"/>
          </a:p>
        </p:txBody>
      </p:sp>
    </p:spTree>
    <p:extLst>
      <p:ext uri="{BB962C8B-B14F-4D97-AF65-F5344CB8AC3E}">
        <p14:creationId xmlns:p14="http://schemas.microsoft.com/office/powerpoint/2010/main" val="788344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454DA3D-664D-4369-9E34-2516E14C24AE}" type="slidenum">
              <a:rPr lang="en-GB" smtClean="0"/>
              <a:t>9</a:t>
            </a:fld>
            <a:endParaRPr lang="en-GB"/>
          </a:p>
        </p:txBody>
      </p:sp>
    </p:spTree>
    <p:extLst>
      <p:ext uri="{BB962C8B-B14F-4D97-AF65-F5344CB8AC3E}">
        <p14:creationId xmlns:p14="http://schemas.microsoft.com/office/powerpoint/2010/main" val="3918231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767A-40C3-B5F7-ADAA-8ADFE06B73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6F17B4-79B2-AF1B-8EFD-DC17070A82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E3E0695-DE27-A943-88F2-1A713F26C63F}"/>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5" name="Footer Placeholder 4">
            <a:extLst>
              <a:ext uri="{FF2B5EF4-FFF2-40B4-BE49-F238E27FC236}">
                <a16:creationId xmlns:a16="http://schemas.microsoft.com/office/drawing/2014/main" id="{CB025EB4-FBD2-EFED-89FE-C9EBCCEDF5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B16A51-3F70-9675-CAB6-39560A430703}"/>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359497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A489E-EBAB-E772-3D63-977D0AE8E2C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7FE425-BABE-8676-6CC2-C6C485DE31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4F5C73-C4CA-2B5F-8ED8-1DD9704F8A9D}"/>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5" name="Footer Placeholder 4">
            <a:extLst>
              <a:ext uri="{FF2B5EF4-FFF2-40B4-BE49-F238E27FC236}">
                <a16:creationId xmlns:a16="http://schemas.microsoft.com/office/drawing/2014/main" id="{F589F1FE-7681-7C6D-49E9-0DCF83CD9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9417C2-442A-FBAE-6788-1C5728C7D1A2}"/>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1156798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B9AAA4-4D83-BDCE-5E93-1BE9A9FBBF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3E9A24-BA21-92A1-891E-1A53ADA22D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0921C9-BF30-48EE-3F9E-408A413C9011}"/>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5" name="Footer Placeholder 4">
            <a:extLst>
              <a:ext uri="{FF2B5EF4-FFF2-40B4-BE49-F238E27FC236}">
                <a16:creationId xmlns:a16="http://schemas.microsoft.com/office/drawing/2014/main" id="{130D7156-AF1A-FC86-8107-E77FDC16C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E187EF-95E1-0C77-2696-71E8D693CC73}"/>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318452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DEEE-7D90-CF0C-DF6F-F6AF4CBA3B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C0DAEC-260B-327B-06B4-4842D5DF4A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32F16-A7E0-E9A1-406F-624CF58C40F5}"/>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5" name="Footer Placeholder 4">
            <a:extLst>
              <a:ext uri="{FF2B5EF4-FFF2-40B4-BE49-F238E27FC236}">
                <a16:creationId xmlns:a16="http://schemas.microsoft.com/office/drawing/2014/main" id="{FC69B472-8830-6CDC-FE2A-1EB69B2E96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B9E706-7840-52A4-1F9D-F84E22D32338}"/>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1531105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175F3-6FE6-BE72-D7FB-E9DC37BAB9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2E407B4-F4A6-AEBE-33AD-C66A33E23F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2CA3C9-5E1E-EBBA-7161-E44C5E87D8BB}"/>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5" name="Footer Placeholder 4">
            <a:extLst>
              <a:ext uri="{FF2B5EF4-FFF2-40B4-BE49-F238E27FC236}">
                <a16:creationId xmlns:a16="http://schemas.microsoft.com/office/drawing/2014/main" id="{2F19CB74-8436-4413-73F2-11137C45AA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96E675-34E3-5914-B1E5-63B358098AF6}"/>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3181080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9FF9B-367B-A7B6-C2CE-956E91F2E7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9AFF8D3-45AF-4A7E-FC5E-0A4552BD3B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877E07-18BD-915B-6AC3-69E5675780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CAF6C45-A99E-DBF2-53ED-4F4CCB215BA8}"/>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6" name="Footer Placeholder 5">
            <a:extLst>
              <a:ext uri="{FF2B5EF4-FFF2-40B4-BE49-F238E27FC236}">
                <a16:creationId xmlns:a16="http://schemas.microsoft.com/office/drawing/2014/main" id="{170E5301-1775-2BEC-8672-2E11494E22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8D094B-25A3-F4D2-C776-1909A23B4528}"/>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2454031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9F5B-8589-877E-FD2C-08EA48EE2B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ED6217-767E-5746-537F-561556F0A4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786383-0E8F-36EA-543F-D9585AC6E2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833F0C-D680-B421-4E19-E9FA694521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63C9F1-A27D-3D85-5E23-AA179773D4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31CBD68-10EF-BAFF-BEB9-2D203EF2CC8E}"/>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8" name="Footer Placeholder 7">
            <a:extLst>
              <a:ext uri="{FF2B5EF4-FFF2-40B4-BE49-F238E27FC236}">
                <a16:creationId xmlns:a16="http://schemas.microsoft.com/office/drawing/2014/main" id="{44E88D58-BF58-C635-FD36-1FFA23DB1C0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2BD669-A135-F6DA-366C-C1DD437A5BF1}"/>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418710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EFD73-01BE-0A30-59D3-50DAD11BC08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AC142BF-B9BF-7E13-361C-85AF7C2D61C7}"/>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4" name="Footer Placeholder 3">
            <a:extLst>
              <a:ext uri="{FF2B5EF4-FFF2-40B4-BE49-F238E27FC236}">
                <a16:creationId xmlns:a16="http://schemas.microsoft.com/office/drawing/2014/main" id="{007C72A0-93C5-3047-CE8F-15E82CF94F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EF3894B-55E6-1EDA-EDED-7B07F978B2E2}"/>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2184648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31E549-223D-1C2D-4E9F-35A22818D302}"/>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3" name="Footer Placeholder 2">
            <a:extLst>
              <a:ext uri="{FF2B5EF4-FFF2-40B4-BE49-F238E27FC236}">
                <a16:creationId xmlns:a16="http://schemas.microsoft.com/office/drawing/2014/main" id="{459A8ADC-8164-3A49-A025-D32932C13A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0756068-8367-A39C-3A2C-989B93B62C0D}"/>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108556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59F76-EDEA-DD8B-D03E-E829B69142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17E4B3D-E813-8EF5-EB88-ABCC6FF6F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0C65D8-21BE-EF64-41B8-C9CF54028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A477A7-175D-21D8-9660-CAAE4EA1AF45}"/>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6" name="Footer Placeholder 5">
            <a:extLst>
              <a:ext uri="{FF2B5EF4-FFF2-40B4-BE49-F238E27FC236}">
                <a16:creationId xmlns:a16="http://schemas.microsoft.com/office/drawing/2014/main" id="{00A835A6-D0F5-EFF9-C411-84ACA83523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FB7D4-730E-17F1-98EF-DA26300E83AD}"/>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247877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A750-F336-A53D-7A0A-DFD23B0BB2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636F74-76EA-DE84-74E1-676F7D3A9D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763E78-9963-8E29-1A15-72576A563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99861F-BBAD-FC18-B2BD-CAFAF78F36E1}"/>
              </a:ext>
            </a:extLst>
          </p:cNvPr>
          <p:cNvSpPr>
            <a:spLocks noGrp="1"/>
          </p:cNvSpPr>
          <p:nvPr>
            <p:ph type="dt" sz="half" idx="10"/>
          </p:nvPr>
        </p:nvSpPr>
        <p:spPr/>
        <p:txBody>
          <a:bodyPr/>
          <a:lstStyle/>
          <a:p>
            <a:fld id="{CEC08638-1057-4FF9-A3A6-5710EAD76158}" type="datetimeFigureOut">
              <a:rPr lang="en-GB" smtClean="0"/>
              <a:t>01/07/2023</a:t>
            </a:fld>
            <a:endParaRPr lang="en-GB"/>
          </a:p>
        </p:txBody>
      </p:sp>
      <p:sp>
        <p:nvSpPr>
          <p:cNvPr id="6" name="Footer Placeholder 5">
            <a:extLst>
              <a:ext uri="{FF2B5EF4-FFF2-40B4-BE49-F238E27FC236}">
                <a16:creationId xmlns:a16="http://schemas.microsoft.com/office/drawing/2014/main" id="{D6EE0C2E-B332-10C1-A76E-E809FA4F8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36E319-0B27-B31E-C9B0-4A9E1B2DE629}"/>
              </a:ext>
            </a:extLst>
          </p:cNvPr>
          <p:cNvSpPr>
            <a:spLocks noGrp="1"/>
          </p:cNvSpPr>
          <p:nvPr>
            <p:ph type="sldNum" sz="quarter" idx="12"/>
          </p:nvPr>
        </p:nvSpPr>
        <p:spPr/>
        <p:txBody>
          <a:bodyPr/>
          <a:lstStyle/>
          <a:p>
            <a:fld id="{E2A3EAB1-9CBF-4069-8E14-918AB60EF03F}" type="slidenum">
              <a:rPr lang="en-GB" smtClean="0"/>
              <a:t>‹#›</a:t>
            </a:fld>
            <a:endParaRPr lang="en-GB"/>
          </a:p>
        </p:txBody>
      </p:sp>
    </p:spTree>
    <p:extLst>
      <p:ext uri="{BB962C8B-B14F-4D97-AF65-F5344CB8AC3E}">
        <p14:creationId xmlns:p14="http://schemas.microsoft.com/office/powerpoint/2010/main" val="373294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B85F47-F1E3-BDCC-D43F-EB18433978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01CB55-ACBC-377D-079E-19CE734DC1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99094A-BD61-679C-03D9-770D9A8C29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08638-1057-4FF9-A3A6-5710EAD76158}" type="datetimeFigureOut">
              <a:rPr lang="en-GB" smtClean="0"/>
              <a:t>01/07/2023</a:t>
            </a:fld>
            <a:endParaRPr lang="en-GB"/>
          </a:p>
        </p:txBody>
      </p:sp>
      <p:sp>
        <p:nvSpPr>
          <p:cNvPr id="5" name="Footer Placeholder 4">
            <a:extLst>
              <a:ext uri="{FF2B5EF4-FFF2-40B4-BE49-F238E27FC236}">
                <a16:creationId xmlns:a16="http://schemas.microsoft.com/office/drawing/2014/main" id="{B31006BD-A663-5B11-D318-310D545D34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190935A-AAF8-521F-66F6-3FF0DB585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A3EAB1-9CBF-4069-8E14-918AB60EF03F}" type="slidenum">
              <a:rPr lang="en-GB" smtClean="0"/>
              <a:t>‹#›</a:t>
            </a:fld>
            <a:endParaRPr lang="en-GB"/>
          </a:p>
        </p:txBody>
      </p:sp>
    </p:spTree>
    <p:extLst>
      <p:ext uri="{BB962C8B-B14F-4D97-AF65-F5344CB8AC3E}">
        <p14:creationId xmlns:p14="http://schemas.microsoft.com/office/powerpoint/2010/main" val="2980940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22">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F625929-C8CE-BF62-54F0-229B65119C5B}"/>
              </a:ext>
            </a:extLst>
          </p:cNvPr>
          <p:cNvPicPr>
            <a:picLocks noChangeAspect="1"/>
          </p:cNvPicPr>
          <p:nvPr/>
        </p:nvPicPr>
        <p:blipFill>
          <a:blip r:embed="rId3"/>
          <a:stretch>
            <a:fillRect/>
          </a:stretch>
        </p:blipFill>
        <p:spPr>
          <a:xfrm>
            <a:off x="764988" y="2915232"/>
            <a:ext cx="3368969" cy="1027535"/>
          </a:xfrm>
          <a:prstGeom prst="rect">
            <a:avLst/>
          </a:prstGeom>
        </p:spPr>
      </p:pic>
      <p:sp>
        <p:nvSpPr>
          <p:cNvPr id="21" name="Freeform: Shape 24">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3E9D7544-8B58-C202-4D43-7A0B710843E1}"/>
              </a:ext>
            </a:extLst>
          </p:cNvPr>
          <p:cNvSpPr>
            <a:spLocks noGrp="1"/>
          </p:cNvSpPr>
          <p:nvPr>
            <p:ph type="ctrTitle"/>
          </p:nvPr>
        </p:nvSpPr>
        <p:spPr>
          <a:xfrm>
            <a:off x="5723130" y="742905"/>
            <a:ext cx="5649349" cy="3199862"/>
          </a:xfrm>
        </p:spPr>
        <p:txBody>
          <a:bodyPr anchor="b">
            <a:noAutofit/>
          </a:bodyPr>
          <a:lstStyle/>
          <a:p>
            <a:r>
              <a:rPr lang="en-GB" sz="6500" b="1" dirty="0">
                <a:solidFill>
                  <a:srgbClr val="FFFFFF"/>
                </a:solidFill>
                <a:latin typeface="Corbel" panose="020B0503020204020204" pitchFamily="34" charset="0"/>
              </a:rPr>
              <a:t>Evidencing Systemic Legal Challenges </a:t>
            </a:r>
          </a:p>
        </p:txBody>
      </p:sp>
      <p:sp>
        <p:nvSpPr>
          <p:cNvPr id="27"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FF04EB9-AF21-13A9-6CF8-15EF29AD0C22}"/>
              </a:ext>
            </a:extLst>
          </p:cNvPr>
          <p:cNvSpPr txBox="1"/>
          <p:nvPr/>
        </p:nvSpPr>
        <p:spPr>
          <a:xfrm>
            <a:off x="6684957" y="4685672"/>
            <a:ext cx="3368969" cy="861774"/>
          </a:xfrm>
          <a:prstGeom prst="rect">
            <a:avLst/>
          </a:prstGeom>
          <a:noFill/>
        </p:spPr>
        <p:txBody>
          <a:bodyPr wrap="square" rtlCol="0">
            <a:spAutoFit/>
          </a:bodyPr>
          <a:lstStyle/>
          <a:p>
            <a:pPr algn="ctr"/>
            <a:r>
              <a:rPr lang="en-GB" sz="3200" dirty="0">
                <a:latin typeface="Corbel" panose="020B0503020204020204" pitchFamily="34" charset="0"/>
              </a:rPr>
              <a:t>Karolina Rychlicka</a:t>
            </a:r>
          </a:p>
          <a:p>
            <a:pPr algn="ctr"/>
            <a:r>
              <a:rPr lang="en-GB" dirty="0">
                <a:latin typeface="Corbel" panose="020B0503020204020204" pitchFamily="34" charset="0"/>
              </a:rPr>
              <a:t>July 2023</a:t>
            </a:r>
          </a:p>
        </p:txBody>
      </p:sp>
    </p:spTree>
    <p:extLst>
      <p:ext uri="{BB962C8B-B14F-4D97-AF65-F5344CB8AC3E}">
        <p14:creationId xmlns:p14="http://schemas.microsoft.com/office/powerpoint/2010/main" val="230965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596898" y="1409700"/>
            <a:ext cx="5988300" cy="438992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When preparing the case, consider: </a:t>
            </a: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Subject Access Request if acting for individual client/s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Freedom of Information Request – consider questions you need to ask and who is best placed to answer them –D’s published statistics/data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D’s published policies/briefings/reports/guidance  </a:t>
            </a: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p:txBody>
      </p:sp>
    </p:spTree>
    <p:extLst>
      <p:ext uri="{BB962C8B-B14F-4D97-AF65-F5344CB8AC3E}">
        <p14:creationId xmlns:p14="http://schemas.microsoft.com/office/powerpoint/2010/main" val="408518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447308" y="1511300"/>
            <a:ext cx="6754092" cy="4978799"/>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CONT.: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Witness statements from client/s, own solicitor/s, other solicitor/s, other potential victims/complainants who might not want to bring a JR but may be willing to give a statement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Social science evidence – see </a:t>
            </a:r>
            <a:r>
              <a:rPr lang="en-GB" sz="2400" i="1" dirty="0">
                <a:solidFill>
                  <a:prstClr val="black"/>
                </a:solidFill>
                <a:latin typeface="Corbel" panose="020B0503020204020204" pitchFamily="34" charset="0"/>
              </a:rPr>
              <a:t>UNISON</a:t>
            </a:r>
            <a:r>
              <a:rPr lang="en-GB" sz="2400" dirty="0">
                <a:solidFill>
                  <a:prstClr val="black"/>
                </a:solidFill>
                <a:latin typeface="Corbel" panose="020B0503020204020204" pitchFamily="34" charset="0"/>
              </a:rPr>
              <a:t> </a:t>
            </a:r>
            <a:endParaRPr lang="en-GB" sz="2400" i="1" dirty="0">
              <a:solidFill>
                <a:prstClr val="black"/>
              </a:solidFill>
              <a:latin typeface="Corbel" panose="020B0503020204020204" pitchFamily="34" charset="0"/>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Transcripts of parliamentary debates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Reports prepared by MPs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Data impact assessments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Equality impact assessments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Child rights impact assessments – </a:t>
            </a:r>
            <a:r>
              <a:rPr lang="en-GB" sz="2400" i="1" dirty="0">
                <a:solidFill>
                  <a:prstClr val="black"/>
                </a:solidFill>
                <a:latin typeface="Corbel" panose="020B0503020204020204" pitchFamily="34" charset="0"/>
              </a:rPr>
              <a:t>JFKL v SSHD (Custody Time Limits) </a:t>
            </a:r>
          </a:p>
        </p:txBody>
      </p:sp>
    </p:spTree>
    <p:extLst>
      <p:ext uri="{BB962C8B-B14F-4D97-AF65-F5344CB8AC3E}">
        <p14:creationId xmlns:p14="http://schemas.microsoft.com/office/powerpoint/2010/main" val="300770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447308" y="1511300"/>
            <a:ext cx="6754092" cy="5311198"/>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CONT.: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Published briefings and reports from NGOs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Published academic research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Witness statements from NGOs/academics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Reports from national and international bodies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UNCRC country reports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Witness statements from any “unlikely allies” who are willing to support the case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Expert evidence – but see the recent decision in </a:t>
            </a:r>
            <a:r>
              <a:rPr lang="en-GB" sz="2400" i="1" dirty="0">
                <a:solidFill>
                  <a:prstClr val="black"/>
                </a:solidFill>
                <a:latin typeface="Corbel" panose="020B0503020204020204" pitchFamily="34" charset="0"/>
              </a:rPr>
              <a:t>R (PCSU) v SSHD </a:t>
            </a:r>
            <a:r>
              <a:rPr lang="en-GB" sz="2400" dirty="0">
                <a:solidFill>
                  <a:prstClr val="black"/>
                </a:solidFill>
                <a:latin typeface="Corbel" panose="020B0503020204020204" pitchFamily="34" charset="0"/>
              </a:rPr>
              <a:t>[2022] EWHC 517 (Admin) challenging the Home Office’s “pushbacks policy” in the Channel - court ruled expert reports inadmissible </a:t>
            </a:r>
          </a:p>
        </p:txBody>
      </p:sp>
    </p:spTree>
    <p:extLst>
      <p:ext uri="{BB962C8B-B14F-4D97-AF65-F5344CB8AC3E}">
        <p14:creationId xmlns:p14="http://schemas.microsoft.com/office/powerpoint/2010/main" val="298413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373915" y="1074844"/>
            <a:ext cx="6827485" cy="5439438"/>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Practical tips: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Talk to other lawyers/solicitors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Talk to other NGOs/charities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Talk to academics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Consider/invite intervener/s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Instruct counsel early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Be patient – systemic challenges can take a long time (unless you’re up against the limitation date!)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Case can evolve – keep in mind evidence/disclosure in pre and post permission stage, or even after the substantive hearing has taken place </a:t>
            </a:r>
          </a:p>
        </p:txBody>
      </p:sp>
    </p:spTree>
    <p:extLst>
      <p:ext uri="{BB962C8B-B14F-4D97-AF65-F5344CB8AC3E}">
        <p14:creationId xmlns:p14="http://schemas.microsoft.com/office/powerpoint/2010/main" val="213407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641598" y="1600200"/>
            <a:ext cx="6445501" cy="4926477"/>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Practical tips CONT.: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i="0" u="none" strike="noStrike" kern="1200" cap="none" spc="0" normalizeH="0" baseline="0" noProof="0" dirty="0">
                <a:ln>
                  <a:noFill/>
                </a:ln>
                <a:solidFill>
                  <a:prstClr val="black"/>
                </a:solidFill>
                <a:effectLst/>
                <a:uLnTx/>
                <a:uFillTx/>
                <a:latin typeface="Corbel" panose="020B0503020204020204" pitchFamily="34" charset="0"/>
              </a:rPr>
              <a:t>Request early disclosure from D in writing – in pre-action stage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Early disclosure will allow you to properly plead the case and might prompt further disclosure requests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Consider applications under CPR Part 18 Request for Further Information or Part 31 Disclosure and Inspection of Documents if written requests not acceded to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Parts 18 and 31 – give effect to the duty of candour but not to be used as a fishing expedition </a:t>
            </a:r>
            <a:endParaRPr kumimoji="0" lang="en-GB" sz="2400" b="1" i="0" u="none" strike="noStrike" kern="1200" cap="none" spc="0" normalizeH="0" baseline="0" noProof="0" dirty="0">
              <a:ln>
                <a:noFill/>
              </a:ln>
              <a:solidFill>
                <a:prstClr val="black"/>
              </a:solidFill>
              <a:effectLst/>
              <a:uLnTx/>
              <a:uFillTx/>
              <a:latin typeface="Corbel" panose="020B0503020204020204" pitchFamily="34" charset="0"/>
            </a:endParaRPr>
          </a:p>
        </p:txBody>
      </p:sp>
    </p:spTree>
    <p:extLst>
      <p:ext uri="{BB962C8B-B14F-4D97-AF65-F5344CB8AC3E}">
        <p14:creationId xmlns:p14="http://schemas.microsoft.com/office/powerpoint/2010/main" val="230569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421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641599" y="1625600"/>
            <a:ext cx="5988300" cy="4722318"/>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i="0" u="none" strike="noStrike" kern="1200" cap="none" spc="0" normalizeH="0" baseline="0" noProof="0" dirty="0">
                <a:ln>
                  <a:noFill/>
                </a:ln>
                <a:solidFill>
                  <a:prstClr val="black"/>
                </a:solidFill>
                <a:effectLst/>
                <a:uLnTx/>
                <a:uFillTx/>
                <a:latin typeface="Corbel" panose="020B0503020204020204" pitchFamily="34" charset="0"/>
              </a:rPr>
              <a:t>Use of Part 18 rare but more likely in systemic challenges:</a:t>
            </a:r>
          </a:p>
          <a:p>
            <a:pPr marR="0" lvl="0" algn="l" defTabSz="914400" rtl="0" eaLnBrk="1" fontAlgn="auto" latinLnBrk="0" hangingPunct="1">
              <a:lnSpc>
                <a:spcPct val="90000"/>
              </a:lnSpc>
              <a:spcBef>
                <a:spcPts val="1000"/>
              </a:spcBef>
              <a:spcAft>
                <a:spcPts val="0"/>
              </a:spcAft>
              <a:buClrTx/>
              <a:buSzTx/>
              <a:tabLst/>
              <a:defRPr/>
            </a:pPr>
            <a:endParaRPr lang="en-GB" sz="2400" i="1" dirty="0">
              <a:solidFill>
                <a:prstClr val="black"/>
              </a:solidFill>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lang="en-GB" sz="2400" i="1" dirty="0">
                <a:solidFill>
                  <a:prstClr val="black"/>
                </a:solidFill>
                <a:latin typeface="Corbel" panose="020B0503020204020204" pitchFamily="34" charset="0"/>
              </a:rPr>
              <a:t>R (KBL) v Secretary of State for the Home Department and others </a:t>
            </a:r>
            <a:r>
              <a:rPr lang="en-GB" sz="2400" dirty="0">
                <a:solidFill>
                  <a:prstClr val="black"/>
                </a:solidFill>
                <a:latin typeface="Corbel" panose="020B0503020204020204" pitchFamily="34" charset="0"/>
              </a:rPr>
              <a:t>[2022] EWHC 1545 (Admin) </a:t>
            </a:r>
          </a:p>
          <a:p>
            <a:pPr marR="0" lvl="0" algn="l" defTabSz="914400" rtl="0" eaLnBrk="1" fontAlgn="auto" latinLnBrk="0" hangingPunct="1">
              <a:lnSpc>
                <a:spcPct val="90000"/>
              </a:lnSpc>
              <a:spcBef>
                <a:spcPts val="1000"/>
              </a:spcBef>
              <a:spcAft>
                <a:spcPts val="0"/>
              </a:spcAft>
              <a:buClrTx/>
              <a:buSzTx/>
              <a:tabLst/>
              <a:defRPr/>
            </a:pPr>
            <a:r>
              <a:rPr lang="en-GB" sz="2400" i="1" dirty="0">
                <a:solidFill>
                  <a:prstClr val="black"/>
                </a:solidFill>
                <a:latin typeface="Corbel" panose="020B0503020204020204" pitchFamily="34" charset="0"/>
              </a:rPr>
              <a:t>R (JZ) V Secretary of State for the Home Department and others </a:t>
            </a:r>
            <a:r>
              <a:rPr lang="en-GB" sz="2400" dirty="0">
                <a:solidFill>
                  <a:prstClr val="black"/>
                </a:solidFill>
                <a:latin typeface="Corbel" panose="020B0503020204020204" pitchFamily="34" charset="0"/>
              </a:rPr>
              <a:t>[2022] EWHC 1708</a:t>
            </a:r>
          </a:p>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(challenges concerning relocation from Afghanistan to the UK under different policies) </a:t>
            </a: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p:txBody>
      </p:sp>
    </p:spTree>
    <p:extLst>
      <p:ext uri="{BB962C8B-B14F-4D97-AF65-F5344CB8AC3E}">
        <p14:creationId xmlns:p14="http://schemas.microsoft.com/office/powerpoint/2010/main" val="20860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447308" y="1638300"/>
            <a:ext cx="6182591" cy="4005199"/>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Part 31 – proceed with caution – the court will assume that the duty of candour has been complied with - unlikely to be granted unless it can be shown D would otherwise breach duty of candour </a:t>
            </a:r>
          </a:p>
          <a:p>
            <a:pPr marR="0" lvl="0" algn="l" defTabSz="914400" rtl="0" eaLnBrk="1" fontAlgn="auto" latinLnBrk="0" hangingPunct="1">
              <a:lnSpc>
                <a:spcPct val="90000"/>
              </a:lnSpc>
              <a:spcBef>
                <a:spcPts val="1000"/>
              </a:spcBef>
              <a:spcAft>
                <a:spcPts val="0"/>
              </a:spcAft>
              <a:buClrTx/>
              <a:buSzTx/>
              <a:tabLst/>
              <a:defRPr/>
            </a:pPr>
            <a:r>
              <a:rPr kumimoji="0" lang="en-GB"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R (Gardner) v Secretary of State for Health and Social Care  [2021] </a:t>
            </a:r>
            <a:r>
              <a:rPr kumimoji="0" lang="en-GB"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EWHC 2422 (Admin) – case concerning measures adopted to protect residents of care homes during the Covid19 pandemic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GB" sz="2400" dirty="0">
              <a:solidFill>
                <a:prstClr val="black"/>
              </a:solidFill>
              <a:latin typeface="Corbel" panose="020B0503020204020204" pitchFamily="34" charset="0"/>
            </a:endParaRPr>
          </a:p>
        </p:txBody>
      </p:sp>
    </p:spTree>
    <p:extLst>
      <p:ext uri="{BB962C8B-B14F-4D97-AF65-F5344CB8AC3E}">
        <p14:creationId xmlns:p14="http://schemas.microsoft.com/office/powerpoint/2010/main" val="176852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745229" y="2442779"/>
            <a:ext cx="5607300" cy="2378087"/>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                                </a:t>
            </a:r>
            <a:r>
              <a:rPr lang="en-GB" sz="3200" b="1" dirty="0">
                <a:solidFill>
                  <a:prstClr val="black"/>
                </a:solidFill>
                <a:latin typeface="Corbel" panose="020B0503020204020204" pitchFamily="34" charset="0"/>
              </a:rPr>
              <a:t>Thank you!</a:t>
            </a:r>
          </a:p>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 </a:t>
            </a: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p:txBody>
      </p:sp>
    </p:spTree>
    <p:extLst>
      <p:ext uri="{BB962C8B-B14F-4D97-AF65-F5344CB8AC3E}">
        <p14:creationId xmlns:p14="http://schemas.microsoft.com/office/powerpoint/2010/main" val="93158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686834" y="1153572"/>
            <a:ext cx="3200400" cy="4461163"/>
          </a:xfrm>
        </p:spPr>
        <p:txBody>
          <a:bodyPr>
            <a:normAutofit/>
          </a:bodyPr>
          <a:lstStyle/>
          <a:p>
            <a:r>
              <a:rPr lang="en-GB" dirty="0">
                <a:solidFill>
                  <a:srgbClr val="FFFFFF"/>
                </a:solidFill>
                <a:latin typeface="Corbel" panose="020B0503020204020204" pitchFamily="34" charset="0"/>
              </a:rPr>
              <a:t>About Just for Kids Law </a:t>
            </a: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591344"/>
            <a:ext cx="6906491" cy="5585619"/>
          </a:xfrm>
        </p:spPr>
        <p:txBody>
          <a:bodyPr anchor="ctr">
            <a:normAutofit/>
          </a:bodyPr>
          <a:lstStyle/>
          <a:p>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500" dirty="0">
              <a:latin typeface="Calibri" panose="020F0502020204030204" pitchFamily="34" charset="0"/>
              <a:ea typeface="Calibri" panose="020F0502020204030204" pitchFamily="34" charset="0"/>
              <a:cs typeface="Times New Roman" panose="02020603050405020304" pitchFamily="18" charset="0"/>
            </a:endParaRPr>
          </a:p>
          <a:p>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500" dirty="0"/>
          </a:p>
        </p:txBody>
      </p:sp>
      <p:pic>
        <p:nvPicPr>
          <p:cNvPr id="4" name="Picture 3">
            <a:extLst>
              <a:ext uri="{FF2B5EF4-FFF2-40B4-BE49-F238E27FC236}">
                <a16:creationId xmlns:a16="http://schemas.microsoft.com/office/drawing/2014/main" id="{2B0B4F6D-FDD6-D11F-0F18-875FBB8A2487}"/>
              </a:ext>
            </a:extLst>
          </p:cNvPr>
          <p:cNvPicPr>
            <a:picLocks noChangeAspect="1"/>
          </p:cNvPicPr>
          <p:nvPr/>
        </p:nvPicPr>
        <p:blipFill>
          <a:blip r:embed="rId3"/>
          <a:stretch>
            <a:fillRect/>
          </a:stretch>
        </p:blipFill>
        <p:spPr>
          <a:xfrm>
            <a:off x="8849588" y="41955"/>
            <a:ext cx="3225064" cy="987638"/>
          </a:xfrm>
          <a:prstGeom prst="rect">
            <a:avLst/>
          </a:prstGeom>
        </p:spPr>
      </p:pic>
      <p:sp>
        <p:nvSpPr>
          <p:cNvPr id="6" name="TextBox 5">
            <a:extLst>
              <a:ext uri="{FF2B5EF4-FFF2-40B4-BE49-F238E27FC236}">
                <a16:creationId xmlns:a16="http://schemas.microsoft.com/office/drawing/2014/main" id="{6B2C07BE-A97D-BC0C-9FC8-708655EFE31C}"/>
              </a:ext>
            </a:extLst>
          </p:cNvPr>
          <p:cNvSpPr txBox="1"/>
          <p:nvPr/>
        </p:nvSpPr>
        <p:spPr>
          <a:xfrm>
            <a:off x="4542222" y="2045325"/>
            <a:ext cx="6906491" cy="2677656"/>
          </a:xfrm>
          <a:prstGeom prst="rect">
            <a:avLst/>
          </a:prstGeom>
          <a:noFill/>
        </p:spPr>
        <p:txBody>
          <a:bodyPr wrap="square">
            <a:spAutoFit/>
          </a:bodyPr>
          <a:lstStyle/>
          <a:p>
            <a:r>
              <a:rPr lang="en-GB" sz="2400" dirty="0">
                <a:effectLst/>
                <a:latin typeface="Corbel" panose="020B0503020204020204" pitchFamily="34" charset="0"/>
                <a:ea typeface="Calibri" panose="020F0502020204030204" pitchFamily="34" charset="0"/>
              </a:rPr>
              <a:t>Just for Kids Law is a Non-Governmental Organisation specialising in the representation and support of children and young people in legal difficulty, including in the criminal justice system. </a:t>
            </a:r>
            <a:r>
              <a:rPr lang="en-GB" sz="2400" dirty="0">
                <a:latin typeface="Corbel" panose="020B0503020204020204" pitchFamily="34" charset="0"/>
                <a:ea typeface="Calibri" panose="020F0502020204030204" pitchFamily="34" charset="0"/>
              </a:rPr>
              <a:t>We have </a:t>
            </a:r>
            <a:r>
              <a:rPr lang="en-GB" sz="2400" dirty="0">
                <a:effectLst/>
                <a:latin typeface="Corbel" panose="020B0503020204020204" pitchFamily="34" charset="0"/>
                <a:ea typeface="Calibri" panose="020F0502020204030204" pitchFamily="34" charset="0"/>
              </a:rPr>
              <a:t>extensive expertise in relation to the protection and promotion of children’s rights at domestic and international level. </a:t>
            </a:r>
            <a:endParaRPr lang="en-GB" sz="2400" dirty="0">
              <a:latin typeface="Corbel" panose="020B0503020204020204" pitchFamily="34" charset="0"/>
            </a:endParaRPr>
          </a:p>
        </p:txBody>
      </p:sp>
    </p:spTree>
    <p:extLst>
      <p:ext uri="{BB962C8B-B14F-4D97-AF65-F5344CB8AC3E}">
        <p14:creationId xmlns:p14="http://schemas.microsoft.com/office/powerpoint/2010/main" val="318179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686834" y="1153572"/>
            <a:ext cx="3200400" cy="4461163"/>
          </a:xfrm>
        </p:spPr>
        <p:txBody>
          <a:bodyPr>
            <a:normAutofit/>
          </a:bodyPr>
          <a:lstStyle/>
          <a:p>
            <a:r>
              <a:rPr lang="en-GB" dirty="0">
                <a:solidFill>
                  <a:srgbClr val="FFFFFF"/>
                </a:solidFill>
                <a:latin typeface="Corbel" panose="020B0503020204020204" pitchFamily="34" charset="0"/>
              </a:rPr>
              <a:t>Strategic Litigation at JFKL</a:t>
            </a: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591344"/>
            <a:ext cx="6906491" cy="5585619"/>
          </a:xfrm>
        </p:spPr>
        <p:txBody>
          <a:bodyPr anchor="ctr">
            <a:normAutofit/>
          </a:bodyPr>
          <a:lstStyle/>
          <a:p>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500" dirty="0">
              <a:latin typeface="Calibri" panose="020F0502020204030204" pitchFamily="34" charset="0"/>
              <a:ea typeface="Calibri" panose="020F0502020204030204" pitchFamily="34" charset="0"/>
              <a:cs typeface="Times New Roman" panose="02020603050405020304" pitchFamily="18" charset="0"/>
            </a:endParaRPr>
          </a:p>
          <a:p>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500" dirty="0"/>
          </a:p>
        </p:txBody>
      </p:sp>
      <p:pic>
        <p:nvPicPr>
          <p:cNvPr id="4" name="Picture 3">
            <a:extLst>
              <a:ext uri="{FF2B5EF4-FFF2-40B4-BE49-F238E27FC236}">
                <a16:creationId xmlns:a16="http://schemas.microsoft.com/office/drawing/2014/main" id="{2B0B4F6D-FDD6-D11F-0F18-875FBB8A2487}"/>
              </a:ext>
            </a:extLst>
          </p:cNvPr>
          <p:cNvPicPr>
            <a:picLocks noChangeAspect="1"/>
          </p:cNvPicPr>
          <p:nvPr/>
        </p:nvPicPr>
        <p:blipFill>
          <a:blip r:embed="rId3"/>
          <a:stretch>
            <a:fillRect/>
          </a:stretch>
        </p:blipFill>
        <p:spPr>
          <a:xfrm>
            <a:off x="8849588" y="41955"/>
            <a:ext cx="3225064" cy="987638"/>
          </a:xfrm>
          <a:prstGeom prst="rect">
            <a:avLst/>
          </a:prstGeom>
        </p:spPr>
      </p:pic>
      <p:sp>
        <p:nvSpPr>
          <p:cNvPr id="6" name="TextBox 5">
            <a:extLst>
              <a:ext uri="{FF2B5EF4-FFF2-40B4-BE49-F238E27FC236}">
                <a16:creationId xmlns:a16="http://schemas.microsoft.com/office/drawing/2014/main" id="{6B2C07BE-A97D-BC0C-9FC8-708655EFE31C}"/>
              </a:ext>
            </a:extLst>
          </p:cNvPr>
          <p:cNvSpPr txBox="1"/>
          <p:nvPr/>
        </p:nvSpPr>
        <p:spPr>
          <a:xfrm>
            <a:off x="4447309" y="1478558"/>
            <a:ext cx="7057858" cy="4154984"/>
          </a:xfrm>
          <a:prstGeom prst="rect">
            <a:avLst/>
          </a:prstGeom>
          <a:noFill/>
        </p:spPr>
        <p:txBody>
          <a:bodyPr wrap="square">
            <a:spAutoFit/>
          </a:bodyPr>
          <a:lstStyle/>
          <a:p>
            <a:r>
              <a:rPr kumimoji="0" lang="en-GB" sz="2400" b="0" i="0" u="none" strike="noStrike" kern="1200" cap="none" spc="0" normalizeH="0" baseline="0" noProof="0" dirty="0">
                <a:ln>
                  <a:noFill/>
                </a:ln>
                <a:solidFill>
                  <a:prstClr val="black"/>
                </a:solidFill>
                <a:effectLst/>
                <a:uLnTx/>
                <a:uFillTx/>
                <a:latin typeface="Corbel" panose="020B0503020204020204" pitchFamily="34" charset="0"/>
                <a:ea typeface="Calibri" panose="020F0502020204030204" pitchFamily="34" charset="0"/>
                <a:cs typeface="+mn-cs"/>
              </a:rPr>
              <a:t>We regularly work with expert national and international bodies, such as the United Nations Committee on the Rights of the Child, Office of the Children’s Commissioner, and the Youth Justice Board, and other non-governmental organisations. Included in JfKL are Children’s Rights Alliance for England and the Youth Justice Legal Centre giving the organisation specific expertise on the needs and vulnerabilities of children. Part of our work involves seeking improvements to the youth justice system through policy work and systemic legal challenges. </a:t>
            </a:r>
            <a:endParaRPr lang="en-GB" sz="2400" dirty="0">
              <a:latin typeface="Corbel" panose="020B0503020204020204" pitchFamily="34" charset="0"/>
            </a:endParaRPr>
          </a:p>
        </p:txBody>
      </p:sp>
    </p:spTree>
    <p:extLst>
      <p:ext uri="{BB962C8B-B14F-4D97-AF65-F5344CB8AC3E}">
        <p14:creationId xmlns:p14="http://schemas.microsoft.com/office/powerpoint/2010/main" val="256041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686834" y="1153572"/>
            <a:ext cx="3200400" cy="4461163"/>
          </a:xfrm>
        </p:spPr>
        <p:txBody>
          <a:bodyPr>
            <a:normAutofit/>
          </a:bodyPr>
          <a:lstStyle/>
          <a:p>
            <a:r>
              <a:rPr lang="en-GB" dirty="0">
                <a:solidFill>
                  <a:srgbClr val="FFFFFF"/>
                </a:solidFill>
                <a:latin typeface="Corbel" panose="020B0503020204020204" pitchFamily="34" charset="0"/>
              </a:rPr>
              <a:t>Strategic Litigation at JFKL</a:t>
            </a: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591344"/>
            <a:ext cx="6906491" cy="5585619"/>
          </a:xfrm>
        </p:spPr>
        <p:txBody>
          <a:bodyPr anchor="ctr">
            <a:normAutofit/>
          </a:bodyPr>
          <a:lstStyle/>
          <a:p>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500" dirty="0">
              <a:latin typeface="Calibri" panose="020F0502020204030204" pitchFamily="34" charset="0"/>
              <a:ea typeface="Calibri" panose="020F0502020204030204" pitchFamily="34" charset="0"/>
              <a:cs typeface="Times New Roman" panose="02020603050405020304" pitchFamily="18" charset="0"/>
            </a:endParaRPr>
          </a:p>
          <a:p>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500" dirty="0"/>
          </a:p>
        </p:txBody>
      </p:sp>
      <p:pic>
        <p:nvPicPr>
          <p:cNvPr id="4" name="Picture 3">
            <a:extLst>
              <a:ext uri="{FF2B5EF4-FFF2-40B4-BE49-F238E27FC236}">
                <a16:creationId xmlns:a16="http://schemas.microsoft.com/office/drawing/2014/main" id="{2B0B4F6D-FDD6-D11F-0F18-875FBB8A2487}"/>
              </a:ext>
            </a:extLst>
          </p:cNvPr>
          <p:cNvPicPr>
            <a:picLocks noChangeAspect="1"/>
          </p:cNvPicPr>
          <p:nvPr/>
        </p:nvPicPr>
        <p:blipFill>
          <a:blip r:embed="rId3"/>
          <a:stretch>
            <a:fillRect/>
          </a:stretch>
        </p:blipFill>
        <p:spPr>
          <a:xfrm>
            <a:off x="8849588" y="41955"/>
            <a:ext cx="3225064" cy="987638"/>
          </a:xfrm>
          <a:prstGeom prst="rect">
            <a:avLst/>
          </a:prstGeom>
        </p:spPr>
      </p:pic>
      <p:sp>
        <p:nvSpPr>
          <p:cNvPr id="6" name="TextBox 5">
            <a:extLst>
              <a:ext uri="{FF2B5EF4-FFF2-40B4-BE49-F238E27FC236}">
                <a16:creationId xmlns:a16="http://schemas.microsoft.com/office/drawing/2014/main" id="{6B2C07BE-A97D-BC0C-9FC8-708655EFE31C}"/>
              </a:ext>
            </a:extLst>
          </p:cNvPr>
          <p:cNvSpPr txBox="1"/>
          <p:nvPr/>
        </p:nvSpPr>
        <p:spPr>
          <a:xfrm>
            <a:off x="4447308" y="1153572"/>
            <a:ext cx="7057859" cy="5386090"/>
          </a:xfrm>
          <a:prstGeom prst="rect">
            <a:avLst/>
          </a:prstGeom>
          <a:noFill/>
        </p:spPr>
        <p:txBody>
          <a:bodyPr wrap="square">
            <a:spAutoFit/>
          </a:bodyPr>
          <a:lstStyle/>
          <a:p>
            <a:r>
              <a:rPr lang="en-GB" sz="2400" dirty="0">
                <a:solidFill>
                  <a:prstClr val="black"/>
                </a:solidFill>
                <a:latin typeface="Corbel" panose="020B0503020204020204" pitchFamily="34" charset="0"/>
                <a:ea typeface="Calibri" panose="020F0502020204030204" pitchFamily="34" charset="0"/>
              </a:rPr>
              <a:t>Some of our </a:t>
            </a:r>
            <a:r>
              <a:rPr kumimoji="0" lang="en-GB" sz="2400" b="0" i="0" u="none" strike="noStrike" kern="1200" cap="none" spc="0" normalizeH="0" baseline="0" noProof="0" dirty="0">
                <a:ln>
                  <a:noFill/>
                </a:ln>
                <a:solidFill>
                  <a:prstClr val="black"/>
                </a:solidFill>
                <a:effectLst/>
                <a:uLnTx/>
                <a:uFillTx/>
                <a:latin typeface="Corbel" panose="020B0503020204020204" pitchFamily="34" charset="0"/>
                <a:ea typeface="Calibri" panose="020F0502020204030204" pitchFamily="34" charset="0"/>
                <a:cs typeface="+mn-cs"/>
              </a:rPr>
              <a:t>systemic challenges:</a:t>
            </a:r>
          </a:p>
          <a:p>
            <a:pPr marL="342900" indent="-342900">
              <a:buFont typeface="Arial" panose="020B0604020202020204" pitchFamily="34" charset="0"/>
              <a:buChar char="•"/>
            </a:pPr>
            <a:r>
              <a:rPr kumimoji="0" lang="en-GB" sz="2000" b="0" i="1" u="none" strike="noStrike" kern="1200" cap="none" spc="0" normalizeH="0" baseline="0" noProof="0" dirty="0">
                <a:ln>
                  <a:noFill/>
                </a:ln>
                <a:solidFill>
                  <a:prstClr val="black"/>
                </a:solidFill>
                <a:effectLst/>
                <a:uLnTx/>
                <a:uFillTx/>
                <a:latin typeface="Corbel" panose="020B0503020204020204" pitchFamily="34" charset="0"/>
                <a:ea typeface="Calibri" panose="020F0502020204030204" pitchFamily="34" charset="0"/>
                <a:cs typeface="+mn-cs"/>
              </a:rPr>
              <a:t>R (HC) v SSHD </a:t>
            </a:r>
            <a:r>
              <a:rPr kumimoji="0" lang="en-GB" sz="2000" b="0" i="0" u="none" strike="noStrike" kern="1200" cap="none" spc="0" normalizeH="0" baseline="0" noProof="0" dirty="0">
                <a:ln>
                  <a:noFill/>
                </a:ln>
                <a:solidFill>
                  <a:prstClr val="black"/>
                </a:solidFill>
                <a:effectLst/>
                <a:uLnTx/>
                <a:uFillTx/>
                <a:latin typeface="Corbel" panose="020B0503020204020204" pitchFamily="34" charset="0"/>
                <a:ea typeface="Calibri" panose="020F0502020204030204" pitchFamily="34" charset="0"/>
                <a:cs typeface="+mn-cs"/>
              </a:rPr>
              <a:t>[2014] 1 WLR 1234, concerning the rights of 17-year-old children in custody to appropriate adults</a:t>
            </a:r>
          </a:p>
          <a:p>
            <a:pPr marL="342900" indent="-342900">
              <a:buFont typeface="Arial" panose="020B0604020202020204" pitchFamily="34" charset="0"/>
              <a:buChar char="•"/>
            </a:pPr>
            <a:r>
              <a:rPr lang="en-GB" sz="2000" i="1" dirty="0">
                <a:solidFill>
                  <a:prstClr val="black"/>
                </a:solidFill>
                <a:latin typeface="Corbel" panose="020B0503020204020204" pitchFamily="34" charset="0"/>
              </a:rPr>
              <a:t>R (on the application of P, G and W) (Respondents) v SSHD and another (Appellants) </a:t>
            </a:r>
            <a:r>
              <a:rPr lang="en-GB" sz="2000" dirty="0">
                <a:solidFill>
                  <a:prstClr val="black"/>
                </a:solidFill>
                <a:latin typeface="Corbel" panose="020B0503020204020204" pitchFamily="34" charset="0"/>
              </a:rPr>
              <a:t>[2019] UKSC 3, concerning the disclosure of youth criminal records; we acted for “G”</a:t>
            </a:r>
          </a:p>
          <a:p>
            <a:pPr marL="342900" indent="-342900">
              <a:buFont typeface="Arial" panose="020B0604020202020204" pitchFamily="34" charset="0"/>
              <a:buChar char="•"/>
            </a:pPr>
            <a:r>
              <a:rPr lang="en-GB" sz="2000" i="1" dirty="0">
                <a:solidFill>
                  <a:prstClr val="black"/>
                </a:solidFill>
                <a:latin typeface="Corbel" panose="020B0503020204020204" pitchFamily="34" charset="0"/>
              </a:rPr>
              <a:t>AR (A Child) v LB of Waltham Forest </a:t>
            </a:r>
            <a:r>
              <a:rPr lang="en-GB" sz="2000" dirty="0">
                <a:solidFill>
                  <a:prstClr val="black"/>
                </a:solidFill>
                <a:latin typeface="Corbel" panose="020B0503020204020204" pitchFamily="34" charset="0"/>
              </a:rPr>
              <a:t>[2021] EWCA </a:t>
            </a:r>
            <a:r>
              <a:rPr lang="en-GB" sz="2000" dirty="0" err="1">
                <a:solidFill>
                  <a:prstClr val="black"/>
                </a:solidFill>
                <a:latin typeface="Corbel" panose="020B0503020204020204" pitchFamily="34" charset="0"/>
              </a:rPr>
              <a:t>Civ</a:t>
            </a:r>
            <a:r>
              <a:rPr lang="en-GB" sz="2000" dirty="0">
                <a:solidFill>
                  <a:prstClr val="black"/>
                </a:solidFill>
                <a:latin typeface="Corbel" panose="020B0503020204020204" pitchFamily="34" charset="0"/>
              </a:rPr>
              <a:t> 1185, concerning the absence of reasonable system in place to respond to police requests for accommodation for detained children </a:t>
            </a:r>
          </a:p>
          <a:p>
            <a:pPr marL="342900" indent="-342900">
              <a:buFont typeface="Arial" panose="020B0604020202020204" pitchFamily="34" charset="0"/>
              <a:buChar char="•"/>
            </a:pPr>
            <a:r>
              <a:rPr lang="en-GB" sz="2000" i="1" dirty="0">
                <a:solidFill>
                  <a:prstClr val="black"/>
                </a:solidFill>
                <a:latin typeface="Corbel" panose="020B0503020204020204" pitchFamily="34" charset="0"/>
              </a:rPr>
              <a:t>R (JFKL) v SSHD </a:t>
            </a:r>
            <a:r>
              <a:rPr lang="en-GB" sz="2000" dirty="0">
                <a:solidFill>
                  <a:prstClr val="black"/>
                </a:solidFill>
                <a:latin typeface="Corbel" panose="020B0503020204020204" pitchFamily="34" charset="0"/>
              </a:rPr>
              <a:t>[2019] EWHC 1772 (Admin), concerning the government’s policy of allowing children to be used as informants by the police and other agencies</a:t>
            </a:r>
          </a:p>
          <a:p>
            <a:pPr marL="342900" indent="-342900">
              <a:buFont typeface="Arial" panose="020B0604020202020204" pitchFamily="34" charset="0"/>
              <a:buChar char="•"/>
            </a:pPr>
            <a:r>
              <a:rPr lang="en-GB" sz="2000" i="1" dirty="0">
                <a:solidFill>
                  <a:prstClr val="black"/>
                </a:solidFill>
                <a:latin typeface="Corbel" panose="020B0503020204020204" pitchFamily="34" charset="0"/>
              </a:rPr>
              <a:t>R (JFKL) v Lord Chancellor and other (Custody Time Limits) </a:t>
            </a:r>
            <a:r>
              <a:rPr lang="en-GB" sz="2000" dirty="0">
                <a:solidFill>
                  <a:prstClr val="black"/>
                </a:solidFill>
                <a:latin typeface="Corbel" panose="020B0503020204020204" pitchFamily="34" charset="0"/>
              </a:rPr>
              <a:t>[2020] concerning extension of CTL during the pandemic </a:t>
            </a:r>
          </a:p>
          <a:p>
            <a:pPr marL="342900" indent="-342900">
              <a:buFont typeface="Arial" panose="020B0604020202020204" pitchFamily="34" charset="0"/>
              <a:buChar char="•"/>
            </a:pPr>
            <a:r>
              <a:rPr lang="en-GB" sz="2000" dirty="0">
                <a:solidFill>
                  <a:prstClr val="black"/>
                </a:solidFill>
                <a:latin typeface="Corbel" panose="020B0503020204020204" pitchFamily="34" charset="0"/>
              </a:rPr>
              <a:t>Interventions: </a:t>
            </a:r>
            <a:r>
              <a:rPr lang="en-GB" sz="2000" i="1" dirty="0" err="1">
                <a:solidFill>
                  <a:prstClr val="black"/>
                </a:solidFill>
                <a:latin typeface="Corbel" panose="020B0503020204020204" pitchFamily="34" charset="0"/>
              </a:rPr>
              <a:t>Jogee</a:t>
            </a:r>
            <a:r>
              <a:rPr lang="en-GB" sz="2000" i="1" dirty="0">
                <a:solidFill>
                  <a:prstClr val="black"/>
                </a:solidFill>
                <a:latin typeface="Corbel" panose="020B0503020204020204" pitchFamily="34" charset="0"/>
              </a:rPr>
              <a:t>; Archer; Gangs Matrix </a:t>
            </a:r>
            <a:r>
              <a:rPr lang="en-GB" sz="2000" dirty="0">
                <a:solidFill>
                  <a:prstClr val="black"/>
                </a:solidFill>
                <a:latin typeface="Corbel" panose="020B0503020204020204" pitchFamily="34" charset="0"/>
              </a:rPr>
              <a:t>(permission to intervene granted) </a:t>
            </a:r>
            <a:endParaRPr lang="en-GB" sz="2400" dirty="0">
              <a:solidFill>
                <a:prstClr val="black"/>
              </a:solidFill>
              <a:latin typeface="Corbel" panose="020B0503020204020204" pitchFamily="34" charset="0"/>
            </a:endParaRPr>
          </a:p>
        </p:txBody>
      </p:sp>
    </p:spTree>
    <p:extLst>
      <p:ext uri="{BB962C8B-B14F-4D97-AF65-F5344CB8AC3E}">
        <p14:creationId xmlns:p14="http://schemas.microsoft.com/office/powerpoint/2010/main" val="248598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Evidence in Judicial Review General Principles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1F0621D8-608E-7564-7B02-8DB8DD4AFFFB}"/>
              </a:ext>
            </a:extLst>
          </p:cNvPr>
          <p:cNvPicPr>
            <a:picLocks noChangeAspect="1"/>
          </p:cNvPicPr>
          <p:nvPr/>
        </p:nvPicPr>
        <p:blipFill>
          <a:blip r:embed="rId3"/>
          <a:stretch>
            <a:fillRect/>
          </a:stretch>
        </p:blipFill>
        <p:spPr>
          <a:xfrm>
            <a:off x="8777422" y="165934"/>
            <a:ext cx="3225064" cy="987638"/>
          </a:xfrm>
          <a:prstGeom prst="rect">
            <a:avLst/>
          </a:prstGeom>
        </p:spPr>
      </p:pic>
      <p:sp>
        <p:nvSpPr>
          <p:cNvPr id="6" name="TextBox 5">
            <a:extLst>
              <a:ext uri="{FF2B5EF4-FFF2-40B4-BE49-F238E27FC236}">
                <a16:creationId xmlns:a16="http://schemas.microsoft.com/office/drawing/2014/main" id="{093A9586-5183-7F7D-0735-B95CF6213708}"/>
              </a:ext>
            </a:extLst>
          </p:cNvPr>
          <p:cNvSpPr txBox="1"/>
          <p:nvPr/>
        </p:nvSpPr>
        <p:spPr>
          <a:xfrm>
            <a:off x="4447308" y="1714500"/>
            <a:ext cx="6778681"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Corbel" panose="020B0503020204020204" pitchFamily="34" charset="0"/>
              </a:rPr>
              <a:t>General principles in individual judicial review challenges: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Corbel" panose="020B05030202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Corbel" panose="020B0503020204020204" pitchFamily="34" charset="0"/>
              </a:rPr>
              <a:t>Rules of evidence are set out in </a:t>
            </a:r>
            <a:r>
              <a:rPr kumimoji="0" lang="en-GB"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CPR 54.6 and 54.16 and Practice Direction 54A: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Corbel" panose="020B05030202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Para 4.1. A claimant must make proper and necessary inquiries before seeking permission to apply for judicial review or interim relief to ensure so far as reasonably possible that all relevant facts are known.</a:t>
            </a:r>
            <a:endParaRPr kumimoji="0" lang="en-GB"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p:txBody>
      </p:sp>
    </p:spTree>
    <p:extLst>
      <p:ext uri="{BB962C8B-B14F-4D97-AF65-F5344CB8AC3E}">
        <p14:creationId xmlns:p14="http://schemas.microsoft.com/office/powerpoint/2010/main" val="22214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Evidence in Judicial Review General Principles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1F0621D8-608E-7564-7B02-8DB8DD4AFFFB}"/>
              </a:ext>
            </a:extLst>
          </p:cNvPr>
          <p:cNvPicPr>
            <a:picLocks noChangeAspect="1"/>
          </p:cNvPicPr>
          <p:nvPr/>
        </p:nvPicPr>
        <p:blipFill>
          <a:blip r:embed="rId3"/>
          <a:stretch>
            <a:fillRect/>
          </a:stretch>
        </p:blipFill>
        <p:spPr>
          <a:xfrm>
            <a:off x="8777422" y="165934"/>
            <a:ext cx="3225064" cy="987638"/>
          </a:xfrm>
          <a:prstGeom prst="rect">
            <a:avLst/>
          </a:prstGeom>
        </p:spPr>
      </p:pic>
      <p:sp>
        <p:nvSpPr>
          <p:cNvPr id="6" name="TextBox 5">
            <a:extLst>
              <a:ext uri="{FF2B5EF4-FFF2-40B4-BE49-F238E27FC236}">
                <a16:creationId xmlns:a16="http://schemas.microsoft.com/office/drawing/2014/main" id="{093A9586-5183-7F7D-0735-B95CF6213708}"/>
              </a:ext>
            </a:extLst>
          </p:cNvPr>
          <p:cNvSpPr txBox="1"/>
          <p:nvPr/>
        </p:nvSpPr>
        <p:spPr>
          <a:xfrm>
            <a:off x="4447309" y="1612901"/>
            <a:ext cx="6728692"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Corbel" panose="020B0503020204020204" pitchFamily="34" charset="0"/>
              </a:rPr>
              <a:t>But, ordinarily, in individual challenges, the court will not be a forum for arguing facts or testing of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Corbel" panose="020B05030202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Corbel" panose="020B0503020204020204" pitchFamily="34" charset="0"/>
              </a:rPr>
              <a:t>Caselaw cautions against overburdening the courts with documents and affidavits.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Corbel" panose="020B05030202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Corbel" panose="020B0503020204020204" pitchFamily="34" charset="0"/>
              </a:rPr>
              <a:t>Evidence before the court will nearly always be given exclusively in writing.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Corbel" panose="020B05030202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Corbel" panose="020B0503020204020204" pitchFamily="34" charset="0"/>
              </a:rPr>
              <a:t>Expert evidence and live cross examination of evidence are rare.  </a:t>
            </a:r>
          </a:p>
        </p:txBody>
      </p:sp>
    </p:spTree>
    <p:extLst>
      <p:ext uri="{BB962C8B-B14F-4D97-AF65-F5344CB8AC3E}">
        <p14:creationId xmlns:p14="http://schemas.microsoft.com/office/powerpoint/2010/main" val="306685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641599" y="1371600"/>
            <a:ext cx="6369301" cy="4926477"/>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n-GB" sz="2400" b="1" i="0" u="none" strike="noStrike" kern="1200" cap="none" spc="0" normalizeH="0" baseline="0" noProof="0" dirty="0">
                <a:ln>
                  <a:noFill/>
                </a:ln>
                <a:solidFill>
                  <a:prstClr val="black"/>
                </a:solidFill>
                <a:effectLst/>
                <a:uLnTx/>
                <a:uFillTx/>
                <a:latin typeface="Corbel" panose="020B0503020204020204" pitchFamily="34" charset="0"/>
              </a:rPr>
              <a:t>Different approach </a:t>
            </a:r>
            <a:r>
              <a:rPr kumimoji="0" lang="en-GB" sz="2400" b="0" i="0" u="none" strike="noStrike" kern="1200" cap="none" spc="0" normalizeH="0" baseline="0" noProof="0" dirty="0">
                <a:ln>
                  <a:noFill/>
                </a:ln>
                <a:solidFill>
                  <a:prstClr val="black"/>
                </a:solidFill>
                <a:effectLst/>
                <a:uLnTx/>
                <a:uFillTx/>
                <a:latin typeface="Corbel" panose="020B0503020204020204" pitchFamily="34" charset="0"/>
              </a:rPr>
              <a:t>taken in Systemic Legal challenges. </a:t>
            </a:r>
          </a:p>
          <a:p>
            <a:pPr marR="0" lvl="0" algn="l" defTabSz="914400" rtl="0" eaLnBrk="1" fontAlgn="auto" latinLnBrk="0" hangingPunct="1">
              <a:lnSpc>
                <a:spcPct val="90000"/>
              </a:lnSpc>
              <a:spcBef>
                <a:spcPts val="1000"/>
              </a:spcBef>
              <a:spcAft>
                <a:spcPts val="0"/>
              </a:spcAft>
              <a:buClrTx/>
              <a:buSzTx/>
              <a:tabLst/>
              <a:defRPr/>
            </a:pPr>
            <a:endParaRPr kumimoji="0" lang="en-GB" sz="2400" b="0" i="0" u="none" strike="noStrike" kern="1200" cap="none" spc="0" normalizeH="0" baseline="0" noProof="0" dirty="0">
              <a:ln>
                <a:noFill/>
              </a:ln>
              <a:solidFill>
                <a:prstClr val="black"/>
              </a:solidFill>
              <a:effectLst/>
              <a:uLnTx/>
              <a:uFillTx/>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Courts open to allowing and considering extensive disclosure, hearing evidence and allowing experts, in certain types of cases and depending on the issues involved. </a:t>
            </a:r>
          </a:p>
          <a:p>
            <a:pPr marR="0" lvl="0" algn="l" defTabSz="914400" rtl="0" eaLnBrk="1" fontAlgn="auto" latinLnBrk="0" hangingPunct="1">
              <a:lnSpc>
                <a:spcPct val="90000"/>
              </a:lnSpc>
              <a:spcBef>
                <a:spcPts val="1000"/>
              </a:spcBef>
              <a:spcAft>
                <a:spcPts val="0"/>
              </a:spcAft>
              <a:buClrTx/>
              <a:buSzTx/>
              <a:tabLst/>
              <a:defRPr/>
            </a:pPr>
            <a:endParaRPr kumimoji="0" lang="en-GB" sz="2400" b="1" i="0" u="none" strike="noStrike" kern="1200" cap="none" spc="0" normalizeH="0" baseline="0" noProof="0" dirty="0">
              <a:ln>
                <a:noFill/>
              </a:ln>
              <a:solidFill>
                <a:prstClr val="black"/>
              </a:solidFill>
              <a:effectLst/>
              <a:uLnTx/>
              <a:uFillTx/>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kumimoji="0" lang="en-GB" sz="2400" i="0" u="none" strike="noStrike" kern="1200" cap="none" spc="0" normalizeH="0" baseline="0" noProof="0" dirty="0">
                <a:ln>
                  <a:noFill/>
                </a:ln>
                <a:solidFill>
                  <a:prstClr val="black"/>
                </a:solidFill>
                <a:effectLst/>
                <a:uLnTx/>
                <a:uFillTx/>
                <a:latin typeface="Corbel" panose="020B0503020204020204" pitchFamily="34" charset="0"/>
              </a:rPr>
              <a:t>***What needs to be evidenced will depend on the case/issues/claimant and the legal test/threshold applied to persuade the court of systemic injustice – not within the scope of this presentation. </a:t>
            </a:r>
          </a:p>
        </p:txBody>
      </p:sp>
    </p:spTree>
    <p:extLst>
      <p:ext uri="{BB962C8B-B14F-4D97-AF65-F5344CB8AC3E}">
        <p14:creationId xmlns:p14="http://schemas.microsoft.com/office/powerpoint/2010/main" val="153580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307611" y="1396999"/>
            <a:ext cx="6906490" cy="438992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GB" sz="2400" dirty="0">
                <a:solidFill>
                  <a:prstClr val="black"/>
                </a:solidFill>
                <a:latin typeface="Corbel" panose="020B0503020204020204" pitchFamily="34" charset="0"/>
              </a:rPr>
              <a:t>Example of the court’s approach to extensive disclosure/evidence: </a:t>
            </a: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kumimoji="0" lang="en-GB" sz="2400" b="0" i="1" u="none" strike="noStrike" kern="1200" cap="none" spc="0" normalizeH="0" baseline="0" noProof="0" dirty="0">
                <a:ln>
                  <a:noFill/>
                </a:ln>
                <a:solidFill>
                  <a:prstClr val="black"/>
                </a:solidFill>
                <a:effectLst/>
                <a:uLnTx/>
                <a:uFillTx/>
                <a:latin typeface="Corbel" panose="020B0503020204020204" pitchFamily="34" charset="0"/>
              </a:rPr>
              <a:t>R (Howard League for Penal Reform and The Prisoners' Advice Service) v the Lord Chancellor</a:t>
            </a:r>
            <a:r>
              <a:rPr kumimoji="0" lang="en-GB" sz="2400" b="0" i="0" u="none" strike="noStrike" kern="1200" cap="none" spc="0" normalizeH="0" baseline="0" noProof="0" dirty="0">
                <a:ln>
                  <a:noFill/>
                </a:ln>
                <a:solidFill>
                  <a:prstClr val="black"/>
                </a:solidFill>
                <a:effectLst/>
                <a:uLnTx/>
                <a:uFillTx/>
                <a:latin typeface="Corbel" panose="020B0503020204020204" pitchFamily="34" charset="0"/>
              </a:rPr>
              <a:t> [2017] EWCA </a:t>
            </a:r>
            <a:r>
              <a:rPr kumimoji="0" lang="en-GB" sz="2400" b="0" i="0" u="none" strike="noStrike" kern="1200" cap="none" spc="0" normalizeH="0" baseline="0" noProof="0" dirty="0" err="1">
                <a:ln>
                  <a:noFill/>
                </a:ln>
                <a:solidFill>
                  <a:prstClr val="black"/>
                </a:solidFill>
                <a:effectLst/>
                <a:uLnTx/>
                <a:uFillTx/>
                <a:latin typeface="Corbel" panose="020B0503020204020204" pitchFamily="34" charset="0"/>
              </a:rPr>
              <a:t>Civ</a:t>
            </a:r>
            <a:r>
              <a:rPr kumimoji="0" lang="en-GB" sz="2400" b="0" i="0" u="none" strike="noStrike" kern="1200" cap="none" spc="0" normalizeH="0" baseline="0" noProof="0" dirty="0">
                <a:ln>
                  <a:noFill/>
                </a:ln>
                <a:solidFill>
                  <a:prstClr val="black"/>
                </a:solidFill>
                <a:effectLst/>
                <a:uLnTx/>
                <a:uFillTx/>
                <a:latin typeface="Corbel" panose="020B0503020204020204" pitchFamily="34" charset="0"/>
              </a:rPr>
              <a:t> 244.</a:t>
            </a:r>
          </a:p>
          <a:p>
            <a:pPr marR="0" lvl="0" algn="l" defTabSz="914400" rtl="0" eaLnBrk="1" fontAlgn="auto" latinLnBrk="0" hangingPunct="1">
              <a:lnSpc>
                <a:spcPct val="90000"/>
              </a:lnSpc>
              <a:spcBef>
                <a:spcPts val="1000"/>
              </a:spcBef>
              <a:spcAft>
                <a:spcPts val="0"/>
              </a:spcAft>
              <a:buClrTx/>
              <a:buSzTx/>
              <a:tabLst/>
              <a:defRPr/>
            </a:pPr>
            <a:endParaRPr lang="en-GB" sz="2400" dirty="0">
              <a:solidFill>
                <a:prstClr val="black"/>
              </a:solidFill>
              <a:latin typeface="Corbel" panose="020B0503020204020204" pitchFamily="34" charset="0"/>
            </a:endParaRPr>
          </a:p>
          <a:p>
            <a:pPr marR="0" lvl="0" algn="l" defTabSz="914400" rtl="0" eaLnBrk="1" fontAlgn="auto" latinLnBrk="0" hangingPunct="1">
              <a:lnSpc>
                <a:spcPct val="90000"/>
              </a:lnSpc>
              <a:spcBef>
                <a:spcPts val="1000"/>
              </a:spcBef>
              <a:spcAft>
                <a:spcPts val="0"/>
              </a:spcAft>
              <a:buClrTx/>
              <a:buSzTx/>
              <a:tabLst/>
              <a:defRPr/>
            </a:pPr>
            <a:r>
              <a:rPr kumimoji="0" lang="en-GB" sz="2400" b="0" i="0" u="none" strike="noStrike" kern="1200" cap="none" spc="0" normalizeH="0" baseline="0" noProof="0" dirty="0">
                <a:ln>
                  <a:noFill/>
                </a:ln>
                <a:solidFill>
                  <a:prstClr val="black"/>
                </a:solidFill>
                <a:effectLst/>
                <a:uLnTx/>
                <a:uFillTx/>
                <a:latin typeface="Corbel" panose="020B0503020204020204" pitchFamily="34" charset="0"/>
              </a:rPr>
              <a:t>The case successfully challenged cuts to legal aid for prisoners. </a:t>
            </a:r>
          </a:p>
          <a:p>
            <a:pPr marR="0" lvl="0" algn="l" defTabSz="914400" rtl="0" eaLnBrk="1" fontAlgn="auto" latinLnBrk="0" hangingPunct="1">
              <a:lnSpc>
                <a:spcPct val="90000"/>
              </a:lnSpc>
              <a:spcBef>
                <a:spcPts val="1000"/>
              </a:spcBef>
              <a:spcAft>
                <a:spcPts val="0"/>
              </a:spcAft>
              <a:buClrTx/>
              <a:buSzTx/>
              <a:tabLst/>
              <a:defRPr/>
            </a:pPr>
            <a:r>
              <a:rPr lang="en-GB" sz="2400" noProof="0" dirty="0">
                <a:solidFill>
                  <a:prstClr val="black"/>
                </a:solidFill>
                <a:latin typeface="Corbel" panose="020B0503020204020204" pitchFamily="34" charset="0"/>
              </a:rPr>
              <a:t>See p</a:t>
            </a:r>
            <a:r>
              <a:rPr kumimoji="0" lang="en-GB" sz="2400" i="0" u="none" strike="noStrike" kern="1200" cap="none" spc="0" normalizeH="0" baseline="0" noProof="0" dirty="0">
                <a:ln>
                  <a:noFill/>
                </a:ln>
                <a:solidFill>
                  <a:prstClr val="black"/>
                </a:solidFill>
                <a:effectLst/>
                <a:uLnTx/>
                <a:uFillTx/>
                <a:latin typeface="Corbel" panose="020B0503020204020204" pitchFamily="34" charset="0"/>
              </a:rPr>
              <a:t>aragraphs 12 and 13 for the court’s comments regarding evidence in the case. </a:t>
            </a:r>
          </a:p>
        </p:txBody>
      </p:sp>
    </p:spTree>
    <p:extLst>
      <p:ext uri="{BB962C8B-B14F-4D97-AF65-F5344CB8AC3E}">
        <p14:creationId xmlns:p14="http://schemas.microsoft.com/office/powerpoint/2010/main" val="322459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CAB64-8C6B-B393-EFE9-243F6FB8C98C}"/>
              </a:ext>
            </a:extLst>
          </p:cNvPr>
          <p:cNvSpPr>
            <a:spLocks noGrp="1"/>
          </p:cNvSpPr>
          <p:nvPr>
            <p:ph type="title"/>
          </p:nvPr>
        </p:nvSpPr>
        <p:spPr>
          <a:xfrm>
            <a:off x="155275" y="1153572"/>
            <a:ext cx="3731959" cy="4461163"/>
          </a:xfrm>
        </p:spPr>
        <p:txBody>
          <a:bodyPr>
            <a:normAutofit/>
          </a:bodyPr>
          <a:lstStyle/>
          <a:p>
            <a:r>
              <a:rPr lang="en-GB" dirty="0">
                <a:solidFill>
                  <a:srgbClr val="FFFFFF"/>
                </a:solidFill>
                <a:latin typeface="Corbel" panose="020B0503020204020204" pitchFamily="34" charset="0"/>
              </a:rPr>
              <a:t>Evidencing Systemic Legal Challenges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40291F-E15F-26CD-F39A-F394462A6F38}"/>
              </a:ext>
            </a:extLst>
          </p:cNvPr>
          <p:cNvSpPr>
            <a:spLocks noGrp="1"/>
          </p:cNvSpPr>
          <p:nvPr>
            <p:ph idx="1"/>
          </p:nvPr>
        </p:nvSpPr>
        <p:spPr>
          <a:xfrm>
            <a:off x="4447308" y="192947"/>
            <a:ext cx="6906491" cy="6345965"/>
          </a:xfrm>
        </p:spPr>
        <p:txBody>
          <a:bodyPr anchor="ctr">
            <a:norm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45671C7E-988A-1915-B970-2AA00A091BA2}"/>
              </a:ext>
            </a:extLst>
          </p:cNvPr>
          <p:cNvPicPr>
            <a:picLocks noChangeAspect="1"/>
          </p:cNvPicPr>
          <p:nvPr/>
        </p:nvPicPr>
        <p:blipFill>
          <a:blip r:embed="rId3"/>
          <a:stretch>
            <a:fillRect/>
          </a:stretch>
        </p:blipFill>
        <p:spPr>
          <a:xfrm>
            <a:off x="8893543" y="87206"/>
            <a:ext cx="3225064" cy="987638"/>
          </a:xfrm>
          <a:prstGeom prst="rect">
            <a:avLst/>
          </a:prstGeom>
        </p:spPr>
      </p:pic>
      <p:sp>
        <p:nvSpPr>
          <p:cNvPr id="6" name="TextBox 5">
            <a:extLst>
              <a:ext uri="{FF2B5EF4-FFF2-40B4-BE49-F238E27FC236}">
                <a16:creationId xmlns:a16="http://schemas.microsoft.com/office/drawing/2014/main" id="{42335002-CB61-AFE4-55D3-C1411198E379}"/>
              </a:ext>
            </a:extLst>
          </p:cNvPr>
          <p:cNvSpPr txBox="1"/>
          <p:nvPr/>
        </p:nvSpPr>
        <p:spPr>
          <a:xfrm>
            <a:off x="4546600" y="1422400"/>
            <a:ext cx="5791200" cy="4261679"/>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n-GB" sz="2400" b="0" i="0" u="none" strike="noStrike" kern="1200" cap="none" spc="0" normalizeH="0" baseline="0" noProof="0" dirty="0">
                <a:ln>
                  <a:noFill/>
                </a:ln>
                <a:solidFill>
                  <a:prstClr val="black"/>
                </a:solidFill>
                <a:effectLst/>
                <a:uLnTx/>
                <a:uFillTx/>
                <a:latin typeface="Corbel" panose="020B0503020204020204" pitchFamily="34" charset="0"/>
              </a:rPr>
              <a:t>With that in mind, start planning/ask yourself the following:</a:t>
            </a:r>
          </a:p>
          <a:p>
            <a:pPr marR="0" lvl="0" algn="l" defTabSz="914400" rtl="0" eaLnBrk="1" fontAlgn="auto" latinLnBrk="0" hangingPunct="1">
              <a:lnSpc>
                <a:spcPct val="90000"/>
              </a:lnSpc>
              <a:spcBef>
                <a:spcPts val="1000"/>
              </a:spcBef>
              <a:spcAft>
                <a:spcPts val="0"/>
              </a:spcAft>
              <a:buClrTx/>
              <a:buSzTx/>
              <a:tabLst/>
              <a:defRPr/>
            </a:pPr>
            <a:endParaRPr kumimoji="0" lang="en-GB" sz="2400" b="0" i="0" u="none" strike="noStrike" kern="1200" cap="none" spc="0" normalizeH="0" baseline="0" noProof="0" dirty="0">
              <a:ln>
                <a:noFill/>
              </a:ln>
              <a:solidFill>
                <a:prstClr val="black"/>
              </a:solidFill>
              <a:effectLst/>
              <a:uLnTx/>
              <a:uFillTx/>
              <a:latin typeface="Corbel" panose="020B0503020204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orbel" panose="020B0503020204020204" pitchFamily="34" charset="0"/>
              </a:rPr>
              <a:t>What do you want to achieve?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What is the legal test/threshold for achieving it/persuading the court of the systemic injustice? </a:t>
            </a:r>
            <a:endParaRPr kumimoji="0" lang="en-GB" sz="2400" b="0" i="0" u="none" strike="noStrike" kern="1200" cap="none" spc="0" normalizeH="0" baseline="0" noProof="0" dirty="0">
              <a:ln>
                <a:noFill/>
              </a:ln>
              <a:solidFill>
                <a:prstClr val="black"/>
              </a:solidFill>
              <a:effectLst/>
              <a:uLnTx/>
              <a:uFillTx/>
              <a:latin typeface="Corbel" panose="020B0503020204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i="0" u="none" strike="noStrike" kern="1200" cap="none" spc="0" normalizeH="0" baseline="0" noProof="0" dirty="0">
                <a:ln>
                  <a:noFill/>
                </a:ln>
                <a:solidFill>
                  <a:prstClr val="black"/>
                </a:solidFill>
                <a:effectLst/>
                <a:uLnTx/>
                <a:uFillTx/>
                <a:latin typeface="Corbel" panose="020B0503020204020204" pitchFamily="34" charset="0"/>
              </a:rPr>
              <a:t>How will you achieve/evidence it?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i="0" u="none" strike="noStrike" kern="1200" cap="none" spc="0" normalizeH="0" baseline="0" noProof="0" dirty="0">
                <a:ln>
                  <a:noFill/>
                </a:ln>
                <a:solidFill>
                  <a:prstClr val="black"/>
                </a:solidFill>
                <a:effectLst/>
                <a:uLnTx/>
                <a:uFillTx/>
                <a:latin typeface="Corbel" panose="020B0503020204020204" pitchFamily="34" charset="0"/>
              </a:rPr>
              <a:t>Who might help you achieve it?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GB" sz="2400" dirty="0">
                <a:solidFill>
                  <a:prstClr val="black"/>
                </a:solidFill>
                <a:latin typeface="Corbel" panose="020B0503020204020204" pitchFamily="34" charset="0"/>
              </a:rPr>
              <a:t>How much time do you have?</a:t>
            </a:r>
            <a:endParaRPr lang="en-GB" sz="2400" b="1" dirty="0">
              <a:solidFill>
                <a:prstClr val="black"/>
              </a:solidFill>
              <a:latin typeface="Corbel" panose="020B0503020204020204" pitchFamily="34" charset="0"/>
            </a:endParaRPr>
          </a:p>
          <a:p>
            <a:pPr marR="0" lvl="1" algn="l" defTabSz="914400" rtl="0" eaLnBrk="1" fontAlgn="auto" latinLnBrk="0" hangingPunct="1">
              <a:lnSpc>
                <a:spcPct val="90000"/>
              </a:lnSpc>
              <a:spcBef>
                <a:spcPts val="500"/>
              </a:spcBef>
              <a:spcAft>
                <a:spcPts val="0"/>
              </a:spcAft>
              <a:buClrTx/>
              <a:buSzTx/>
              <a:tabLst/>
              <a:defRPr/>
            </a:pPr>
            <a:endParaRPr kumimoji="0" lang="en-GB" sz="2400" b="1" i="0" u="none" strike="noStrike" kern="1200" cap="none" spc="0" normalizeH="0" baseline="0" noProof="0" dirty="0">
              <a:ln>
                <a:noFill/>
              </a:ln>
              <a:solidFill>
                <a:prstClr val="black"/>
              </a:solidFill>
              <a:effectLst/>
              <a:uLnTx/>
              <a:uFillTx/>
              <a:latin typeface="Corbel" panose="020B0503020204020204" pitchFamily="34" charset="0"/>
            </a:endParaRPr>
          </a:p>
        </p:txBody>
      </p:sp>
    </p:spTree>
    <p:extLst>
      <p:ext uri="{BB962C8B-B14F-4D97-AF65-F5344CB8AC3E}">
        <p14:creationId xmlns:p14="http://schemas.microsoft.com/office/powerpoint/2010/main" val="145763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2ACE1B8981554C8C9C3E77AF6D6282" ma:contentTypeVersion="14" ma:contentTypeDescription="Create a new document." ma:contentTypeScope="" ma:versionID="5611393b90a709c427d5b6536948192a">
  <xsd:schema xmlns:xsd="http://www.w3.org/2001/XMLSchema" xmlns:xs="http://www.w3.org/2001/XMLSchema" xmlns:p="http://schemas.microsoft.com/office/2006/metadata/properties" xmlns:ns1="http://schemas.microsoft.com/sharepoint/v3" xmlns:ns2="f155a369-30d5-4eb1-ac05-464e613800ee" xmlns:ns3="301e856f-4f14-4cb4-bab6-f192e0a474a1" targetNamespace="http://schemas.microsoft.com/office/2006/metadata/properties" ma:root="true" ma:fieldsID="1b386cbba8db90e84fc2747e53562785" ns1:_="" ns2:_="" ns3:_="">
    <xsd:import namespace="http://schemas.microsoft.com/sharepoint/v3"/>
    <xsd:import namespace="f155a369-30d5-4eb1-ac05-464e613800ee"/>
    <xsd:import namespace="301e856f-4f14-4cb4-bab6-f192e0a474a1"/>
    <xsd:element name="properties">
      <xsd:complexType>
        <xsd:sequence>
          <xsd:element name="documentManagement">
            <xsd:complexType>
              <xsd:all>
                <xsd:element ref="ns2:MediaServiceMetadata" minOccurs="0"/>
                <xsd:element ref="ns2:MediaServiceFastMetadata" minOccurs="0"/>
                <xsd:element ref="ns1:DocumentSetDescription"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0"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55a369-30d5-4eb1-ac05-464e61380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4e5a3e9-c3e2-4c28-a279-a208435469e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1e856f-4f14-4cb4-bab6-f192e0a474a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1cbfa6-00dd-4a7c-a8ac-8824ee105fe9}" ma:internalName="TaxCatchAll" ma:showField="CatchAllData" ma:web="301e856f-4f14-4cb4-bab6-f192e0a474a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155a369-30d5-4eb1-ac05-464e613800ee">
      <Terms xmlns="http://schemas.microsoft.com/office/infopath/2007/PartnerControls"/>
    </lcf76f155ced4ddcb4097134ff3c332f>
    <TaxCatchAll xmlns="301e856f-4f14-4cb4-bab6-f192e0a474a1" xsi:nil="true"/>
    <DocumentSetDescription xmlns="http://schemas.microsoft.com/sharepoint/v3" xsi:nil="true"/>
  </documentManagement>
</p:properties>
</file>

<file path=customXml/itemProps1.xml><?xml version="1.0" encoding="utf-8"?>
<ds:datastoreItem xmlns:ds="http://schemas.openxmlformats.org/officeDocument/2006/customXml" ds:itemID="{D1F89A2E-D9E1-4A8F-A84E-7DA50DDF80FD}"/>
</file>

<file path=customXml/itemProps2.xml><?xml version="1.0" encoding="utf-8"?>
<ds:datastoreItem xmlns:ds="http://schemas.openxmlformats.org/officeDocument/2006/customXml" ds:itemID="{5EA44560-FC4C-4F23-B9C6-382BA92116FB}">
  <ds:schemaRefs>
    <ds:schemaRef ds:uri="http://schemas.microsoft.com/sharepoint/v3/contenttype/forms"/>
  </ds:schemaRefs>
</ds:datastoreItem>
</file>

<file path=customXml/itemProps3.xml><?xml version="1.0" encoding="utf-8"?>
<ds:datastoreItem xmlns:ds="http://schemas.openxmlformats.org/officeDocument/2006/customXml" ds:itemID="{817F635D-848F-4549-A985-F3649C593BC8}">
  <ds:schemaRefs>
    <ds:schemaRef ds:uri="http://purl.org/dc/terms/"/>
    <ds:schemaRef ds:uri="http://schemas.openxmlformats.org/package/2006/metadata/core-properties"/>
    <ds:schemaRef ds:uri="http://purl.org/dc/elements/1.1/"/>
    <ds:schemaRef ds:uri="http://schemas.microsoft.com/office/infopath/2007/PartnerControls"/>
    <ds:schemaRef ds:uri="http://www.w3.org/XML/1998/namespace"/>
    <ds:schemaRef ds:uri="94efa1bf-0dab-4036-8e90-146d49ebcd72"/>
    <ds:schemaRef ds:uri="http://schemas.microsoft.com/office/2006/documentManagement/types"/>
    <ds:schemaRef ds:uri="691925d3-91eb-4eaf-8948-2f909c9640d8"/>
    <ds:schemaRef ds:uri="http://schemas.microsoft.com/office/2006/metadata/properties"/>
    <ds:schemaRef ds:uri="http://purl.org/dc/dcmitype/"/>
    <ds:schemaRef ds:uri="40993f29-35b8-4190-915c-9ad8ef004c9a"/>
    <ds:schemaRef ds:uri="e554fe33-5816-4870-ab47-f9a496f915ce"/>
  </ds:schemaRefs>
</ds:datastoreItem>
</file>

<file path=docProps/app.xml><?xml version="1.0" encoding="utf-8"?>
<Properties xmlns="http://schemas.openxmlformats.org/officeDocument/2006/extended-properties" xmlns:vt="http://schemas.openxmlformats.org/officeDocument/2006/docPropsVTypes">
  <TotalTime>1419</TotalTime>
  <Words>1220</Words>
  <Application>Microsoft Office PowerPoint</Application>
  <PresentationFormat>Widescreen</PresentationFormat>
  <Paragraphs>154</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Corbel</vt:lpstr>
      <vt:lpstr>Office Theme</vt:lpstr>
      <vt:lpstr>Evidencing Systemic Legal Challenges </vt:lpstr>
      <vt:lpstr>About Just for Kids Law </vt:lpstr>
      <vt:lpstr>Strategic Litigation at JFKL</vt:lpstr>
      <vt:lpstr>Strategic Litigation at JFKL</vt:lpstr>
      <vt:lpstr>Evidence in Judicial Review General Principles </vt:lpstr>
      <vt:lpstr>Evidence in Judicial Review General Principles </vt:lpstr>
      <vt:lpstr>Evidencing Systemic Legal Challenges </vt:lpstr>
      <vt:lpstr>Evidencing Systemic Legal Challenges </vt:lpstr>
      <vt:lpstr>Evidencing Systemic Legal Challenges </vt:lpstr>
      <vt:lpstr>Evidencing Systemic Legal Challenges </vt:lpstr>
      <vt:lpstr>Evidencing Systemic Legal Challenges </vt:lpstr>
      <vt:lpstr>Evidencing Systemic Legal Challenges </vt:lpstr>
      <vt:lpstr>Evidencing Systemic Legal Challenges </vt:lpstr>
      <vt:lpstr>Evidencing Systemic Legal Challenges </vt:lpstr>
      <vt:lpstr>Evidencing Systemic Legal Challenges </vt:lpstr>
      <vt:lpstr>Evidencing Systemic Legal Challenges </vt:lpstr>
      <vt:lpstr>Evidencing Systemic Legal Challenges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Looked after children in contact with the Youth Justice System</dc:title>
  <dc:creator>Aisha Rahal</dc:creator>
  <cp:lastModifiedBy>Karolina Rychlicka</cp:lastModifiedBy>
  <cp:revision>27</cp:revision>
  <dcterms:created xsi:type="dcterms:W3CDTF">2023-06-19T14:09:03Z</dcterms:created>
  <dcterms:modified xsi:type="dcterms:W3CDTF">2023-07-01T09:00:59Z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0x010100712ACE1B8981554C8C9C3E77AF6D6282</vt:lpwstr>
  </property>
</Properties>
</file>