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12"/>
  </p:notesMasterIdLst>
  <p:handoutMasterIdLst>
    <p:handoutMasterId r:id="rId13"/>
  </p:handoutMasterIdLst>
  <p:sldIdLst>
    <p:sldId id="256" r:id="rId6"/>
    <p:sldId id="841" r:id="rId7"/>
    <p:sldId id="826" r:id="rId8"/>
    <p:sldId id="825" r:id="rId9"/>
    <p:sldId id="837" r:id="rId10"/>
    <p:sldId id="318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896746-6706-445E-8767-6F9E679E63BD}">
          <p14:sldIdLst>
            <p14:sldId id="256"/>
            <p14:sldId id="841"/>
            <p14:sldId id="826"/>
            <p14:sldId id="825"/>
            <p14:sldId id="83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633"/>
    <a:srgbClr val="BD3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076BB-CF22-40F8-B367-E9582D8D291E}" v="8" dt="2023-03-06T12:58:1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0" autoAdjust="0"/>
  </p:normalViewPr>
  <p:slideViewPr>
    <p:cSldViewPr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9414-33FE-4011-8C5E-270D9871D2F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D6256E-FB2A-4BB6-A402-B89998426F0A}">
      <dgm:prSet phldrT="[Text]"/>
      <dgm:spPr/>
      <dgm:t>
        <a:bodyPr/>
        <a:lstStyle/>
        <a:p>
          <a:r>
            <a:rPr lang="en-GB" dirty="0">
              <a:solidFill>
                <a:srgbClr val="C00000"/>
              </a:solidFill>
            </a:rPr>
            <a:t>Part 7 Claim Form in </a:t>
          </a:r>
          <a:r>
            <a:rPr lang="en-GB" dirty="0" err="1">
              <a:solidFill>
                <a:srgbClr val="C00000"/>
              </a:solidFill>
            </a:rPr>
            <a:t>TCC</a:t>
          </a:r>
          <a:endParaRPr lang="en-GB" dirty="0">
            <a:solidFill>
              <a:srgbClr val="C00000"/>
            </a:solidFill>
          </a:endParaRPr>
        </a:p>
      </dgm:t>
    </dgm:pt>
    <dgm:pt modelId="{DC9EE445-512A-49DE-8775-B8E020C532F3}" type="parTrans" cxnId="{2538CC6A-FCDC-435C-A11F-C2C137B45AAD}">
      <dgm:prSet/>
      <dgm:spPr/>
      <dgm:t>
        <a:bodyPr/>
        <a:lstStyle/>
        <a:p>
          <a:endParaRPr lang="en-GB"/>
        </a:p>
      </dgm:t>
    </dgm:pt>
    <dgm:pt modelId="{4250AB35-93D8-432C-BDD7-F8204E7C4C46}" type="sibTrans" cxnId="{2538CC6A-FCDC-435C-A11F-C2C137B45AAD}">
      <dgm:prSet/>
      <dgm:spPr/>
      <dgm:t>
        <a:bodyPr/>
        <a:lstStyle/>
        <a:p>
          <a:endParaRPr lang="en-GB"/>
        </a:p>
      </dgm:t>
    </dgm:pt>
    <dgm:pt modelId="{45C8B495-05C3-462F-A7E2-1CD0234211D6}">
      <dgm:prSet phldrT="[Text]"/>
      <dgm:spPr/>
      <dgm:t>
        <a:bodyPr/>
        <a:lstStyle/>
        <a:p>
          <a:r>
            <a:rPr lang="en-GB" b="1" dirty="0">
              <a:solidFill>
                <a:schemeClr val="accent5">
                  <a:lumMod val="50000"/>
                </a:schemeClr>
              </a:solidFill>
            </a:rPr>
            <a:t>Judicial Review Claim Form</a:t>
          </a:r>
        </a:p>
      </dgm:t>
    </dgm:pt>
    <dgm:pt modelId="{CFB09B0B-895E-448D-BE1E-F3479BDD97AE}" type="parTrans" cxnId="{7D31C6B3-7027-4CA2-BACD-4DE99477A0D6}">
      <dgm:prSet/>
      <dgm:spPr/>
      <dgm:t>
        <a:bodyPr/>
        <a:lstStyle/>
        <a:p>
          <a:endParaRPr lang="en-GB"/>
        </a:p>
      </dgm:t>
    </dgm:pt>
    <dgm:pt modelId="{9EEF3FB6-AEB3-4EEC-AEBE-F152F8D7F7E8}" type="sibTrans" cxnId="{7D31C6B3-7027-4CA2-BACD-4DE99477A0D6}">
      <dgm:prSet/>
      <dgm:spPr/>
      <dgm:t>
        <a:bodyPr/>
        <a:lstStyle/>
        <a:p>
          <a:endParaRPr lang="en-GB"/>
        </a:p>
      </dgm:t>
    </dgm:pt>
    <dgm:pt modelId="{80C1E452-6FA2-48DE-B9D6-04AF839D5469}">
      <dgm:prSet phldrT="[Text]"/>
      <dgm:spPr/>
      <dgm:t>
        <a:bodyPr/>
        <a:lstStyle/>
        <a:p>
          <a:r>
            <a:rPr lang="en-GB" b="1" dirty="0">
              <a:solidFill>
                <a:srgbClr val="C00000"/>
              </a:solidFill>
            </a:rPr>
            <a:t>First CMC to determine procedure</a:t>
          </a:r>
        </a:p>
      </dgm:t>
    </dgm:pt>
    <dgm:pt modelId="{7D2BEF32-2253-43AD-AFDB-C442FD2D2C62}" type="parTrans" cxnId="{DD4686DC-511D-4B61-BC8B-ECC8853A7D4D}">
      <dgm:prSet/>
      <dgm:spPr/>
      <dgm:t>
        <a:bodyPr/>
        <a:lstStyle/>
        <a:p>
          <a:endParaRPr lang="en-GB"/>
        </a:p>
      </dgm:t>
    </dgm:pt>
    <dgm:pt modelId="{F3895C0C-4FEF-4482-8425-041C83D845D2}" type="sibTrans" cxnId="{DD4686DC-511D-4B61-BC8B-ECC8853A7D4D}">
      <dgm:prSet/>
      <dgm:spPr/>
      <dgm:t>
        <a:bodyPr/>
        <a:lstStyle/>
        <a:p>
          <a:endParaRPr lang="en-GB"/>
        </a:p>
      </dgm:t>
    </dgm:pt>
    <dgm:pt modelId="{EBB94B98-E19E-4A6A-A6A6-13DB8F9BFD36}" type="pres">
      <dgm:prSet presAssocID="{77E69414-33FE-4011-8C5E-270D9871D2F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B62B0DA-6F7B-4687-B835-BA5E1A790C32}" type="pres">
      <dgm:prSet presAssocID="{E9D6256E-FB2A-4BB6-A402-B89998426F0A}" presName="Accent1" presStyleCnt="0"/>
      <dgm:spPr/>
    </dgm:pt>
    <dgm:pt modelId="{E91DEC33-A34E-4581-98BE-97E932307705}" type="pres">
      <dgm:prSet presAssocID="{E9D6256E-FB2A-4BB6-A402-B89998426F0A}" presName="Accent" presStyleLbl="node1" presStyleIdx="0" presStyleCnt="3"/>
      <dgm:spPr>
        <a:solidFill>
          <a:srgbClr val="C00000"/>
        </a:solidFill>
      </dgm:spPr>
    </dgm:pt>
    <dgm:pt modelId="{05A550D7-ABFB-44F3-9C19-95419D671A66}" type="pres">
      <dgm:prSet presAssocID="{E9D6256E-FB2A-4BB6-A402-B89998426F0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177AD1C-D2B0-408A-81E7-F24046D8F618}" type="pres">
      <dgm:prSet presAssocID="{45C8B495-05C3-462F-A7E2-1CD0234211D6}" presName="Accent2" presStyleCnt="0"/>
      <dgm:spPr/>
    </dgm:pt>
    <dgm:pt modelId="{FD376A03-2241-49CD-9D08-BE0CC8F9C2A3}" type="pres">
      <dgm:prSet presAssocID="{45C8B495-05C3-462F-A7E2-1CD0234211D6}" presName="Accent" presStyleLbl="node1" presStyleIdx="1" presStyleCnt="3"/>
      <dgm:spPr/>
    </dgm:pt>
    <dgm:pt modelId="{0B7ECA60-B34D-4241-BE15-24F3B81E4F02}" type="pres">
      <dgm:prSet presAssocID="{45C8B495-05C3-462F-A7E2-1CD0234211D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36A64F7-A78E-4F76-9608-0BE2BAFF50BE}" type="pres">
      <dgm:prSet presAssocID="{80C1E452-6FA2-48DE-B9D6-04AF839D5469}" presName="Accent3" presStyleCnt="0"/>
      <dgm:spPr/>
    </dgm:pt>
    <dgm:pt modelId="{D13A30F8-A85C-429A-A57C-6F1F42CA5524}" type="pres">
      <dgm:prSet presAssocID="{80C1E452-6FA2-48DE-B9D6-04AF839D5469}" presName="Accent" presStyleLbl="node1" presStyleIdx="2" presStyleCnt="3"/>
      <dgm:spPr>
        <a:solidFill>
          <a:srgbClr val="C00000"/>
        </a:solidFill>
      </dgm:spPr>
    </dgm:pt>
    <dgm:pt modelId="{BDE80955-8D21-40DB-8580-E79B741CD9B7}" type="pres">
      <dgm:prSet presAssocID="{80C1E452-6FA2-48DE-B9D6-04AF839D546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0263162-CD0F-4753-B120-0EFE229FB9AF}" type="presOf" srcId="{77E69414-33FE-4011-8C5E-270D9871D2F1}" destId="{EBB94B98-E19E-4A6A-A6A6-13DB8F9BFD36}" srcOrd="0" destOrd="0" presId="urn:microsoft.com/office/officeart/2009/layout/CircleArrowProcess"/>
    <dgm:cxn modelId="{2538CC6A-FCDC-435C-A11F-C2C137B45AAD}" srcId="{77E69414-33FE-4011-8C5E-270D9871D2F1}" destId="{E9D6256E-FB2A-4BB6-A402-B89998426F0A}" srcOrd="0" destOrd="0" parTransId="{DC9EE445-512A-49DE-8775-B8E020C532F3}" sibTransId="{4250AB35-93D8-432C-BDD7-F8204E7C4C46}"/>
    <dgm:cxn modelId="{17131EB1-DD41-45B2-BB54-86DF6C46767C}" type="presOf" srcId="{E9D6256E-FB2A-4BB6-A402-B89998426F0A}" destId="{05A550D7-ABFB-44F3-9C19-95419D671A66}" srcOrd="0" destOrd="0" presId="urn:microsoft.com/office/officeart/2009/layout/CircleArrowProcess"/>
    <dgm:cxn modelId="{7D31C6B3-7027-4CA2-BACD-4DE99477A0D6}" srcId="{77E69414-33FE-4011-8C5E-270D9871D2F1}" destId="{45C8B495-05C3-462F-A7E2-1CD0234211D6}" srcOrd="1" destOrd="0" parTransId="{CFB09B0B-895E-448D-BE1E-F3479BDD97AE}" sibTransId="{9EEF3FB6-AEB3-4EEC-AEBE-F152F8D7F7E8}"/>
    <dgm:cxn modelId="{25B2FEBC-67F8-451B-99DA-63A77A5088EB}" type="presOf" srcId="{45C8B495-05C3-462F-A7E2-1CD0234211D6}" destId="{0B7ECA60-B34D-4241-BE15-24F3B81E4F02}" srcOrd="0" destOrd="0" presId="urn:microsoft.com/office/officeart/2009/layout/CircleArrowProcess"/>
    <dgm:cxn modelId="{DD4686DC-511D-4B61-BC8B-ECC8853A7D4D}" srcId="{77E69414-33FE-4011-8C5E-270D9871D2F1}" destId="{80C1E452-6FA2-48DE-B9D6-04AF839D5469}" srcOrd="2" destOrd="0" parTransId="{7D2BEF32-2253-43AD-AFDB-C442FD2D2C62}" sibTransId="{F3895C0C-4FEF-4482-8425-041C83D845D2}"/>
    <dgm:cxn modelId="{5E92C2EA-5F54-4EDF-A321-5ED3953675FD}" type="presOf" srcId="{80C1E452-6FA2-48DE-B9D6-04AF839D5469}" destId="{BDE80955-8D21-40DB-8580-E79B741CD9B7}" srcOrd="0" destOrd="0" presId="urn:microsoft.com/office/officeart/2009/layout/CircleArrowProcess"/>
    <dgm:cxn modelId="{245594E0-CB51-44A2-BBA7-84FC6E28746C}" type="presParOf" srcId="{EBB94B98-E19E-4A6A-A6A6-13DB8F9BFD36}" destId="{CB62B0DA-6F7B-4687-B835-BA5E1A790C32}" srcOrd="0" destOrd="0" presId="urn:microsoft.com/office/officeart/2009/layout/CircleArrowProcess"/>
    <dgm:cxn modelId="{89C500A0-D8CE-4A2C-8A2C-8811AB4D5F47}" type="presParOf" srcId="{CB62B0DA-6F7B-4687-B835-BA5E1A790C32}" destId="{E91DEC33-A34E-4581-98BE-97E932307705}" srcOrd="0" destOrd="0" presId="urn:microsoft.com/office/officeart/2009/layout/CircleArrowProcess"/>
    <dgm:cxn modelId="{4E62E2E7-365F-4861-8230-E740F2B3E33E}" type="presParOf" srcId="{EBB94B98-E19E-4A6A-A6A6-13DB8F9BFD36}" destId="{05A550D7-ABFB-44F3-9C19-95419D671A66}" srcOrd="1" destOrd="0" presId="urn:microsoft.com/office/officeart/2009/layout/CircleArrowProcess"/>
    <dgm:cxn modelId="{9E0CB85F-CC02-43C3-AA90-1903C2B35EE4}" type="presParOf" srcId="{EBB94B98-E19E-4A6A-A6A6-13DB8F9BFD36}" destId="{6177AD1C-D2B0-408A-81E7-F24046D8F618}" srcOrd="2" destOrd="0" presId="urn:microsoft.com/office/officeart/2009/layout/CircleArrowProcess"/>
    <dgm:cxn modelId="{6A1A7D97-2553-447B-A5BC-1F9664D1FD6E}" type="presParOf" srcId="{6177AD1C-D2B0-408A-81E7-F24046D8F618}" destId="{FD376A03-2241-49CD-9D08-BE0CC8F9C2A3}" srcOrd="0" destOrd="0" presId="urn:microsoft.com/office/officeart/2009/layout/CircleArrowProcess"/>
    <dgm:cxn modelId="{642CA09E-0667-4EFA-88FA-8D37A6C4A086}" type="presParOf" srcId="{EBB94B98-E19E-4A6A-A6A6-13DB8F9BFD36}" destId="{0B7ECA60-B34D-4241-BE15-24F3B81E4F02}" srcOrd="3" destOrd="0" presId="urn:microsoft.com/office/officeart/2009/layout/CircleArrowProcess"/>
    <dgm:cxn modelId="{50D0468E-B6DD-49DA-966A-6248895E5B3A}" type="presParOf" srcId="{EBB94B98-E19E-4A6A-A6A6-13DB8F9BFD36}" destId="{136A64F7-A78E-4F76-9608-0BE2BAFF50BE}" srcOrd="4" destOrd="0" presId="urn:microsoft.com/office/officeart/2009/layout/CircleArrowProcess"/>
    <dgm:cxn modelId="{8373ECE9-AEAE-4BAE-9E03-F1E723DAED8D}" type="presParOf" srcId="{136A64F7-A78E-4F76-9608-0BE2BAFF50BE}" destId="{D13A30F8-A85C-429A-A57C-6F1F42CA5524}" srcOrd="0" destOrd="0" presId="urn:microsoft.com/office/officeart/2009/layout/CircleArrowProcess"/>
    <dgm:cxn modelId="{C3A27809-56E2-41AB-BE02-A078DAF915F6}" type="presParOf" srcId="{EBB94B98-E19E-4A6A-A6A6-13DB8F9BFD36}" destId="{BDE80955-8D21-40DB-8580-E79B741CD9B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DEC33-A34E-4581-98BE-97E932307705}">
      <dsp:nvSpPr>
        <dsp:cNvPr id="0" name=""/>
        <dsp:cNvSpPr/>
      </dsp:nvSpPr>
      <dsp:spPr>
        <a:xfrm>
          <a:off x="3859945" y="0"/>
          <a:ext cx="1572680" cy="15729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50D7-ABFB-44F3-9C19-95419D671A66}">
      <dsp:nvSpPr>
        <dsp:cNvPr id="0" name=""/>
        <dsp:cNvSpPr/>
      </dsp:nvSpPr>
      <dsp:spPr>
        <a:xfrm>
          <a:off x="4207559" y="567871"/>
          <a:ext cx="873908" cy="43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rgbClr val="C00000"/>
              </a:solidFill>
            </a:rPr>
            <a:t>Part 7 Claim Form in </a:t>
          </a:r>
          <a:r>
            <a:rPr lang="en-GB" sz="1000" kern="1200" dirty="0" err="1">
              <a:solidFill>
                <a:srgbClr val="C00000"/>
              </a:solidFill>
            </a:rPr>
            <a:t>TCC</a:t>
          </a:r>
          <a:endParaRPr lang="en-GB" sz="1000" kern="1200" dirty="0">
            <a:solidFill>
              <a:srgbClr val="C00000"/>
            </a:solidFill>
          </a:endParaRPr>
        </a:p>
      </dsp:txBody>
      <dsp:txXfrm>
        <a:off x="4207559" y="567871"/>
        <a:ext cx="873908" cy="436849"/>
      </dsp:txXfrm>
    </dsp:sp>
    <dsp:sp modelId="{FD376A03-2241-49CD-9D08-BE0CC8F9C2A3}">
      <dsp:nvSpPr>
        <dsp:cNvPr id="0" name=""/>
        <dsp:cNvSpPr/>
      </dsp:nvSpPr>
      <dsp:spPr>
        <a:xfrm>
          <a:off x="3423139" y="903758"/>
          <a:ext cx="1572680" cy="15729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ECA60-B34D-4241-BE15-24F3B81E4F02}">
      <dsp:nvSpPr>
        <dsp:cNvPr id="0" name=""/>
        <dsp:cNvSpPr/>
      </dsp:nvSpPr>
      <dsp:spPr>
        <a:xfrm>
          <a:off x="3772525" y="1476858"/>
          <a:ext cx="873908" cy="43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accent5">
                  <a:lumMod val="50000"/>
                </a:schemeClr>
              </a:solidFill>
            </a:rPr>
            <a:t>Judicial Review Claim Form</a:t>
          </a:r>
        </a:p>
      </dsp:txBody>
      <dsp:txXfrm>
        <a:off x="3772525" y="1476858"/>
        <a:ext cx="873908" cy="436849"/>
      </dsp:txXfrm>
    </dsp:sp>
    <dsp:sp modelId="{D13A30F8-A85C-429A-A57C-6F1F42CA5524}">
      <dsp:nvSpPr>
        <dsp:cNvPr id="0" name=""/>
        <dsp:cNvSpPr/>
      </dsp:nvSpPr>
      <dsp:spPr>
        <a:xfrm>
          <a:off x="3971879" y="1915668"/>
          <a:ext cx="1351176" cy="13517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80955-8D21-40DB-8580-E79B741CD9B7}">
      <dsp:nvSpPr>
        <dsp:cNvPr id="0" name=""/>
        <dsp:cNvSpPr/>
      </dsp:nvSpPr>
      <dsp:spPr>
        <a:xfrm>
          <a:off x="4209626" y="2387152"/>
          <a:ext cx="873908" cy="43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C00000"/>
              </a:solidFill>
            </a:rPr>
            <a:t>First CMC to determine procedure</a:t>
          </a:r>
        </a:p>
      </dsp:txBody>
      <dsp:txXfrm>
        <a:off x="4209626" y="2387152"/>
        <a:ext cx="873908" cy="436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49EB-3D5B-4485-8ABA-EBCE2A82724D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070D9-D1ED-4F16-8CAD-EFE9293DD9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29AE-E857-40E8-9F61-A22F82BEA545}" type="datetimeFigureOut">
              <a:rPr lang="en-GB" smtClean="0"/>
              <a:pPr/>
              <a:t>06/03/2023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6FCA-7B5F-4CE1-AABD-99726638514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6FCA-7B5F-4CE1-AABD-99726638514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1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6FCA-7B5F-4CE1-AABD-99726638514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9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46FCA-7B5F-4CE1-AABD-99726638514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58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81CD6-B01C-497B-88C8-E40F5F82FF9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2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6FCA-7B5F-4CE1-AABD-99726638514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5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+44 (0)20 7405 7211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464425" cy="22780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TITLE</a:t>
            </a:r>
            <a:b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</a:br>
            <a:r>
              <a:rPr lang="en-GB" sz="4000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SUBTITLE</a:t>
            </a:r>
            <a:br>
              <a:rPr lang="en-GB" sz="4000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</a:br>
            <a:endParaRPr lang="en-GB" sz="2800" dirty="0">
              <a:solidFill>
                <a:srgbClr val="8E0000"/>
              </a:solidFill>
              <a:latin typeface="Gill Sans MT" pitchFamily="34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3429000"/>
            <a:ext cx="4535488" cy="21605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Name 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Barrister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Monckton Chambers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>
              <a:solidFill>
                <a:srgbClr val="8E0000"/>
              </a:solidFill>
              <a:latin typeface="Gill Sans MT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45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7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4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8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914400" indent="-457200">
              <a:buFont typeface="Arial" panose="020B0604020202020204" pitchFamily="34" charset="0"/>
              <a:buChar char="•"/>
              <a:defRPr/>
            </a:lvl2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+44 (0)20 7405 7211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14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8626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8626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+44 (0)20 7405 7211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2414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+44 (0)20 7405 7211</a:t>
            </a:r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>
                <a:solidFill>
                  <a:srgbClr val="862633"/>
                </a:solidFill>
                <a:latin typeface="Gill Sans MT" pitchFamily="34" charset="0"/>
                <a:ea typeface="+mn-ea"/>
                <a:cs typeface="Arial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183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+44 (0)20 7405 7211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 bwMode="auto">
          <a:xfrm>
            <a:off x="1763713" y="1412875"/>
            <a:ext cx="72009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lvl="1" indent="-571500">
              <a:defRPr/>
            </a:pPr>
            <a:r>
              <a:rPr lang="en-GB" sz="28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		</a:t>
            </a:r>
            <a:r>
              <a:rPr lang="en-GB" sz="40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Thank You</a:t>
            </a:r>
          </a:p>
          <a:p>
            <a:pPr marL="571500" lvl="1" indent="-571500">
              <a:defRPr/>
            </a:pPr>
            <a:r>
              <a:rPr lang="en-US" sz="28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		</a:t>
            </a:r>
          </a:p>
          <a:p>
            <a:pPr marL="571500" lvl="1" indent="-571500">
              <a:defRPr/>
            </a:pPr>
            <a:r>
              <a:rPr lang="en-US" sz="28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		</a:t>
            </a:r>
            <a:r>
              <a:rPr lang="en-US" sz="32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Name		</a:t>
            </a:r>
            <a:endParaRPr lang="en-GB" sz="3200" dirty="0">
              <a:solidFill>
                <a:srgbClr val="862633"/>
              </a:solidFill>
              <a:latin typeface="Gill Sans MT" pitchFamily="34" charset="0"/>
              <a:cs typeface="Arial" charset="0"/>
            </a:endParaRPr>
          </a:p>
          <a:p>
            <a:pPr marL="571500" lvl="1" indent="-571500">
              <a:defRPr/>
            </a:pPr>
            <a:r>
              <a:rPr lang="en-US" sz="32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		Monckton Chambers		</a:t>
            </a:r>
          </a:p>
          <a:p>
            <a:pPr marL="571500" lvl="1" indent="-571500">
              <a:defRPr/>
            </a:pPr>
            <a:r>
              <a:rPr lang="en-US" sz="3200" dirty="0">
                <a:solidFill>
                  <a:srgbClr val="862633"/>
                </a:solidFill>
                <a:latin typeface="Gill Sans MT" pitchFamily="34" charset="0"/>
                <a:cs typeface="Arial" charset="0"/>
              </a:rPr>
              <a:t>		email@monckton.com</a:t>
            </a:r>
            <a:r>
              <a:rPr lang="en-US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		</a:t>
            </a:r>
            <a:endParaRPr lang="en-GB" sz="2400" dirty="0">
              <a:solidFill>
                <a:srgbClr val="8E0000"/>
              </a:solidFill>
              <a:latin typeface="Gill Sans MT" pitchFamily="34" charset="0"/>
              <a:cs typeface="Arial" charset="0"/>
            </a:endParaRPr>
          </a:p>
          <a:p>
            <a:pPr marL="571500" lvl="1" indent="-571500">
              <a:defRPr/>
            </a:pPr>
            <a:endParaRPr lang="en-GB" sz="2800" dirty="0"/>
          </a:p>
          <a:p>
            <a:pPr marL="0" lvl="1" indent="0">
              <a:buFontTx/>
              <a:buNone/>
              <a:defRPr/>
            </a:pPr>
            <a:endParaRPr lang="en-GB" sz="2800" dirty="0"/>
          </a:p>
          <a:p>
            <a:pPr marL="514350" lvl="1" indent="-514350">
              <a:buFontTx/>
              <a:buAutoNum type="alphaLcPeriod"/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6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www.monckton.com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+44 (0)20 7405 7211</a:t>
            </a:r>
          </a:p>
        </p:txBody>
      </p:sp>
      <p:pic>
        <p:nvPicPr>
          <p:cNvPr id="7" name="Picture 2" descr="S:\Marketing\New Marketing\DESIGN\MONCKTON LOGO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056"/>
            <a:ext cx="16811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1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F710-4468-4696-8F42-5D18C1DAEE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9CC1C-8A42-4301-AAB5-E1F0E33AE4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2943" y="476672"/>
            <a:ext cx="7464425" cy="2952328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Public v Private Law Claims </a:t>
            </a:r>
            <a:b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</a:br>
            <a:r>
              <a:rPr lang="en-GB" sz="28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  <a:t>Differing standards of disclosure?</a:t>
            </a:r>
            <a:b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</a:br>
            <a:br>
              <a:rPr lang="en-GB" sz="4000" b="1" dirty="0">
                <a:solidFill>
                  <a:srgbClr val="8E0000"/>
                </a:solidFill>
                <a:latin typeface="Gill Sans MT" pitchFamily="34" charset="0"/>
                <a:ea typeface="+mn-ea"/>
                <a:cs typeface="Arial" charset="0"/>
              </a:rPr>
            </a:br>
            <a:endParaRPr lang="en-GB" sz="2800" dirty="0">
              <a:solidFill>
                <a:srgbClr val="8E0000"/>
              </a:solidFill>
              <a:latin typeface="Gill Sans MT" pitchFamily="34" charset="0"/>
              <a:ea typeface="+mn-ea"/>
              <a:cs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3356992"/>
            <a:ext cx="4535488" cy="2160588"/>
          </a:xfrm>
        </p:spPr>
        <p:txBody>
          <a:bodyPr rtlCol="0">
            <a:normAutofit/>
          </a:bodyPr>
          <a:lstStyle/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Anneli Howard KC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 Monckton Chambers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 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>
              <a:solidFill>
                <a:srgbClr val="8E0000"/>
              </a:solidFill>
              <a:latin typeface="Gill Sans MT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  <a:p>
            <a:r>
              <a:rPr lang="en-GB" dirty="0"/>
              <a:t>@</a:t>
            </a:r>
            <a:r>
              <a:rPr lang="en-GB" dirty="0" err="1"/>
              <a:t>moncktonlaw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+44 (0)20 7405 7211</a:t>
            </a:r>
            <a:endParaRPr lang="en-GB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667ACDC-A5CA-4D4C-9C84-61F129A2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2075886"/>
            <a:ext cx="3528392" cy="27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7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079A04-FD74-215C-4488-585960B6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“</a:t>
            </a:r>
            <a:r>
              <a:rPr lang="en-US" sz="2000" i="1" dirty="0"/>
              <a:t>T</a:t>
            </a:r>
            <a:r>
              <a:rPr lang="en-GB" sz="2000" i="1" dirty="0"/>
              <a:t>he appreciation of the distinction in substantive law between what</a:t>
            </a:r>
            <a:br>
              <a:rPr lang="en-GB" sz="2000" i="1" dirty="0"/>
            </a:br>
            <a:r>
              <a:rPr lang="en-GB" sz="2000" i="1" dirty="0"/>
              <a:t>is private law and what is public law has itself been a latecomer to the</a:t>
            </a:r>
            <a:br>
              <a:rPr lang="en-GB" sz="2000" i="1" dirty="0"/>
            </a:br>
            <a:r>
              <a:rPr lang="en-GB" sz="2000" i="1" dirty="0"/>
              <a:t>English legal system</a:t>
            </a:r>
            <a:r>
              <a:rPr lang="en-GB" sz="2000" dirty="0"/>
              <a:t>” </a:t>
            </a:r>
            <a:r>
              <a:rPr lang="en-GB" sz="2000" i="1" dirty="0"/>
              <a:t>(O’Reilly v </a:t>
            </a:r>
            <a:r>
              <a:rPr lang="en-GB" sz="2000" i="1" dirty="0" err="1"/>
              <a:t>Mackman</a:t>
            </a:r>
            <a:r>
              <a:rPr lang="en-GB" sz="2000" i="1" dirty="0"/>
              <a:t> </a:t>
            </a:r>
            <a:r>
              <a:rPr lang="en-GB" sz="2000" dirty="0"/>
              <a:t>[1983] 2 AC 237, HL</a:t>
            </a:r>
            <a:r>
              <a:rPr lang="en-GB" sz="2000" i="1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“</a:t>
            </a:r>
            <a:r>
              <a:rPr lang="en-GB" sz="2000" i="1" dirty="0"/>
              <a:t>English law, with that lack of a clear distinction between public and private law</a:t>
            </a:r>
            <a:r>
              <a:rPr lang="en-GB" sz="2000" dirty="0"/>
              <a:t>” (</a:t>
            </a:r>
            <a:r>
              <a:rPr lang="en-GB" sz="2000" i="1" dirty="0"/>
              <a:t>R (Alconbury Developments)</a:t>
            </a:r>
            <a:r>
              <a:rPr lang="en-GB" sz="2000" dirty="0"/>
              <a:t> [2001] UKHL 23)</a:t>
            </a:r>
          </a:p>
          <a:p>
            <a:endParaRPr lang="en-GB" sz="2000" dirty="0"/>
          </a:p>
          <a:p>
            <a:r>
              <a:rPr lang="en-GB" sz="2000" dirty="0"/>
              <a:t>Judicial review:</a:t>
            </a:r>
          </a:p>
          <a:p>
            <a:pPr lvl="1"/>
            <a:r>
              <a:rPr lang="en-GB" sz="1800" dirty="0"/>
              <a:t>Must be used in some cases: s 31(1) Senior Courts Act 1981; Rule 54.2 CPR </a:t>
            </a:r>
          </a:p>
          <a:p>
            <a:pPr lvl="1"/>
            <a:r>
              <a:rPr lang="en-GB" sz="1800" dirty="0"/>
              <a:t>May be used in some cases: s 31(2) Senior Courts Act 1981; Rule 54.3 CPR </a:t>
            </a:r>
          </a:p>
          <a:p>
            <a:pPr lvl="1"/>
            <a:r>
              <a:rPr lang="en-GB" sz="1800" dirty="0"/>
              <a:t>Discretionary Remedy of last resort</a:t>
            </a:r>
          </a:p>
          <a:p>
            <a:r>
              <a:rPr lang="en-GB" sz="2000" dirty="0"/>
              <a:t>Use of the wrong procedure may constitute an abuse of process in some cases (</a:t>
            </a:r>
            <a:r>
              <a:rPr lang="en-GB" sz="2000" i="1" dirty="0"/>
              <a:t>O’Reilly v </a:t>
            </a:r>
            <a:r>
              <a:rPr lang="en-GB" sz="2000" i="1" dirty="0" err="1"/>
              <a:t>Mackman</a:t>
            </a:r>
            <a:r>
              <a:rPr lang="en-GB" sz="2000" dirty="0"/>
              <a:t>)</a:t>
            </a:r>
          </a:p>
          <a:p>
            <a:endParaRPr lang="en-GB" sz="1800" dirty="0"/>
          </a:p>
          <a:p>
            <a:endParaRPr lang="en-GB" i="1" dirty="0"/>
          </a:p>
          <a:p>
            <a:endParaRPr lang="en-US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C34B-0441-4DFC-F39C-4C564C3A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www.monckton.com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A681-50EE-FAFF-165B-853AE274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+44 (0)20 7405 7211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DD2556-E300-7DF7-B1E1-D511FAE3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vs private law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C9FF7-5D01-4C0F-90E7-3ACC58D0A7E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rgbClr val="8626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Public v private law</a:t>
            </a:r>
          </a:p>
        </p:txBody>
      </p:sp>
    </p:spTree>
    <p:extLst>
      <p:ext uri="{BB962C8B-B14F-4D97-AF65-F5344CB8AC3E}">
        <p14:creationId xmlns:p14="http://schemas.microsoft.com/office/powerpoint/2010/main" val="111763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EF40E-035D-40CE-8EB6-09C91C8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62633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Hybrid Challenges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BF0B33-C54B-47F5-A98D-B6A4E8548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83900"/>
              </p:ext>
            </p:extLst>
          </p:nvPr>
        </p:nvGraphicFramePr>
        <p:xfrm>
          <a:off x="-2628800" y="2568682"/>
          <a:ext cx="8855765" cy="326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D9CB68-76FF-4CBF-B315-3C43C57DB180}"/>
              </a:ext>
            </a:extLst>
          </p:cNvPr>
          <p:cNvCxnSpPr>
            <a:cxnSpLocks/>
          </p:cNvCxnSpPr>
          <p:nvPr/>
        </p:nvCxnSpPr>
        <p:spPr>
          <a:xfrm flipV="1">
            <a:off x="2884832" y="3563178"/>
            <a:ext cx="894522" cy="775253"/>
          </a:xfrm>
          <a:prstGeom prst="straightConnector1">
            <a:avLst/>
          </a:prstGeom>
          <a:ln>
            <a:solidFill>
              <a:srgbClr val="C00000"/>
            </a:solidFill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quals 12">
            <a:extLst>
              <a:ext uri="{FF2B5EF4-FFF2-40B4-BE49-F238E27FC236}">
                <a16:creationId xmlns:a16="http://schemas.microsoft.com/office/drawing/2014/main" id="{DFB5BE51-8D38-4E7E-8698-EAE62D25E4C9}"/>
              </a:ext>
            </a:extLst>
          </p:cNvPr>
          <p:cNvSpPr/>
          <p:nvPr/>
        </p:nvSpPr>
        <p:spPr>
          <a:xfrm rot="5400000">
            <a:off x="2816812" y="4669218"/>
            <a:ext cx="883340" cy="59448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8F10B-8F03-4181-ACE7-67687E909B7B}"/>
              </a:ext>
            </a:extLst>
          </p:cNvPr>
          <p:cNvSpPr txBox="1"/>
          <p:nvPr/>
        </p:nvSpPr>
        <p:spPr>
          <a:xfrm>
            <a:off x="2996648" y="4432180"/>
            <a:ext cx="16921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	</a:t>
            </a:r>
          </a:p>
          <a:p>
            <a:r>
              <a:rPr lang="en-GB" sz="1350" dirty="0">
                <a:solidFill>
                  <a:schemeClr val="accent5">
                    <a:lumMod val="50000"/>
                  </a:schemeClr>
                </a:solidFill>
              </a:rPr>
              <a:t>	Judicial 	Review 	stayed</a:t>
            </a:r>
          </a:p>
          <a:p>
            <a:endParaRPr lang="en-GB" sz="13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E9357-332C-4C6C-8A87-4F4DEC026E16}"/>
              </a:ext>
            </a:extLst>
          </p:cNvPr>
          <p:cNvSpPr txBox="1"/>
          <p:nvPr/>
        </p:nvSpPr>
        <p:spPr>
          <a:xfrm>
            <a:off x="3906078" y="3004103"/>
            <a:ext cx="19903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	</a:t>
            </a:r>
            <a:r>
              <a:rPr lang="en-GB" sz="1350" dirty="0">
                <a:solidFill>
                  <a:srgbClr val="C00000"/>
                </a:solidFill>
              </a:rPr>
              <a:t>Part 7 Claim 	continues</a:t>
            </a:r>
          </a:p>
          <a:p>
            <a:r>
              <a:rPr lang="en-GB" sz="1350" dirty="0">
                <a:solidFill>
                  <a:srgbClr val="C00000"/>
                </a:solidFill>
              </a:rPr>
              <a:t>	in </a:t>
            </a:r>
            <a:r>
              <a:rPr lang="en-GB" sz="1350" dirty="0" err="1">
                <a:solidFill>
                  <a:srgbClr val="C00000"/>
                </a:solidFill>
              </a:rPr>
              <a:t>TCC</a:t>
            </a:r>
            <a:r>
              <a:rPr lang="en-GB" sz="1350" dirty="0">
                <a:solidFill>
                  <a:srgbClr val="C00000"/>
                </a:solidFill>
              </a:rPr>
              <a:t> with</a:t>
            </a:r>
          </a:p>
          <a:p>
            <a:r>
              <a:rPr lang="en-GB" sz="1350" dirty="0">
                <a:solidFill>
                  <a:srgbClr val="C00000"/>
                </a:solidFill>
              </a:rPr>
              <a:t>	dual </a:t>
            </a:r>
            <a:r>
              <a:rPr lang="en-GB" sz="1350" dirty="0" err="1">
                <a:solidFill>
                  <a:srgbClr val="C00000"/>
                </a:solidFill>
              </a:rPr>
              <a:t>TCC</a:t>
            </a:r>
            <a:r>
              <a:rPr lang="en-GB" sz="1350" dirty="0">
                <a:solidFill>
                  <a:srgbClr val="C00000"/>
                </a:solidFill>
              </a:rPr>
              <a:t> /</a:t>
            </a:r>
          </a:p>
          <a:p>
            <a:r>
              <a:rPr lang="en-GB" sz="1350" dirty="0">
                <a:solidFill>
                  <a:srgbClr val="C00000"/>
                </a:solidFill>
              </a:rPr>
              <a:t>	Admin Court </a:t>
            </a:r>
          </a:p>
          <a:p>
            <a:r>
              <a:rPr lang="en-GB" sz="1350" dirty="0">
                <a:solidFill>
                  <a:srgbClr val="C00000"/>
                </a:solidFill>
              </a:rPr>
              <a:t>	Judge</a:t>
            </a:r>
          </a:p>
          <a:p>
            <a:endParaRPr lang="en-GB" sz="1350" dirty="0"/>
          </a:p>
        </p:txBody>
      </p:sp>
      <p:sp>
        <p:nvSpPr>
          <p:cNvPr id="16" name="Action Button: Go Forward or Next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38BB222-EDCD-4278-8E18-18C8DA863BE6}"/>
              </a:ext>
            </a:extLst>
          </p:cNvPr>
          <p:cNvSpPr/>
          <p:nvPr/>
        </p:nvSpPr>
        <p:spPr>
          <a:xfrm>
            <a:off x="3886200" y="3138281"/>
            <a:ext cx="457200" cy="581439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4FF7EB-18D1-49EC-84DD-72D9CEBC67C9}"/>
              </a:ext>
            </a:extLst>
          </p:cNvPr>
          <p:cNvSpPr txBox="1"/>
          <p:nvPr/>
        </p:nvSpPr>
        <p:spPr>
          <a:xfrm>
            <a:off x="6055415" y="2639921"/>
            <a:ext cx="2631385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C00000"/>
                </a:solidFill>
              </a:rPr>
              <a:t>Other Consequences: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Judge plays split role between civil and public law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Deference for policy and economic choices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Applies public law principles and case law (as appropriate)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Limits on public law remedies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Injunctions to stop or suspend award difficult</a:t>
            </a:r>
          </a:p>
          <a:p>
            <a:endParaRPr lang="en-GB" sz="1350" dirty="0"/>
          </a:p>
          <a:p>
            <a:r>
              <a:rPr lang="en-GB" sz="1350" dirty="0">
                <a:solidFill>
                  <a:srgbClr val="C00000"/>
                </a:solidFill>
              </a:rPr>
              <a:t>BUT: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Still have exacting disclosure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Close scrutiny of evidence and reasoning in support of decision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7B973-8D92-45F1-A02A-B5B42B0B415C}"/>
              </a:ext>
            </a:extLst>
          </p:cNvPr>
          <p:cNvSpPr txBox="1"/>
          <p:nvPr/>
        </p:nvSpPr>
        <p:spPr>
          <a:xfrm>
            <a:off x="1586291" y="1484672"/>
            <a:ext cx="6629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62633"/>
                </a:solidFill>
              </a:rPr>
              <a:t>“</a:t>
            </a:r>
            <a:r>
              <a:rPr lang="en-GB" sz="1600" dirty="0">
                <a:solidFill>
                  <a:srgbClr val="862633"/>
                </a:solidFill>
              </a:rPr>
              <a:t>Double tickets” – Admin Court Judge sitting in another forum: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862633"/>
                </a:solidFill>
              </a:rPr>
              <a:t>Procurement claims in TCC and Admin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862633"/>
                </a:solidFill>
              </a:rPr>
              <a:t>Competition JR claims in CAT and Admin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862633"/>
                </a:solidFill>
              </a:rPr>
              <a:t>Section 70 Subsidy Control Act 2022 + JR</a:t>
            </a:r>
          </a:p>
        </p:txBody>
      </p:sp>
    </p:spTree>
    <p:extLst>
      <p:ext uri="{BB962C8B-B14F-4D97-AF65-F5344CB8AC3E}">
        <p14:creationId xmlns:p14="http://schemas.microsoft.com/office/powerpoint/2010/main" val="150284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862633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Disclosure Considerations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12F7D4-CE59-45FD-BEC9-954C9D8A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Private Action	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92498F-31F5-40C9-BC82-90AEA8637F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PAP ‘cards on the table’ </a:t>
            </a:r>
          </a:p>
          <a:p>
            <a:pPr lvl="0"/>
            <a:r>
              <a:rPr lang="en-GB" dirty="0"/>
              <a:t>Requests for Pre-action Disclosure (urgent or otherwise)</a:t>
            </a:r>
          </a:p>
          <a:p>
            <a:r>
              <a:rPr lang="en-GB" dirty="0"/>
              <a:t>Regulatory Gateways in certain sectors</a:t>
            </a:r>
          </a:p>
          <a:p>
            <a:r>
              <a:rPr lang="en-GB" dirty="0"/>
              <a:t>Confidentiality issues (CROs)</a:t>
            </a:r>
          </a:p>
          <a:p>
            <a:r>
              <a:rPr lang="en-GB" dirty="0"/>
              <a:t>Standard Disclosure</a:t>
            </a:r>
          </a:p>
          <a:p>
            <a:pPr lvl="1"/>
            <a:r>
              <a:rPr lang="en-GB" dirty="0"/>
              <a:t>Different Models may apply</a:t>
            </a:r>
          </a:p>
          <a:p>
            <a:pPr lvl="1"/>
            <a:r>
              <a:rPr lang="en-GB" dirty="0"/>
              <a:t>Pre action disclosure</a:t>
            </a:r>
          </a:p>
          <a:p>
            <a:pPr lvl="1"/>
            <a:r>
              <a:rPr lang="en-GB" dirty="0"/>
              <a:t>Part 18 CPR RFIs</a:t>
            </a:r>
          </a:p>
          <a:p>
            <a:pPr lvl="1"/>
            <a:r>
              <a:rPr lang="en-GB" dirty="0"/>
              <a:t>Part 31 – specific disclosure </a:t>
            </a:r>
          </a:p>
          <a:p>
            <a:r>
              <a:rPr lang="en-GB" dirty="0">
                <a:solidFill>
                  <a:srgbClr val="862633"/>
                </a:solidFill>
              </a:rPr>
              <a:t>NB Combination of candour and standard disclosure in hybrid proceedings e.g. RFL 2019</a:t>
            </a:r>
          </a:p>
          <a:p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E292-6D2A-4A4D-A3FF-A0AA60B65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Judicial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E2A90-A539-46D6-92FA-CB7ABF06AE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Up Front disclosure of key Documents </a:t>
            </a:r>
            <a:r>
              <a:rPr lang="en-GB"/>
              <a:t>and Witness Statements</a:t>
            </a:r>
            <a:endParaRPr lang="en-GB" dirty="0"/>
          </a:p>
          <a:p>
            <a:r>
              <a:rPr lang="en-GB" dirty="0"/>
              <a:t>Duty of Candour</a:t>
            </a:r>
          </a:p>
          <a:p>
            <a:r>
              <a:rPr lang="en-GB" b="1" i="1" dirty="0"/>
              <a:t>Tweed v Parades Commission for Northern Ireland</a:t>
            </a:r>
            <a:r>
              <a:rPr lang="en-GB" dirty="0"/>
              <a:t> [2007] 1 AC 650. See [31] per Lord </a:t>
            </a:r>
            <a:r>
              <a:rPr lang="en-GB" dirty="0" err="1"/>
              <a:t>Cardswell</a:t>
            </a:r>
            <a:r>
              <a:rPr lang="en-GB" dirty="0"/>
              <a:t>. </a:t>
            </a:r>
          </a:p>
          <a:p>
            <a:r>
              <a:rPr lang="en-GB" i="1" dirty="0"/>
              <a:t>Guidance on discharging the duty of candour and disclosure in judicial review proceedings</a:t>
            </a:r>
            <a:r>
              <a:rPr lang="en-GB" dirty="0"/>
              <a:t> 2010</a:t>
            </a:r>
          </a:p>
          <a:p>
            <a:r>
              <a:rPr lang="en-GB" i="1" dirty="0"/>
              <a:t>Administrative Court Judicial Review Guide, </a:t>
            </a:r>
            <a:r>
              <a:rPr lang="en-GB" dirty="0"/>
              <a:t>2019.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www.monckton.com</a:t>
            </a:r>
          </a:p>
          <a:p>
            <a:r>
              <a:rPr lang="en-GB" dirty="0"/>
              <a:t>@</a:t>
            </a:r>
            <a:r>
              <a:rPr lang="en-GB" dirty="0" err="1"/>
              <a:t>moncktonlaw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+44 (0)20 7405 7211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99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6B9E-EC2E-4856-A9C9-230F6841D6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62633"/>
          </a:solidFill>
        </p:spPr>
        <p:txBody>
          <a:bodyPr/>
          <a:lstStyle/>
          <a:p>
            <a:pPr algn="ctr"/>
            <a:r>
              <a:rPr lang="en-GB" sz="2700" i="1" dirty="0">
                <a:solidFill>
                  <a:schemeClr val="bg1"/>
                </a:solidFill>
              </a:rPr>
              <a:t>Stagecoach v SoS for Transport </a:t>
            </a:r>
            <a:br>
              <a:rPr lang="en-GB" dirty="0">
                <a:solidFill>
                  <a:schemeClr val="bg1"/>
                </a:solidFill>
                <a:highlight>
                  <a:srgbClr val="862633"/>
                </a:highlight>
              </a:rPr>
            </a:br>
            <a:r>
              <a:rPr lang="en-GB" sz="2100" dirty="0">
                <a:solidFill>
                  <a:schemeClr val="bg1"/>
                </a:solidFill>
              </a:rPr>
              <a:t>[2020] EWHC 1568 (TCC)</a:t>
            </a:r>
            <a:br>
              <a:rPr lang="en-GB" sz="2100" dirty="0">
                <a:solidFill>
                  <a:schemeClr val="bg1"/>
                </a:solidFill>
              </a:rPr>
            </a:br>
            <a:r>
              <a:rPr lang="en-GB" sz="2100" dirty="0">
                <a:solidFill>
                  <a:schemeClr val="bg1"/>
                </a:solidFill>
              </a:rPr>
              <a:t>[2019] EWCA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3A5C-BF2E-4701-8985-5B4E0A73B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GB" sz="2000" dirty="0"/>
              <a:t>The ability to case manage and hear JR claims in the </a:t>
            </a:r>
            <a:r>
              <a:rPr lang="en-GB" sz="2000" dirty="0" err="1"/>
              <a:t>TCC</a:t>
            </a:r>
            <a:r>
              <a:rPr lang="en-GB" sz="2000" dirty="0"/>
              <a:t> was introduced in the 2017 </a:t>
            </a:r>
            <a:r>
              <a:rPr lang="en-GB" sz="2000" dirty="0" err="1"/>
              <a:t>TCC</a:t>
            </a:r>
            <a:r>
              <a:rPr lang="en-GB" sz="2000" dirty="0"/>
              <a:t> Guidance Note </a:t>
            </a:r>
          </a:p>
          <a:p>
            <a:r>
              <a:rPr lang="en-GB" sz="2000" dirty="0"/>
              <a:t>In </a:t>
            </a:r>
            <a:r>
              <a:rPr lang="en-GB" sz="2000" b="1" dirty="0">
                <a:solidFill>
                  <a:srgbClr val="862633"/>
                </a:solidFill>
              </a:rPr>
              <a:t>Rail Franchising Litigation </a:t>
            </a:r>
            <a:r>
              <a:rPr lang="en-GB" sz="2000" dirty="0"/>
              <a:t>:  Stuart Smith J made an order very early on that the JR and Part 7 claims to be managed and heard together</a:t>
            </a:r>
          </a:p>
          <a:p>
            <a:pPr lvl="1"/>
            <a:r>
              <a:rPr lang="en-GB" sz="1600" dirty="0"/>
              <a:t>The JR Claim was stayed on the Claimants’ application.</a:t>
            </a:r>
          </a:p>
          <a:p>
            <a:pPr lvl="1"/>
            <a:r>
              <a:rPr lang="en-GB" sz="1600" dirty="0"/>
              <a:t>Claimants sought public law remedies to quash award decision and reinstate the Claimants in the competition</a:t>
            </a:r>
          </a:p>
          <a:p>
            <a:pPr lvl="1"/>
            <a:r>
              <a:rPr lang="en-GB" sz="1600" dirty="0"/>
              <a:t>DFT sought strike out/SJ on basis that abuse of process</a:t>
            </a:r>
          </a:p>
          <a:p>
            <a:pPr lvl="1"/>
            <a:r>
              <a:rPr lang="en-GB" sz="1600" dirty="0"/>
              <a:t>CA held that, although quashing order would be questionable, Claimants were entitled to pursue claim for declaratory relief or damages – not abuse of process</a:t>
            </a:r>
          </a:p>
          <a:p>
            <a:r>
              <a:rPr lang="en-GB" sz="2000" dirty="0"/>
              <a:t>National Lottery – </a:t>
            </a:r>
            <a:r>
              <a:rPr lang="en-GB" sz="2000" b="1" dirty="0">
                <a:solidFill>
                  <a:srgbClr val="862633"/>
                </a:solidFill>
              </a:rPr>
              <a:t>Camelot UK v Gambling Commission:</a:t>
            </a:r>
          </a:p>
          <a:p>
            <a:pPr lvl="1"/>
            <a:r>
              <a:rPr lang="en-GB" sz="1600" dirty="0"/>
              <a:t>Parallel JR and Part 7 Claims</a:t>
            </a:r>
          </a:p>
          <a:p>
            <a:pPr lvl="1"/>
            <a:r>
              <a:rPr lang="en-GB" sz="1600" dirty="0"/>
              <a:t>Quashing order for the award of 4NLC to </a:t>
            </a:r>
            <a:r>
              <a:rPr lang="en-GB" sz="1600" dirty="0" err="1"/>
              <a:t>Allwyn</a:t>
            </a:r>
            <a:endParaRPr lang="en-GB" sz="1600" dirty="0"/>
          </a:p>
          <a:p>
            <a:pPr lvl="1"/>
            <a:r>
              <a:rPr lang="en-GB" sz="1600" dirty="0"/>
              <a:t>Damages</a:t>
            </a:r>
          </a:p>
          <a:p>
            <a:pPr lvl="1"/>
            <a:r>
              <a:rPr lang="en-GB" sz="1600" dirty="0"/>
              <a:t>Also rely on s.29 FRA 2020 and WTO/GPA/UK-EU TCA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5B1E-0A51-4BEC-B49C-4D0C4A41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DBF952-262E-4ECA-9D75-F666C80B1699}" type="datetimeFigureOut">
              <a:rPr lang="en-GB" smtClean="0"/>
              <a:pPr>
                <a:defRPr/>
              </a:pPr>
              <a:t>06/03/2023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E7A27-9BF3-467C-B325-8C3BDC940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8CBB50-B474-491F-83D1-10CA2151BB4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4B710-5D11-40CE-B460-6F344CFB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2160"/>
            <a:ext cx="1489437" cy="12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 txBox="1">
            <a:spLocks/>
          </p:cNvSpPr>
          <p:nvPr/>
        </p:nvSpPr>
        <p:spPr bwMode="auto">
          <a:xfrm>
            <a:off x="1943962" y="1304056"/>
            <a:ext cx="5400675" cy="37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8625" lvl="1" indent="-428625" algn="ctr">
              <a:defRPr/>
            </a:pPr>
            <a:endParaRPr lang="en-GB" sz="4050" b="1" dirty="0">
              <a:solidFill>
                <a:srgbClr val="862633"/>
              </a:solidFill>
            </a:endParaRPr>
          </a:p>
          <a:p>
            <a:pPr marL="428625" lvl="1" indent="-428625" algn="ctr">
              <a:defRPr/>
            </a:pPr>
            <a:r>
              <a:rPr lang="en-GB" sz="4050" b="1" dirty="0">
                <a:solidFill>
                  <a:srgbClr val="862633"/>
                </a:solidFill>
              </a:rPr>
              <a:t>Thank You </a:t>
            </a:r>
          </a:p>
          <a:p>
            <a:pPr marL="428625" lvl="1" indent="-428625" algn="ctr">
              <a:defRPr/>
            </a:pPr>
            <a:r>
              <a:rPr lang="en-GB" sz="4050" b="1" dirty="0">
                <a:solidFill>
                  <a:srgbClr val="862633"/>
                </a:solidFill>
              </a:rPr>
              <a:t>for Listening</a:t>
            </a:r>
          </a:p>
          <a:p>
            <a:pPr marL="428625" lvl="1" indent="-428625" algn="ctr">
              <a:defRPr/>
            </a:pPr>
            <a:r>
              <a:rPr lang="en-GB" sz="4050" b="1" dirty="0">
                <a:solidFill>
                  <a:srgbClr val="862633"/>
                </a:solidFill>
              </a:rPr>
              <a:t>Any Questions </a:t>
            </a:r>
          </a:p>
          <a:p>
            <a:pPr marL="428625" lvl="1" indent="-428625" algn="ctr">
              <a:defRPr/>
            </a:pPr>
            <a:r>
              <a:rPr lang="en-US" dirty="0">
                <a:solidFill>
                  <a:srgbClr val="8E0000"/>
                </a:solidFill>
                <a:latin typeface="Gill Sans MT" pitchFamily="34" charset="0"/>
                <a:cs typeface="Arial" charset="0"/>
              </a:rPr>
              <a:t>		</a:t>
            </a:r>
            <a:endParaRPr lang="en-GB" dirty="0">
              <a:solidFill>
                <a:srgbClr val="8E0000"/>
              </a:solidFill>
              <a:latin typeface="Gill Sans MT" pitchFamily="34" charset="0"/>
              <a:cs typeface="Arial" charset="0"/>
            </a:endParaRPr>
          </a:p>
          <a:p>
            <a:pPr marL="428625" lvl="1" indent="-428625">
              <a:defRPr/>
            </a:pPr>
            <a:endParaRPr lang="en-GB" sz="2100" dirty="0">
              <a:solidFill>
                <a:prstClr val="black"/>
              </a:solidFill>
            </a:endParaRPr>
          </a:p>
          <a:p>
            <a:pPr marL="385763" lvl="1" indent="-385763">
              <a:buFontTx/>
              <a:buAutoNum type="alphaLcPeriod" startAt="2"/>
              <a:defRPr/>
            </a:pPr>
            <a:endParaRPr lang="en-GB" sz="2100" dirty="0">
              <a:solidFill>
                <a:prstClr val="black"/>
              </a:solidFill>
            </a:endParaRPr>
          </a:p>
          <a:p>
            <a:pPr marL="385763" lvl="1" indent="-385763">
              <a:buFontTx/>
              <a:buAutoNum type="alphaLcPeriod"/>
              <a:defRPr/>
            </a:pPr>
            <a:endParaRPr lang="en-GB" sz="2100" dirty="0">
              <a:solidFill>
                <a:prstClr val="black"/>
              </a:solidFill>
            </a:endParaRPr>
          </a:p>
        </p:txBody>
      </p:sp>
      <p:pic>
        <p:nvPicPr>
          <p:cNvPr id="10243" name="Picture 2" descr="S:\Marketing\New Marketing\DESIGN\MONCK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490" y="3898319"/>
            <a:ext cx="3109020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Question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1602" y="2538514"/>
            <a:ext cx="1224839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37369"/>
      </p:ext>
    </p:extLst>
  </p:cSld>
  <p:clrMapOvr>
    <a:masterClrMapping/>
  </p:clrMapOvr>
</p:sld>
</file>

<file path=ppt/theme/theme1.xml><?xml version="1.0" encoding="utf-8"?>
<a:theme xmlns:a="http://schemas.openxmlformats.org/drawingml/2006/main" name="Monckton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2" ma:contentTypeDescription="Create a new document." ma:contentTypeScope="" ma:versionID="ec43ebb10d2621212cd112e140766bbd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2f423129ba2f194d66874565f697a8d8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Props1.xml><?xml version="1.0" encoding="utf-8"?>
<ds:datastoreItem xmlns:ds="http://schemas.openxmlformats.org/officeDocument/2006/customXml" ds:itemID="{9E485FD9-1729-469A-8119-4AB8BF283B64}"/>
</file>

<file path=customXml/itemProps2.xml><?xml version="1.0" encoding="utf-8"?>
<ds:datastoreItem xmlns:ds="http://schemas.openxmlformats.org/officeDocument/2006/customXml" ds:itemID="{DDBCF88D-F960-4D9D-AA1F-D5A2E3691B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DAB121-B17D-4BA1-B5AF-7AC8706AC6C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0ea994df-c06a-4c4a-b4eb-10632220f244"/>
    <ds:schemaRef ds:uri="d9f6c9a0-3ccc-4320-84bf-bf7cd8d31d1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652</Words>
  <Application>Microsoft Office PowerPoint</Application>
  <PresentationFormat>On-screen Show (4:3)</PresentationFormat>
  <Paragraphs>98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Monckton Layout</vt:lpstr>
      <vt:lpstr>Office Theme</vt:lpstr>
      <vt:lpstr>Public v Private Law Claims  Differing standards of disclosure?  </vt:lpstr>
      <vt:lpstr>Public vs private law</vt:lpstr>
      <vt:lpstr>Hybrid Challenges</vt:lpstr>
      <vt:lpstr>Disclosure Considerations</vt:lpstr>
      <vt:lpstr>Stagecoach v SoS for Transport  [2020] EWHC 1568 (TCC) [2019] EWCA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FUNCTION, SCOPE AND NATURE OF JUDICIAL REVIEW Training for Dentons  7 October 2021</dc:title>
  <dc:creator>Anneli Howard QC</dc:creator>
  <cp:lastModifiedBy>Anneli Howard KC</cp:lastModifiedBy>
  <cp:revision>53</cp:revision>
  <dcterms:created xsi:type="dcterms:W3CDTF">2021-10-06T14:10:34Z</dcterms:created>
  <dcterms:modified xsi:type="dcterms:W3CDTF">2023-03-06T12:59:26Z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</Properties>
</file>