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57" r:id="rId4"/>
    <p:sldId id="273" r:id="rId5"/>
    <p:sldId id="274" r:id="rId6"/>
    <p:sldId id="275" r:id="rId7"/>
    <p:sldId id="277" r:id="rId8"/>
    <p:sldId id="271" r:id="rId9"/>
    <p:sldId id="28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/>
    <p:restoredTop sz="94582"/>
  </p:normalViewPr>
  <p:slideViewPr>
    <p:cSldViewPr snapToGrid="0" snapToObjects="1">
      <p:cViewPr varScale="1">
        <p:scale>
          <a:sx n="120" d="100"/>
          <a:sy n="12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D14C6-59CB-7C40-B057-FA43DBFDF1D7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B185-CF6C-6E41-875E-4C32DC385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B185-CF6C-6E41-875E-4C32DC385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B185-CF6C-6E41-875E-4C32DC385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E821-9886-3949-81C5-72E98416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E111F-094F-9140-97BD-CF4DE34A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D5CF-1008-0740-83DA-96B90477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57EDD-47A6-B34A-B831-1D93A94C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67D9-2D9E-A94C-A73C-1E2E5109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7AE6-DAF2-0349-86CF-3082C954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A2CC4-B2A5-7941-B9DC-E6941461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68A41-369C-AB44-8031-27A80E86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62C68-522D-DD47-83F5-70471EE7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F846B-D7B6-D645-9E5C-E9BF7726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7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FD31E-46A0-8742-8E7B-A77A58F1C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4D193-A6CD-1E45-8D94-124A31D41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3FDF8-162B-5A46-A604-D1CD2CB3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86C3D-7BFE-2F46-ACF2-F107D11D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E2766-107E-9C4D-8CEB-5D5779DB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4105-DCA2-964B-B623-E914A418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81A37-E19E-5649-9039-730B6A6BC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721BD-B4DE-7F40-8DE1-DC420418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AC1F2-E4F8-1547-9133-7D8A63CE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1435-E693-9F43-94D6-FCAE0920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7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2DE0-1782-A047-AA28-00AA1A1A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1CFA1-01C1-984E-863C-72597E37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65C0E-C715-8C42-9488-A16044CA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4AF16-AD64-224B-BD60-07F6D9E1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C6D19-CA06-544B-AC26-143623E8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8CCB-D5C1-7A4F-B830-4C9E233F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AF9F-F701-AE40-AA24-519A21A04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C2595-693B-C041-A804-30DEEE0B3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0C61E-824C-C247-ACA7-F540CCAD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95246-4820-0748-B9E7-CF66C826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3567E-90DF-1448-B97B-884F8EF4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3FA0-D0E8-7443-8683-69357EB2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9F5FB-EC8C-A949-A5E2-B5B8BBB9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DE56-CEC0-AD48-92B3-E69DC093D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2D6B9-E9B3-5142-8770-24B44BE1C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9C45B-EC20-4A4B-BE5D-4D0570CBB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A9DEA-74C6-A24F-8A02-26B33199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264B9-5D12-6548-BB5F-7C5A8976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63705-9883-4348-A270-CB7DD9BD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F761-7FEE-5D49-B5D7-79D8601C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611FE-A9EB-EB4E-8B57-D92C7C76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EB13A-08D6-384A-9710-F579EEB5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01DE6-7B83-544A-A9E2-67F6CE1C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91DBE-F0BD-904F-997D-BFA57735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1DC7C-2EBC-8543-AA69-0C38DBED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2AE9-5768-844A-9177-22E1D208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D254-A195-3F40-B550-348C4352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45887-E1AE-344A-B85B-B286B9E2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655BE-07F9-F847-B85F-D0085BC84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ED875-6133-E349-AC02-17CEF13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57761-A8D2-B44A-BD26-B9267E21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30739-AA1D-E24B-BE9E-62A0F0A6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E0FF-1E3C-1B47-A116-B6AEF071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78708B-083F-AD4C-99D5-38B795DB7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5A90F-4ADC-9E4E-AC50-B6143FD8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DC8E6-4FD7-7A42-AD9E-D792ED98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0DEFF-23D8-234D-863A-9FF05F4B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5D42F-8DD6-9347-B38D-DBDADEDA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3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09D5F-17E6-AF4D-A8F1-1D62A5B7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1EB8-5623-844D-8B20-5EB137E9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9341-1979-FE4C-814D-B49CEF725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EA9C-A432-BD49-8000-87D6C27DD6E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8BAA-96CF-9A4A-894F-DF1029750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D2BC-E547-BF4D-8ABC-FF7079DA2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15F0-ABDE-2A4C-913F-9F807A33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8BB2-7BA6-134A-B9B6-2A7B64914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Digital processing in the EUSS: delays, decisions, and transactional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811EF-EE4B-4A4E-878C-C7533356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672"/>
            <a:ext cx="9144000" cy="160374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Dr Kuba Jablonowski</a:t>
            </a:r>
          </a:p>
          <a:p>
            <a:r>
              <a:rPr lang="en-US" dirty="0">
                <a:latin typeface="Gill Sans MT" panose="020B0502020104020203" pitchFamily="34" charset="77"/>
              </a:rPr>
              <a:t>University of Exeter</a:t>
            </a:r>
          </a:p>
          <a:p>
            <a:r>
              <a:rPr lang="en-US" dirty="0">
                <a:latin typeface="Gill Sans MT" panose="020B0502020104020203" pitchFamily="34" charset="77"/>
              </a:rPr>
              <a:t>8</a:t>
            </a:r>
            <a:r>
              <a:rPr lang="en-US" baseline="30000" dirty="0">
                <a:latin typeface="Gill Sans MT" panose="020B0502020104020203" pitchFamily="34" charset="77"/>
              </a:rPr>
              <a:t>th</a:t>
            </a:r>
            <a:r>
              <a:rPr lang="en-US" dirty="0">
                <a:latin typeface="Gill Sans MT" panose="020B0502020104020203" pitchFamily="34" charset="77"/>
              </a:rPr>
              <a:t> March 2022</a:t>
            </a:r>
          </a:p>
          <a:p>
            <a:endParaRPr lang="en-US" dirty="0">
              <a:latin typeface="Gill Sans MT" panose="020B0502020104020203" pitchFamily="34" charset="77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058479-6FA3-2F4F-ACD5-4D856403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14" y="5603876"/>
            <a:ext cx="2134371" cy="8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1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D0091F4-7FC5-154B-A06D-395C3343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20" y="694289"/>
            <a:ext cx="7128715" cy="6059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775DEB-4E77-4F4B-96C0-7B34155B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777750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Transactional status in the EUSS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160874-F90E-9142-8B84-2B32BADC9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430" y="1779205"/>
            <a:ext cx="4481813" cy="40296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No unique and stable person identifier in the system…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Email address can change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Identification document can change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Name not unique and can change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rPr>
              <a:t>Date or birth not unique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934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69A1B584-DB88-5C45-9FA5-C7F1FF8FA7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065" r="2234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2AF82-8C35-544D-B9BE-B7F2C0D6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2" y="1182117"/>
            <a:ext cx="5062842" cy="110388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</a:rPr>
              <a:t>What does the ‘digital’ do in the EUSS?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20A03-B0FA-3642-8B6A-965350C6D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3" y="2582056"/>
            <a:ext cx="5493809" cy="3812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77"/>
              </a:rPr>
              <a:t>The role of the </a:t>
            </a:r>
            <a:r>
              <a:rPr lang="en-US" sz="2000" b="1" dirty="0">
                <a:latin typeface="Gill Sans MT" panose="020B0502020104020203" pitchFamily="34" charset="77"/>
              </a:rPr>
              <a:t>digital</a:t>
            </a:r>
            <a:r>
              <a:rPr lang="en-US" sz="2000" dirty="0">
                <a:latin typeface="Gill Sans MT" panose="020B0502020104020203" pitchFamily="34" charset="77"/>
              </a:rPr>
              <a:t> in the EUSS…</a:t>
            </a:r>
          </a:p>
          <a:p>
            <a:r>
              <a:rPr lang="en-US" sz="2000" b="1" dirty="0">
                <a:latin typeface="Gill Sans MT" panose="020B0502020104020203" pitchFamily="34" charset="77"/>
              </a:rPr>
              <a:t>feeding</a:t>
            </a:r>
            <a:r>
              <a:rPr lang="en-US" sz="2000" dirty="0">
                <a:latin typeface="Gill Sans MT" panose="020B0502020104020203" pitchFamily="34" charset="77"/>
              </a:rPr>
              <a:t> data from applicants: biometric and identification data, digitized evidence documents</a:t>
            </a:r>
          </a:p>
          <a:p>
            <a:r>
              <a:rPr lang="en-US" sz="2000" b="1" dirty="0">
                <a:latin typeface="Gill Sans MT" panose="020B0502020104020203" pitchFamily="34" charset="77"/>
              </a:rPr>
              <a:t>linking</a:t>
            </a:r>
            <a:r>
              <a:rPr lang="en-US" sz="2000" dirty="0">
                <a:latin typeface="Gill Sans MT" panose="020B0502020104020203" pitchFamily="34" charset="77"/>
              </a:rPr>
              <a:t> data between different parts of government to determine status</a:t>
            </a:r>
          </a:p>
          <a:p>
            <a:r>
              <a:rPr lang="en-US" sz="2000" b="1" dirty="0">
                <a:latin typeface="Gill Sans MT" panose="020B0502020104020203" pitchFamily="34" charset="77"/>
              </a:rPr>
              <a:t>processing</a:t>
            </a:r>
            <a:r>
              <a:rPr lang="en-US" sz="2000" dirty="0">
                <a:latin typeface="Gill Sans MT" panose="020B0502020104020203" pitchFamily="34" charset="77"/>
              </a:rPr>
              <a:t> data to facilitate decision making including validity, suitability and eligibility checks</a:t>
            </a:r>
          </a:p>
          <a:p>
            <a:r>
              <a:rPr lang="en-US" sz="2000" b="1" dirty="0">
                <a:latin typeface="Gill Sans MT" panose="020B0502020104020203" pitchFamily="34" charset="77"/>
              </a:rPr>
              <a:t>generating</a:t>
            </a:r>
            <a:r>
              <a:rPr lang="en-US" sz="2000" dirty="0">
                <a:latin typeface="Gill Sans MT" panose="020B0502020104020203" pitchFamily="34" charset="77"/>
              </a:rPr>
              <a:t> immigration status: recording, storing, and accessing data </a:t>
            </a:r>
          </a:p>
          <a:p>
            <a:r>
              <a:rPr lang="en-US" sz="2000" dirty="0">
                <a:latin typeface="Gill Sans MT" panose="020B0502020104020203" pitchFamily="34" charset="77"/>
              </a:rPr>
              <a:t>the </a:t>
            </a:r>
            <a:r>
              <a:rPr lang="en-US" sz="2000" b="1" dirty="0">
                <a:latin typeface="Gill Sans MT" panose="020B0502020104020203" pitchFamily="34" charset="77"/>
              </a:rPr>
              <a:t>politics of data </a:t>
            </a:r>
            <a:r>
              <a:rPr lang="en-US" sz="2000" dirty="0">
                <a:latin typeface="Gill Sans MT" panose="020B0502020104020203" pitchFamily="34" charset="77"/>
              </a:rPr>
              <a:t>in the EUSS: government publicity and non-governmental challenges</a:t>
            </a:r>
          </a:p>
        </p:txBody>
      </p:sp>
    </p:spTree>
    <p:extLst>
      <p:ext uri="{BB962C8B-B14F-4D97-AF65-F5344CB8AC3E}">
        <p14:creationId xmlns:p14="http://schemas.microsoft.com/office/powerpoint/2010/main" val="238185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2AF82-8C35-544D-B9BE-B7F2C0D6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3994829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77"/>
              </a:rPr>
              <a:t>Three cheers for the digital?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20A03-B0FA-3642-8B6A-965350C6D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latin typeface="Gill Sans MT" panose="020B0502020104020203" pitchFamily="34" charset="77"/>
              </a:rPr>
              <a:t>Efficiency: </a:t>
            </a:r>
            <a:r>
              <a:rPr lang="en-US" sz="2400" dirty="0">
                <a:latin typeface="Gill Sans MT" panose="020B0502020104020203" pitchFamily="34" charset="77"/>
              </a:rPr>
              <a:t>the digital enables speedy processing of high volumes of information</a:t>
            </a:r>
          </a:p>
          <a:p>
            <a:r>
              <a:rPr lang="en-US" sz="2400" b="1" dirty="0">
                <a:latin typeface="Gill Sans MT" panose="020B0502020104020203" pitchFamily="34" charset="77"/>
              </a:rPr>
              <a:t>Quality: </a:t>
            </a:r>
            <a:r>
              <a:rPr lang="en-US" sz="2400" dirty="0">
                <a:latin typeface="Gill Sans MT" panose="020B0502020104020203" pitchFamily="34" charset="77"/>
              </a:rPr>
              <a:t>the digital ensures consistency of information processing and decision making</a:t>
            </a:r>
          </a:p>
          <a:p>
            <a:r>
              <a:rPr lang="en-US" sz="2400" b="1" dirty="0">
                <a:latin typeface="Gill Sans MT" panose="020B0502020104020203" pitchFamily="34" charset="77"/>
              </a:rPr>
              <a:t>Security:</a:t>
            </a:r>
            <a:r>
              <a:rPr lang="en-US" sz="2400" dirty="0">
                <a:latin typeface="Gill Sans MT" panose="020B0502020104020203" pitchFamily="34" charset="77"/>
              </a:rPr>
              <a:t> the digital ‘cannot be lost, stolen or tampered with’</a:t>
            </a:r>
            <a:endParaRPr lang="en-US" sz="2400" b="1" dirty="0">
              <a:latin typeface="Gill Sans MT" panose="020B0502020104020203" pitchFamily="34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3D6C2D02-0CC3-3847-A117-9C711871B6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1726343"/>
            <a:ext cx="5181600" cy="3731525"/>
          </a:xfrm>
        </p:spPr>
      </p:pic>
    </p:spTree>
    <p:extLst>
      <p:ext uri="{BB962C8B-B14F-4D97-AF65-F5344CB8AC3E}">
        <p14:creationId xmlns:p14="http://schemas.microsoft.com/office/powerpoint/2010/main" val="368194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16928EE7-B1C6-C54B-878D-E153F035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191F28-F9C1-E74D-BB4E-A5982E69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latin typeface="Gill Sans MT" panose="020B0502020104020203" pitchFamily="34" charset="77"/>
              </a:rPr>
              <a:t>So… what’s to be challenged?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6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75DEB-4E77-4F4B-96C0-7B34155B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Gill Sans MT" panose="020B0502020104020203" pitchFamily="34" charset="77"/>
              </a:rPr>
              <a:t>Challenges: </a:t>
            </a:r>
            <a:r>
              <a:rPr lang="en-US" sz="3600" kern="1200" dirty="0">
                <a:solidFill>
                  <a:schemeClr val="tx1"/>
                </a:solidFill>
                <a:latin typeface="Gill Sans MT" panose="020B0502020104020203" pitchFamily="34" charset="77"/>
              </a:rPr>
              <a:t>decisions, refusals and rejections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80AA7F8D-A477-244E-9DD7-6A8708EF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76" y="1489384"/>
            <a:ext cx="9474047" cy="48554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31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2E9B8-4108-B34D-B384-D19DC65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Gill Sans MT" panose="020B0502020104020203" pitchFamily="34" charset="77"/>
              </a:rPr>
              <a:t>Delays: </a:t>
            </a:r>
            <a:r>
              <a:rPr lang="en-US" sz="3600" kern="1200" dirty="0">
                <a:solidFill>
                  <a:schemeClr val="tx1"/>
                </a:solidFill>
                <a:latin typeface="Gill Sans MT" panose="020B0502020104020203" pitchFamily="34" charset="77"/>
              </a:rPr>
              <a:t>processing times and aged cases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2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51CB43-6CF0-2444-90F8-5869BAFA21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271" y="1428921"/>
            <a:ext cx="5181600" cy="3495828"/>
          </a:xfrm>
        </p:spPr>
      </p:pic>
      <p:pic>
        <p:nvPicPr>
          <p:cNvPr id="14" name="Content Placeholder 13" descr="Chart, bar chart&#10;&#10;Description automatically generated">
            <a:extLst>
              <a:ext uri="{FF2B5EF4-FFF2-40B4-BE49-F238E27FC236}">
                <a16:creationId xmlns:a16="http://schemas.microsoft.com/office/drawing/2014/main" id="{A6D17E61-1E9E-B947-B3C4-5DF44BC714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25066" y="1192696"/>
            <a:ext cx="5178420" cy="5423297"/>
          </a:xfrm>
        </p:spPr>
      </p:pic>
    </p:spTree>
    <p:extLst>
      <p:ext uri="{BB962C8B-B14F-4D97-AF65-F5344CB8AC3E}">
        <p14:creationId xmlns:p14="http://schemas.microsoft.com/office/powerpoint/2010/main" val="144929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2E9B8-4108-B34D-B384-D19DC65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Gill Sans MT" panose="020B0502020104020203" pitchFamily="34" charset="77"/>
              </a:rPr>
              <a:t>Delays: </a:t>
            </a:r>
            <a:r>
              <a:rPr lang="en-US" sz="3600" dirty="0">
                <a:latin typeface="Gill Sans MT" panose="020B0502020104020203" pitchFamily="34" charset="77"/>
              </a:rPr>
              <a:t>processing times and aged cases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CA79C6FF-EDE9-BC44-9A4D-D3E0FB4C10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1262" y="1424034"/>
            <a:ext cx="7496722" cy="5112663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09A03D7-2B7C-5344-AA36-7EBA4271422C}"/>
              </a:ext>
            </a:extLst>
          </p:cNvPr>
          <p:cNvSpPr txBox="1"/>
          <p:nvPr/>
        </p:nvSpPr>
        <p:spPr>
          <a:xfrm>
            <a:off x="8986763" y="2525649"/>
            <a:ext cx="25812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Cases aged over 12 months are likely to be held up by suitability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Certificate of applications are only valid for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77"/>
              </a:rPr>
              <a:t>No remedy for application delays (but how about certificate of application delays…?)</a:t>
            </a:r>
          </a:p>
        </p:txBody>
      </p:sp>
    </p:spTree>
    <p:extLst>
      <p:ext uri="{BB962C8B-B14F-4D97-AF65-F5344CB8AC3E}">
        <p14:creationId xmlns:p14="http://schemas.microsoft.com/office/powerpoint/2010/main" val="71951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2AF82-8C35-544D-B9BE-B7F2C0D6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656150"/>
            <a:ext cx="5269116" cy="12535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Challenges: </a:t>
            </a:r>
            <a:r>
              <a:rPr lang="en-US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repeat applicants by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20A03-B0FA-3642-8B6A-965350C6D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350838"/>
            <a:ext cx="5267718" cy="4013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As of 31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December 2021…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Total number of applicants: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5,746,180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Total number of status holders: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5,268,440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    (of which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2,151,270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hold pre-settled status)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Total number of repeat applicants: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593,170 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(of which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530,170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granted status)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Total number of upgraded applicants: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289,180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Those with (a) ‘other outcome(s)’ who later got Pre-Settled or (b) had Pre-Settled and got it again are not separated in the stats…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Content Placeholder 48" descr="Chart, sunburst chart&#10;&#10;Description automatically generated">
            <a:extLst>
              <a:ext uri="{FF2B5EF4-FFF2-40B4-BE49-F238E27FC236}">
                <a16:creationId xmlns:a16="http://schemas.microsoft.com/office/drawing/2014/main" id="{BADBF977-403B-D74D-BD83-02CA971350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9135" y="163987"/>
            <a:ext cx="5672667" cy="6165567"/>
          </a:xfrm>
        </p:spPr>
      </p:pic>
    </p:spTree>
    <p:extLst>
      <p:ext uri="{BB962C8B-B14F-4D97-AF65-F5344CB8AC3E}">
        <p14:creationId xmlns:p14="http://schemas.microsoft.com/office/powerpoint/2010/main" val="398792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2AF82-8C35-544D-B9BE-B7F2C0D6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5" y="365754"/>
            <a:ext cx="5559697" cy="1721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Challenges: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repeat applications for rejected or refused applicants</a:t>
            </a:r>
            <a:endParaRPr lang="en-US" sz="3300" kern="12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0618123-F7FA-9847-B1D1-076998C8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70" y="2743890"/>
            <a:ext cx="6075578" cy="2897013"/>
          </a:xfrm>
          <a:prstGeom prst="rect">
            <a:avLst/>
          </a:prstGeom>
        </p:spPr>
      </p:pic>
      <p:pic>
        <p:nvPicPr>
          <p:cNvPr id="11" name="Picture 10" descr="Chart, sunburst chart&#10;&#10;Description automatically generated">
            <a:extLst>
              <a:ext uri="{FF2B5EF4-FFF2-40B4-BE49-F238E27FC236}">
                <a16:creationId xmlns:a16="http://schemas.microsoft.com/office/drawing/2014/main" id="{65E9CAE8-7A87-5549-A123-3E696C3D8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713" y="80814"/>
            <a:ext cx="5634283" cy="64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9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9823</TotalTime>
  <Words>342</Words>
  <Application>Microsoft Macintosh PowerPoint</Application>
  <PresentationFormat>Widescreen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Office Theme</vt:lpstr>
      <vt:lpstr>Digital processing in the EUSS: delays, decisions, and transactional status</vt:lpstr>
      <vt:lpstr>What does the ‘digital’ do in the EUSS?</vt:lpstr>
      <vt:lpstr>Three cheers for the digital?</vt:lpstr>
      <vt:lpstr>So… what’s to be challenged?</vt:lpstr>
      <vt:lpstr>Challenges: decisions, refusals and rejections</vt:lpstr>
      <vt:lpstr>Delays: processing times and aged cases</vt:lpstr>
      <vt:lpstr>Delays: processing times and aged cases</vt:lpstr>
      <vt:lpstr>Challenges: repeat applicants by outcomes</vt:lpstr>
      <vt:lpstr>Challenges: repeat applications for rejected or refused applicants</vt:lpstr>
      <vt:lpstr>Transactional status in the EUSS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EUSS Stats</dc:title>
  <dc:creator>Jablonowski, Kuba</dc:creator>
  <cp:lastModifiedBy>Jablonowski, Kuba</cp:lastModifiedBy>
  <cp:revision>154</cp:revision>
  <dcterms:created xsi:type="dcterms:W3CDTF">2022-01-25T07:33:26Z</dcterms:created>
  <dcterms:modified xsi:type="dcterms:W3CDTF">2022-03-07T10:48:44Z</dcterms:modified>
</cp:coreProperties>
</file>