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6" r:id="rId3"/>
    <p:sldId id="286" r:id="rId4"/>
    <p:sldId id="281" r:id="rId5"/>
    <p:sldId id="282" r:id="rId6"/>
    <p:sldId id="283" r:id="rId7"/>
    <p:sldId id="280" r:id="rId8"/>
    <p:sldId id="291" r:id="rId9"/>
    <p:sldId id="285" r:id="rId10"/>
    <p:sldId id="284" r:id="rId11"/>
    <p:sldId id="292" r:id="rId12"/>
    <p:sldId id="287" r:id="rId13"/>
    <p:sldId id="288" r:id="rId14"/>
    <p:sldId id="289" r:id="rId15"/>
    <p:sldId id="290" r:id="rId16"/>
    <p:sldId id="294" r:id="rId17"/>
    <p:sldId id="293" r:id="rId18"/>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0" autoAdjust="0"/>
    <p:restoredTop sz="94660"/>
  </p:normalViewPr>
  <p:slideViewPr>
    <p:cSldViewPr snapToGrid="0">
      <p:cViewPr varScale="1">
        <p:scale>
          <a:sx n="108" d="100"/>
          <a:sy n="108" d="100"/>
        </p:scale>
        <p:origin x="7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2C3DC3D-1B13-42C0-B8BA-FDDECB35665E}" type="datetimeFigureOut">
              <a:rPr lang="en-GB" smtClean="0"/>
              <a:t>07/03/2022</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385535B-E54D-4744-A3BC-C5ECE2BDBA0C}" type="slidenum">
              <a:rPr lang="en-GB" smtClean="0"/>
              <a:t>‹#›</a:t>
            </a:fld>
            <a:endParaRPr lang="en-GB"/>
          </a:p>
        </p:txBody>
      </p:sp>
    </p:spTree>
    <p:extLst>
      <p:ext uri="{BB962C8B-B14F-4D97-AF65-F5344CB8AC3E}">
        <p14:creationId xmlns:p14="http://schemas.microsoft.com/office/powerpoint/2010/main" val="297401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85535B-E54D-4744-A3BC-C5ECE2BDBA0C}" type="slidenum">
              <a:rPr lang="en-GB" smtClean="0"/>
              <a:t>4</a:t>
            </a:fld>
            <a:endParaRPr lang="en-GB"/>
          </a:p>
        </p:txBody>
      </p:sp>
    </p:spTree>
    <p:extLst>
      <p:ext uri="{BB962C8B-B14F-4D97-AF65-F5344CB8AC3E}">
        <p14:creationId xmlns:p14="http://schemas.microsoft.com/office/powerpoint/2010/main" val="2146137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1CD6A-82AD-4D70-8E52-EB73E43DC7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05D3FA0-C1C8-4840-96E6-34B8BB3CDD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258E638-6AB1-49C5-B6DD-BFFC6E035AF0}"/>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5" name="Footer Placeholder 4">
            <a:extLst>
              <a:ext uri="{FF2B5EF4-FFF2-40B4-BE49-F238E27FC236}">
                <a16:creationId xmlns:a16="http://schemas.microsoft.com/office/drawing/2014/main" id="{92EBA0F0-6737-44A6-829E-5112A18BB8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C11914-52A7-4F9F-A938-815E34B1F25C}"/>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97444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543EE-F875-41C0-97EC-43BCBCEFB5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1C1AE4-5EE5-4283-95D9-9D0033F24F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349938-735F-43B2-8BD4-6AC4D9D8885B}"/>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5" name="Footer Placeholder 4">
            <a:extLst>
              <a:ext uri="{FF2B5EF4-FFF2-40B4-BE49-F238E27FC236}">
                <a16:creationId xmlns:a16="http://schemas.microsoft.com/office/drawing/2014/main" id="{3DD2FEB4-483E-445B-AB53-08BF4870D3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110B0F-BA0C-4921-B47B-493E37086535}"/>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186336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977FE7-F3C6-4670-A230-46981D6BB0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0852D2-4391-4ADF-8924-A32E6B4AE5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E51BF1-E4CF-4AA6-BFDE-8C7E3D8CBB68}"/>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5" name="Footer Placeholder 4">
            <a:extLst>
              <a:ext uri="{FF2B5EF4-FFF2-40B4-BE49-F238E27FC236}">
                <a16:creationId xmlns:a16="http://schemas.microsoft.com/office/drawing/2014/main" id="{008E8EE5-8AF4-453B-B87A-3D72947788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06DFC-AC6D-4339-B219-5F38D163A5E1}"/>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3094974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AE27-E11F-4AB2-A1E8-603D1B83B9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7EA524-B4E3-4486-8263-40F6411217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F992BB-3FC7-451A-948F-247EC88AC6F3}"/>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5" name="Footer Placeholder 4">
            <a:extLst>
              <a:ext uri="{FF2B5EF4-FFF2-40B4-BE49-F238E27FC236}">
                <a16:creationId xmlns:a16="http://schemas.microsoft.com/office/drawing/2014/main" id="{B7243D2F-9326-439B-93FA-B7058C7B4D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0AE706-22C5-4BEC-8404-98D36E8CF533}"/>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3248360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92119-6160-48FF-8837-F59E1C1DD4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452E62-19F4-4A6B-9838-36ED06D11A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AF54DD-37E2-43F4-BB8C-6F2EE763D71F}"/>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5" name="Footer Placeholder 4">
            <a:extLst>
              <a:ext uri="{FF2B5EF4-FFF2-40B4-BE49-F238E27FC236}">
                <a16:creationId xmlns:a16="http://schemas.microsoft.com/office/drawing/2014/main" id="{09B7C37A-1ABE-4484-9EE7-095A406D89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DCEA0D-1BEA-410B-A06B-366A69B8F406}"/>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49322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76CAE-5336-41D5-A415-2EF82BA2F1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604F9E-E047-4D32-867F-D379A340E0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66ACD5-C90B-404F-A012-5DE7FB98DF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07DAED-2516-4A61-871E-1C7DECADE588}"/>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6" name="Footer Placeholder 5">
            <a:extLst>
              <a:ext uri="{FF2B5EF4-FFF2-40B4-BE49-F238E27FC236}">
                <a16:creationId xmlns:a16="http://schemas.microsoft.com/office/drawing/2014/main" id="{3978793E-9D86-46D0-914F-08FC11B372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6FB70D-5B86-4712-94C5-1A4DF9C0B223}"/>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1599521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F08EF-E4F5-4CDE-A4AC-112568F4BFD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804D58-14EA-4B02-8D4D-F5067D7AC5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59E26C-A164-40E0-8F60-9AD079526E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56A52F4-C794-49E2-B72E-E605EFE3F9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FC0540-CEBB-426C-A8FB-C2F85E9A64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9EB81A-2FA8-4DAE-A34A-7B76B4CB3DE5}"/>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8" name="Footer Placeholder 7">
            <a:extLst>
              <a:ext uri="{FF2B5EF4-FFF2-40B4-BE49-F238E27FC236}">
                <a16:creationId xmlns:a16="http://schemas.microsoft.com/office/drawing/2014/main" id="{8BA27290-5D04-4914-8787-B2596ED212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03FB55-282D-4C2C-8E99-35870326DBF4}"/>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110831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935D-5374-4BE8-BDA9-38E698082C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F739F0C-32F8-4A96-A7F8-8BD05FC7FC48}"/>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4" name="Footer Placeholder 3">
            <a:extLst>
              <a:ext uri="{FF2B5EF4-FFF2-40B4-BE49-F238E27FC236}">
                <a16:creationId xmlns:a16="http://schemas.microsoft.com/office/drawing/2014/main" id="{AB6F7409-15A5-44CA-9FE0-CA744D0A50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0E89F51-6320-4D74-B368-86779A4B36B3}"/>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127135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10E4F2-95CD-4D84-A633-46FFDDBB0677}"/>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3" name="Footer Placeholder 2">
            <a:extLst>
              <a:ext uri="{FF2B5EF4-FFF2-40B4-BE49-F238E27FC236}">
                <a16:creationId xmlns:a16="http://schemas.microsoft.com/office/drawing/2014/main" id="{0597364C-8230-43AB-A319-641999A3F7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B25202-CAEB-48B0-AF9B-D7794AF2503C}"/>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114833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F2BC-C9DD-4354-9E88-19F3EE28FA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DE576B4-6A17-4E47-A8E6-608C2CA037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E4EB41-669E-4A76-80B9-B16C5D5EF1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CFA376-726C-4BA6-A234-348699A48C80}"/>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6" name="Footer Placeholder 5">
            <a:extLst>
              <a:ext uri="{FF2B5EF4-FFF2-40B4-BE49-F238E27FC236}">
                <a16:creationId xmlns:a16="http://schemas.microsoft.com/office/drawing/2014/main" id="{EEAF3FB7-EFF6-4FDE-8B1D-18D1D2181C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FFE4-5127-422A-9FAB-8915EF872546}"/>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86191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D49BF-4776-42E3-B23A-FC48A226A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01E9FC-0318-4025-A77F-F35DC182FC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D4BA62B-0B49-4EBA-97E0-0AEF870D6F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3C928F-4AE4-402D-B132-77D94FFF0CF2}"/>
              </a:ext>
            </a:extLst>
          </p:cNvPr>
          <p:cNvSpPr>
            <a:spLocks noGrp="1"/>
          </p:cNvSpPr>
          <p:nvPr>
            <p:ph type="dt" sz="half" idx="10"/>
          </p:nvPr>
        </p:nvSpPr>
        <p:spPr/>
        <p:txBody>
          <a:bodyPr/>
          <a:lstStyle/>
          <a:p>
            <a:fld id="{6ADDEAAB-4D8F-4C7D-99A6-3889ACD6256F}" type="datetimeFigureOut">
              <a:rPr lang="en-GB" smtClean="0"/>
              <a:t>07/03/2022</a:t>
            </a:fld>
            <a:endParaRPr lang="en-GB"/>
          </a:p>
        </p:txBody>
      </p:sp>
      <p:sp>
        <p:nvSpPr>
          <p:cNvPr id="6" name="Footer Placeholder 5">
            <a:extLst>
              <a:ext uri="{FF2B5EF4-FFF2-40B4-BE49-F238E27FC236}">
                <a16:creationId xmlns:a16="http://schemas.microsoft.com/office/drawing/2014/main" id="{755B3D5A-D22D-4195-A452-05FDC3B784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67702E-3838-42B6-8886-D3AF2DE2C895}"/>
              </a:ext>
            </a:extLst>
          </p:cNvPr>
          <p:cNvSpPr>
            <a:spLocks noGrp="1"/>
          </p:cNvSpPr>
          <p:nvPr>
            <p:ph type="sldNum" sz="quarter" idx="12"/>
          </p:nvPr>
        </p:nvSpPr>
        <p:spPr/>
        <p:txBody>
          <a:bodyPr/>
          <a:lstStyle/>
          <a:p>
            <a:fld id="{DB36E795-CA28-44E2-A67D-1ACFD0A2C341}" type="slidenum">
              <a:rPr lang="en-GB" smtClean="0"/>
              <a:t>‹#›</a:t>
            </a:fld>
            <a:endParaRPr lang="en-GB"/>
          </a:p>
        </p:txBody>
      </p:sp>
    </p:spTree>
    <p:extLst>
      <p:ext uri="{BB962C8B-B14F-4D97-AF65-F5344CB8AC3E}">
        <p14:creationId xmlns:p14="http://schemas.microsoft.com/office/powerpoint/2010/main" val="92579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884D0E-2744-4FDF-9B6A-C10B84C610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3EE732-1F67-4FFE-BC3F-F30462BFE8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3145B2-5E11-4E2F-9EEB-413D11A304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DEAAB-4D8F-4C7D-99A6-3889ACD6256F}" type="datetimeFigureOut">
              <a:rPr lang="en-GB" smtClean="0"/>
              <a:t>07/03/2022</a:t>
            </a:fld>
            <a:endParaRPr lang="en-GB"/>
          </a:p>
        </p:txBody>
      </p:sp>
      <p:sp>
        <p:nvSpPr>
          <p:cNvPr id="5" name="Footer Placeholder 4">
            <a:extLst>
              <a:ext uri="{FF2B5EF4-FFF2-40B4-BE49-F238E27FC236}">
                <a16:creationId xmlns:a16="http://schemas.microsoft.com/office/drawing/2014/main" id="{4C1E0D95-DAC5-4DEB-A734-C1301F8E98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059EF5-2F51-4B34-9687-8A04822063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6E795-CA28-44E2-A67D-1ACFD0A2C341}" type="slidenum">
              <a:rPr lang="en-GB" smtClean="0"/>
              <a:t>‹#›</a:t>
            </a:fld>
            <a:endParaRPr lang="en-GB"/>
          </a:p>
        </p:txBody>
      </p:sp>
    </p:spTree>
    <p:extLst>
      <p:ext uri="{BB962C8B-B14F-4D97-AF65-F5344CB8AC3E}">
        <p14:creationId xmlns:p14="http://schemas.microsoft.com/office/powerpoint/2010/main" val="549657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eussenquiries@publiclawproject.org.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3C0B7-E4C8-455D-B3C3-94ECA6EE39FB}"/>
              </a:ext>
            </a:extLst>
          </p:cNvPr>
          <p:cNvSpPr>
            <a:spLocks noGrp="1"/>
          </p:cNvSpPr>
          <p:nvPr>
            <p:ph type="ctrTitle"/>
          </p:nvPr>
        </p:nvSpPr>
        <p:spPr>
          <a:xfrm>
            <a:off x="1382597" y="3424348"/>
            <a:ext cx="9426806" cy="1424410"/>
          </a:xfrm>
        </p:spPr>
        <p:txBody>
          <a:bodyPr anchor="b">
            <a:normAutofit/>
          </a:bodyPr>
          <a:lstStyle/>
          <a:p>
            <a:r>
              <a:rPr lang="en-GB" sz="4600" dirty="0">
                <a:solidFill>
                  <a:srgbClr val="1B1B1B"/>
                </a:solidFill>
                <a:latin typeface="Trebuchet MS" panose="020B0603020202020204" pitchFamily="34" charset="0"/>
              </a:rPr>
              <a:t>Remedies and the European Union Settlement Scheme  </a:t>
            </a:r>
          </a:p>
        </p:txBody>
      </p:sp>
      <p:sp>
        <p:nvSpPr>
          <p:cNvPr id="3" name="Subtitle 2">
            <a:extLst>
              <a:ext uri="{FF2B5EF4-FFF2-40B4-BE49-F238E27FC236}">
                <a16:creationId xmlns:a16="http://schemas.microsoft.com/office/drawing/2014/main" id="{379D9672-E9F6-49C4-BA88-4939CF18226F}"/>
              </a:ext>
            </a:extLst>
          </p:cNvPr>
          <p:cNvSpPr>
            <a:spLocks noGrp="1"/>
          </p:cNvSpPr>
          <p:nvPr>
            <p:ph type="subTitle" idx="1"/>
          </p:nvPr>
        </p:nvSpPr>
        <p:spPr>
          <a:xfrm>
            <a:off x="1382597" y="5121033"/>
            <a:ext cx="9426806" cy="826510"/>
          </a:xfrm>
        </p:spPr>
        <p:txBody>
          <a:bodyPr>
            <a:normAutofit fontScale="92500" lnSpcReduction="10000"/>
          </a:bodyPr>
          <a:lstStyle/>
          <a:p>
            <a:r>
              <a:rPr lang="en-GB" sz="2200" dirty="0">
                <a:solidFill>
                  <a:srgbClr val="1B1B1B"/>
                </a:solidFill>
                <a:latin typeface="Trebuchet MS" panose="020B0603020202020204" pitchFamily="34" charset="0"/>
              </a:rPr>
              <a:t>Aoife O’Reilly, Solicitor and Specialist Support Hub Lawyer</a:t>
            </a:r>
            <a:br>
              <a:rPr lang="en-GB" sz="2200" dirty="0">
                <a:solidFill>
                  <a:srgbClr val="1B1B1B"/>
                </a:solidFill>
                <a:latin typeface="Trebuchet MS" panose="020B0603020202020204" pitchFamily="34" charset="0"/>
              </a:rPr>
            </a:br>
            <a:br>
              <a:rPr lang="en-GB" sz="2200" dirty="0">
                <a:solidFill>
                  <a:srgbClr val="1B1B1B"/>
                </a:solidFill>
                <a:latin typeface="Trebuchet MS" panose="020B0603020202020204" pitchFamily="34" charset="0"/>
              </a:rPr>
            </a:br>
            <a:r>
              <a:rPr lang="en-GB" sz="2200" dirty="0">
                <a:solidFill>
                  <a:srgbClr val="1B1B1B"/>
                </a:solidFill>
                <a:latin typeface="Trebuchet MS" panose="020B0603020202020204" pitchFamily="34" charset="0"/>
              </a:rPr>
              <a:t>Public Law Project </a:t>
            </a:r>
          </a:p>
        </p:txBody>
      </p:sp>
      <p:sp>
        <p:nvSpPr>
          <p:cNvPr id="19" name="Oval 18">
            <a:extLst>
              <a:ext uri="{FF2B5EF4-FFF2-40B4-BE49-F238E27FC236}">
                <a16:creationId xmlns:a16="http://schemas.microsoft.com/office/drawing/2014/main" id="{FBC3EAFD-A275-4F9B-8F62-72B6678F35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8526" y="933319"/>
            <a:ext cx="2463430" cy="2486070"/>
          </a:xfrm>
          <a:prstGeom prst="ellipse">
            <a:avLst/>
          </a:prstGeom>
          <a:solidFill>
            <a:srgbClr val="428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6E64A6D-2B9F-4AAD-AB42-A61BAF01AC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92" y="1268361"/>
            <a:ext cx="1956816" cy="1953058"/>
          </a:xfrm>
          <a:prstGeom prst="ellipse">
            <a:avLst/>
          </a:prstGeom>
          <a:solidFill>
            <a:srgbClr val="FFFFFF"/>
          </a:solidFill>
          <a:ln>
            <a:solidFill>
              <a:srgbClr val="428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C51881DD-AD85-41BE-8A49-C2FB45800E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print">
            <a:extLst>
              <a:ext uri="{28A0092B-C50C-407E-A947-70E740481C1C}">
                <a14:useLocalDpi xmlns:a14="http://schemas.microsoft.com/office/drawing/2010/main" val="0"/>
              </a:ext>
            </a:extLst>
          </a:blip>
          <a:srcRect l="33525" t="5243" r="33525" b="36180"/>
          <a:stretch>
            <a:fillRect/>
          </a:stretch>
        </p:blipFill>
        <p:spPr>
          <a:xfrm>
            <a:off x="4860081" y="896194"/>
            <a:ext cx="2560320" cy="2560320"/>
          </a:xfrm>
          <a:custGeom>
            <a:avLst/>
            <a:gdLst>
              <a:gd name="connsiteX0" fmla="*/ 2008598 w 4017196"/>
              <a:gd name="connsiteY0" fmla="*/ 0 h 4017196"/>
              <a:gd name="connsiteX1" fmla="*/ 4017196 w 4017196"/>
              <a:gd name="connsiteY1" fmla="*/ 2008598 h 4017196"/>
              <a:gd name="connsiteX2" fmla="*/ 2008598 w 4017196"/>
              <a:gd name="connsiteY2" fmla="*/ 4017196 h 4017196"/>
              <a:gd name="connsiteX3" fmla="*/ 0 w 4017196"/>
              <a:gd name="connsiteY3" fmla="*/ 2008598 h 4017196"/>
              <a:gd name="connsiteX4" fmla="*/ 2008598 w 4017196"/>
              <a:gd name="connsiteY4" fmla="*/ 0 h 4017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17196" h="4017196">
                <a:moveTo>
                  <a:pt x="2008598" y="0"/>
                </a:moveTo>
                <a:cubicBezTo>
                  <a:pt x="3117916" y="0"/>
                  <a:pt x="4017196" y="899280"/>
                  <a:pt x="4017196" y="2008598"/>
                </a:cubicBezTo>
                <a:cubicBezTo>
                  <a:pt x="4017196" y="3117916"/>
                  <a:pt x="3117916" y="4017196"/>
                  <a:pt x="2008598" y="4017196"/>
                </a:cubicBezTo>
                <a:cubicBezTo>
                  <a:pt x="899280" y="4017196"/>
                  <a:pt x="0" y="3117916"/>
                  <a:pt x="0" y="2008598"/>
                </a:cubicBezTo>
                <a:cubicBezTo>
                  <a:pt x="0" y="899280"/>
                  <a:pt x="899280" y="0"/>
                  <a:pt x="2008598" y="0"/>
                </a:cubicBezTo>
                <a:close/>
              </a:path>
            </a:pathLst>
          </a:custGeom>
        </p:spPr>
      </p:pic>
      <p:cxnSp>
        <p:nvCxnSpPr>
          <p:cNvPr id="25" name="Straight Connector 24">
            <a:extLst>
              <a:ext uri="{FF2B5EF4-FFF2-40B4-BE49-F238E27FC236}">
                <a16:creationId xmlns:a16="http://schemas.microsoft.com/office/drawing/2014/main" id="{9AD20FE8-ED02-4CDE-83B1-A1436305C3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75960" y="4971278"/>
            <a:ext cx="640080" cy="0"/>
          </a:xfrm>
          <a:prstGeom prst="line">
            <a:avLst/>
          </a:prstGeom>
          <a:ln w="28575">
            <a:solidFill>
              <a:srgbClr val="11B2D2"/>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stretch>
            <a:fillRect/>
          </a:stretch>
        </p:blipFill>
        <p:spPr>
          <a:xfrm>
            <a:off x="1059366" y="783565"/>
            <a:ext cx="10452361" cy="2543572"/>
          </a:xfrm>
          <a:prstGeom prst="rect">
            <a:avLst/>
          </a:prstGeom>
        </p:spPr>
      </p:pic>
    </p:spTree>
    <p:extLst>
      <p:ext uri="{BB962C8B-B14F-4D97-AF65-F5344CB8AC3E}">
        <p14:creationId xmlns:p14="http://schemas.microsoft.com/office/powerpoint/2010/main" val="6821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Administrative Review (2)</a:t>
            </a:r>
            <a:endParaRPr lang="en-GB" dirty="0">
              <a:latin typeface="Trebuchet MS" panose="020B0603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770120"/>
              </p:ext>
            </p:extLst>
          </p:nvPr>
        </p:nvGraphicFramePr>
        <p:xfrm>
          <a:off x="838200" y="1825625"/>
          <a:ext cx="10515600" cy="4387606"/>
        </p:xfrm>
        <a:graphic>
          <a:graphicData uri="http://schemas.openxmlformats.org/drawingml/2006/table">
            <a:tbl>
              <a:tblPr firstRow="1" bandRow="1">
                <a:tableStyleId>{F5AB1C69-6EDB-4FF4-983F-18BD219EF322}</a:tableStyleId>
              </a:tblPr>
              <a:tblGrid>
                <a:gridCol w="5257800">
                  <a:extLst>
                    <a:ext uri="{9D8B030D-6E8A-4147-A177-3AD203B41FA5}">
                      <a16:colId xmlns:a16="http://schemas.microsoft.com/office/drawing/2014/main" val="3907034714"/>
                    </a:ext>
                  </a:extLst>
                </a:gridCol>
                <a:gridCol w="5257800">
                  <a:extLst>
                    <a:ext uri="{9D8B030D-6E8A-4147-A177-3AD203B41FA5}">
                      <a16:colId xmlns:a16="http://schemas.microsoft.com/office/drawing/2014/main" val="981924262"/>
                    </a:ext>
                  </a:extLst>
                </a:gridCol>
              </a:tblGrid>
              <a:tr h="517440">
                <a:tc>
                  <a:txBody>
                    <a:bodyPr/>
                    <a:lstStyle/>
                    <a:p>
                      <a:pPr algn="ctr"/>
                      <a:r>
                        <a:rPr lang="en-IE" dirty="0">
                          <a:solidFill>
                            <a:schemeClr val="tx1"/>
                          </a:solidFill>
                        </a:rPr>
                        <a:t>ADVANTAGES</a:t>
                      </a:r>
                      <a:endParaRPr lang="en-GB" dirty="0">
                        <a:solidFill>
                          <a:schemeClr val="tx1"/>
                        </a:solidFill>
                      </a:endParaRPr>
                    </a:p>
                  </a:txBody>
                  <a:tcPr/>
                </a:tc>
                <a:tc>
                  <a:txBody>
                    <a:bodyPr/>
                    <a:lstStyle/>
                    <a:p>
                      <a:pPr algn="ctr"/>
                      <a:r>
                        <a:rPr lang="en-IE" dirty="0">
                          <a:solidFill>
                            <a:schemeClr val="tx1"/>
                          </a:solidFill>
                        </a:rPr>
                        <a:t>DISADVANTAGES</a:t>
                      </a:r>
                      <a:endParaRPr lang="en-GB" dirty="0">
                        <a:solidFill>
                          <a:schemeClr val="tx1"/>
                        </a:solidFill>
                      </a:endParaRPr>
                    </a:p>
                  </a:txBody>
                  <a:tcPr/>
                </a:tc>
                <a:extLst>
                  <a:ext uri="{0D108BD9-81ED-4DB2-BD59-A6C34878D82A}">
                    <a16:rowId xmlns:a16="http://schemas.microsoft.com/office/drawing/2014/main" val="3994392631"/>
                  </a:ext>
                </a:extLst>
              </a:tr>
              <a:tr h="552881">
                <a:tc>
                  <a:txBody>
                    <a:bodyPr/>
                    <a:lstStyle/>
                    <a:p>
                      <a:pPr algn="ctr"/>
                      <a:r>
                        <a:rPr lang="en-IE" sz="2400" b="0" dirty="0"/>
                        <a:t>No litigation required</a:t>
                      </a:r>
                      <a:endParaRPr lang="en-GB" sz="2400" b="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000" kern="1200" dirty="0">
                          <a:solidFill>
                            <a:schemeClr val="dk1"/>
                          </a:solidFill>
                          <a:effectLst/>
                          <a:latin typeface="+mn-lt"/>
                          <a:ea typeface="+mn-ea"/>
                          <a:cs typeface="+mn-cs"/>
                        </a:rPr>
                        <a:t>Long delays</a:t>
                      </a:r>
                      <a:endParaRPr lang="en-GB" sz="2000" kern="1200" dirty="0">
                        <a:solidFill>
                          <a:schemeClr val="dk1"/>
                        </a:solidFill>
                        <a:effectLst/>
                        <a:latin typeface="+mn-lt"/>
                        <a:ea typeface="+mn-ea"/>
                        <a:cs typeface="+mn-cs"/>
                      </a:endParaRPr>
                    </a:p>
                  </a:txBody>
                  <a:tcPr/>
                </a:tc>
                <a:extLst>
                  <a:ext uri="{0D108BD9-81ED-4DB2-BD59-A6C34878D82A}">
                    <a16:rowId xmlns:a16="http://schemas.microsoft.com/office/drawing/2014/main" val="115033015"/>
                  </a:ext>
                </a:extLst>
              </a:tr>
              <a:tr h="1275879">
                <a:tc>
                  <a:txBody>
                    <a:bodyPr/>
                    <a:lstStyle/>
                    <a:p>
                      <a:pPr lvl="0" algn="ctr"/>
                      <a:r>
                        <a:rPr lang="en-IE" sz="2000" kern="1200" dirty="0">
                          <a:solidFill>
                            <a:schemeClr val="dk1"/>
                          </a:solidFill>
                          <a:effectLst/>
                          <a:latin typeface="+mn-lt"/>
                          <a:ea typeface="+mn-ea"/>
                          <a:cs typeface="+mn-cs"/>
                        </a:rPr>
                        <a:t>Opportunity to submit new evidence not previously considered by Home Office</a:t>
                      </a:r>
                      <a:endParaRPr lang="en-GB" sz="2000" kern="1200" dirty="0">
                        <a:solidFill>
                          <a:schemeClr val="dk1"/>
                        </a:solidFill>
                        <a:effectLst/>
                        <a:latin typeface="+mn-lt"/>
                        <a:ea typeface="+mn-ea"/>
                        <a:cs typeface="+mn-cs"/>
                      </a:endParaRPr>
                    </a:p>
                  </a:txBody>
                  <a:tcPr anchor="ctr"/>
                </a:tc>
                <a:tc>
                  <a:txBody>
                    <a:bodyPr/>
                    <a:lstStyle/>
                    <a:p>
                      <a:pPr algn="ctr"/>
                      <a:r>
                        <a:rPr lang="en-IE" sz="2000" kern="1200" dirty="0">
                          <a:solidFill>
                            <a:schemeClr val="dk1"/>
                          </a:solidFill>
                          <a:effectLst/>
                          <a:latin typeface="+mn-lt"/>
                          <a:ea typeface="+mn-ea"/>
                          <a:cs typeface="+mn-cs"/>
                        </a:rPr>
                        <a:t>£80 fee</a:t>
                      </a:r>
                    </a:p>
                    <a:p>
                      <a:pPr algn="ctr"/>
                      <a:r>
                        <a:rPr lang="en-IE" sz="2000" kern="1200" dirty="0">
                          <a:solidFill>
                            <a:schemeClr val="dk1"/>
                          </a:solidFill>
                          <a:effectLst/>
                          <a:latin typeface="+mn-lt"/>
                          <a:ea typeface="+mn-ea"/>
                          <a:cs typeface="+mn-cs"/>
                        </a:rPr>
                        <a:t>(refundable if there was caseworker error in original decision)</a:t>
                      </a:r>
                      <a:endParaRPr lang="en-GB" sz="2000" dirty="0"/>
                    </a:p>
                  </a:txBody>
                  <a:tcPr/>
                </a:tc>
                <a:extLst>
                  <a:ext uri="{0D108BD9-81ED-4DB2-BD59-A6C34878D82A}">
                    <a16:rowId xmlns:a16="http://schemas.microsoft.com/office/drawing/2014/main" val="4059602797"/>
                  </a:ext>
                </a:extLst>
              </a:tr>
              <a:tr h="2041406">
                <a:tc>
                  <a:txBody>
                    <a:bodyPr/>
                    <a:lstStyle/>
                    <a:p>
                      <a:pPr algn="ctr"/>
                      <a:r>
                        <a:rPr lang="en-GB" sz="2000" dirty="0"/>
                        <a:t>Opportunity to correct decision-making error by Home Office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000" kern="1200" dirty="0">
                          <a:solidFill>
                            <a:schemeClr val="dk1"/>
                          </a:solidFill>
                          <a:effectLst/>
                          <a:latin typeface="+mn-lt"/>
                          <a:ea typeface="+mn-ea"/>
                          <a:cs typeface="+mn-cs"/>
                        </a:rPr>
                        <a:t>28 day</a:t>
                      </a:r>
                      <a:r>
                        <a:rPr lang="en-IE" sz="2000" kern="1200" baseline="0" dirty="0">
                          <a:solidFill>
                            <a:schemeClr val="dk1"/>
                          </a:solidFill>
                          <a:effectLst/>
                          <a:latin typeface="+mn-lt"/>
                          <a:ea typeface="+mn-ea"/>
                          <a:cs typeface="+mn-cs"/>
                        </a:rPr>
                        <a:t> deadline after </a:t>
                      </a:r>
                      <a:r>
                        <a:rPr lang="en-IE" sz="2000" kern="1200" dirty="0">
                          <a:solidFill>
                            <a:schemeClr val="dk1"/>
                          </a:solidFill>
                          <a:effectLst/>
                          <a:latin typeface="+mn-lt"/>
                          <a:ea typeface="+mn-ea"/>
                          <a:cs typeface="+mn-cs"/>
                        </a:rPr>
                        <a:t>notification of unsuccessful application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IE" sz="2000" kern="1200" dirty="0">
                          <a:solidFill>
                            <a:schemeClr val="dk1"/>
                          </a:solidFill>
                          <a:effectLst/>
                          <a:latin typeface="+mn-lt"/>
                          <a:ea typeface="+mn-ea"/>
                          <a:cs typeface="+mn-cs"/>
                        </a:rPr>
                        <a:t>(unless person detained under Immigration Acts – then has 7 days). </a:t>
                      </a:r>
                      <a:endParaRPr lang="en-GB" sz="2000" kern="1200" dirty="0">
                        <a:solidFill>
                          <a:schemeClr val="dk1"/>
                        </a:solidFill>
                        <a:effectLst/>
                        <a:latin typeface="+mn-lt"/>
                        <a:ea typeface="+mn-ea"/>
                        <a:cs typeface="+mn-cs"/>
                      </a:endParaRPr>
                    </a:p>
                    <a:p>
                      <a:endParaRPr lang="en-GB" sz="2000" dirty="0"/>
                    </a:p>
                  </a:txBody>
                  <a:tcPr/>
                </a:tc>
                <a:extLst>
                  <a:ext uri="{0D108BD9-81ED-4DB2-BD59-A6C34878D82A}">
                    <a16:rowId xmlns:a16="http://schemas.microsoft.com/office/drawing/2014/main" val="1095463842"/>
                  </a:ext>
                </a:extLst>
              </a:tr>
            </a:tbl>
          </a:graphicData>
        </a:graphic>
      </p:graphicFrame>
    </p:spTree>
    <p:extLst>
      <p:ext uri="{BB962C8B-B14F-4D97-AF65-F5344CB8AC3E}">
        <p14:creationId xmlns:p14="http://schemas.microsoft.com/office/powerpoint/2010/main" val="3136315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Appeal (1)</a:t>
            </a:r>
            <a:endParaRPr lang="en-GB" b="1" dirty="0"/>
          </a:p>
        </p:txBody>
      </p:sp>
      <p:sp>
        <p:nvSpPr>
          <p:cNvPr id="3" name="Content Placeholder 2"/>
          <p:cNvSpPr>
            <a:spLocks noGrp="1"/>
          </p:cNvSpPr>
          <p:nvPr>
            <p:ph idx="1"/>
          </p:nvPr>
        </p:nvSpPr>
        <p:spPr>
          <a:xfrm>
            <a:off x="838200" y="1468786"/>
            <a:ext cx="10515600" cy="4106824"/>
          </a:xfrm>
        </p:spPr>
        <p:txBody>
          <a:bodyPr>
            <a:noAutofit/>
          </a:bodyPr>
          <a:lstStyle/>
          <a:p>
            <a:pPr marL="0" indent="0">
              <a:buNone/>
            </a:pPr>
            <a:r>
              <a:rPr lang="en-IE" dirty="0"/>
              <a:t>Can be used:</a:t>
            </a:r>
            <a:endParaRPr lang="en-GB" dirty="0"/>
          </a:p>
          <a:p>
            <a:pPr lvl="0"/>
            <a:r>
              <a:rPr lang="en-IE" dirty="0"/>
              <a:t>For valid applications made on or after 11pm on 31 Jan 2020</a:t>
            </a:r>
            <a:endParaRPr lang="en-GB" dirty="0"/>
          </a:p>
          <a:p>
            <a:pPr marL="0" lvl="0" indent="0">
              <a:buNone/>
            </a:pPr>
            <a:endParaRPr lang="en-IE" dirty="0"/>
          </a:p>
          <a:p>
            <a:pPr marL="0" lvl="0" indent="0">
              <a:buNone/>
            </a:pPr>
            <a:r>
              <a:rPr lang="en-IE" dirty="0"/>
              <a:t>Grounds of appeal:</a:t>
            </a:r>
          </a:p>
          <a:p>
            <a:r>
              <a:rPr lang="en-IE" dirty="0"/>
              <a:t>Decision breaches any right under the Withdrawal Agreement; or</a:t>
            </a:r>
          </a:p>
          <a:p>
            <a:r>
              <a:rPr lang="en-IE" dirty="0"/>
              <a:t>Decision not in accordance with Appendix EU/Appendix EU (Family Permit). </a:t>
            </a:r>
          </a:p>
          <a:p>
            <a:pPr lvl="0"/>
            <a:endParaRPr lang="en-IE" dirty="0"/>
          </a:p>
        </p:txBody>
      </p:sp>
    </p:spTree>
    <p:extLst>
      <p:ext uri="{BB962C8B-B14F-4D97-AF65-F5344CB8AC3E}">
        <p14:creationId xmlns:p14="http://schemas.microsoft.com/office/powerpoint/2010/main" val="320986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Appeal (2)</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53593846"/>
              </p:ext>
            </p:extLst>
          </p:nvPr>
        </p:nvGraphicFramePr>
        <p:xfrm>
          <a:off x="838200" y="1342047"/>
          <a:ext cx="10515600" cy="5264840"/>
        </p:xfrm>
        <a:graphic>
          <a:graphicData uri="http://schemas.openxmlformats.org/drawingml/2006/table">
            <a:tbl>
              <a:tblPr firstRow="1" bandRow="1">
                <a:tableStyleId>{F5AB1C69-6EDB-4FF4-983F-18BD219EF322}</a:tableStyleId>
              </a:tblPr>
              <a:tblGrid>
                <a:gridCol w="5257800">
                  <a:extLst>
                    <a:ext uri="{9D8B030D-6E8A-4147-A177-3AD203B41FA5}">
                      <a16:colId xmlns:a16="http://schemas.microsoft.com/office/drawing/2014/main" val="1834466300"/>
                    </a:ext>
                  </a:extLst>
                </a:gridCol>
                <a:gridCol w="5257800">
                  <a:extLst>
                    <a:ext uri="{9D8B030D-6E8A-4147-A177-3AD203B41FA5}">
                      <a16:colId xmlns:a16="http://schemas.microsoft.com/office/drawing/2014/main" val="1569663883"/>
                    </a:ext>
                  </a:extLst>
                </a:gridCol>
              </a:tblGrid>
              <a:tr h="4145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800" b="1" kern="1200" dirty="0">
                          <a:solidFill>
                            <a:schemeClr val="tx1"/>
                          </a:solidFill>
                          <a:effectLst/>
                          <a:latin typeface="+mn-lt"/>
                          <a:ea typeface="+mn-ea"/>
                          <a:cs typeface="+mn-cs"/>
                        </a:rPr>
                        <a:t>ADVANTAGES</a:t>
                      </a:r>
                      <a:endParaRPr lang="en-GB" sz="1800" b="1" kern="1200" dirty="0">
                        <a:solidFill>
                          <a:schemeClr val="tx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800" b="1" kern="1200" dirty="0">
                          <a:solidFill>
                            <a:schemeClr val="tx1"/>
                          </a:solidFill>
                          <a:effectLst/>
                          <a:latin typeface="+mn-lt"/>
                          <a:ea typeface="+mn-ea"/>
                          <a:cs typeface="+mn-cs"/>
                        </a:rPr>
                        <a:t>DISADVANTAGES</a:t>
                      </a:r>
                      <a:endParaRPr lang="en-GB" sz="1800" b="1" kern="1200" dirty="0">
                        <a:solidFill>
                          <a:schemeClr val="tx1"/>
                        </a:solidFill>
                        <a:effectLst/>
                        <a:latin typeface="+mn-lt"/>
                        <a:ea typeface="+mn-ea"/>
                        <a:cs typeface="+mn-cs"/>
                      </a:endParaRPr>
                    </a:p>
                  </a:txBody>
                  <a:tcPr/>
                </a:tc>
                <a:extLst>
                  <a:ext uri="{0D108BD9-81ED-4DB2-BD59-A6C34878D82A}">
                    <a16:rowId xmlns:a16="http://schemas.microsoft.com/office/drawing/2014/main" val="695568509"/>
                  </a:ext>
                </a:extLst>
              </a:tr>
              <a:tr h="14650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200" b="0" kern="1200" dirty="0">
                          <a:solidFill>
                            <a:schemeClr val="dk1"/>
                          </a:solidFill>
                          <a:effectLst/>
                          <a:latin typeface="+mn-lt"/>
                          <a:ea typeface="+mn-ea"/>
                          <a:cs typeface="+mn-cs"/>
                        </a:rPr>
                        <a:t>Opportunity to have an independent judge consider your case and correct Home Office error</a:t>
                      </a:r>
                      <a:endParaRPr lang="en-GB" sz="2200" b="0" kern="1200" dirty="0">
                        <a:solidFill>
                          <a:schemeClr val="dk1"/>
                        </a:solidFill>
                        <a:effectLst/>
                        <a:latin typeface="+mn-lt"/>
                        <a:ea typeface="+mn-ea"/>
                        <a:cs typeface="+mn-cs"/>
                      </a:endParaRPr>
                    </a:p>
                  </a:txBody>
                  <a:tcPr/>
                </a:tc>
                <a:tc>
                  <a:txBody>
                    <a:bodyPr/>
                    <a:lstStyle/>
                    <a:p>
                      <a:pPr algn="ctr"/>
                      <a:r>
                        <a:rPr lang="en-IE" sz="2000" dirty="0"/>
                        <a:t>Litigation remedy</a:t>
                      </a:r>
                      <a:r>
                        <a:rPr lang="en-IE" sz="2000" baseline="0" dirty="0"/>
                        <a:t> – so may be costly, time consuming and stressful for litigants</a:t>
                      </a:r>
                    </a:p>
                    <a:p>
                      <a:pPr marL="342900" indent="-342900" algn="l">
                        <a:buFont typeface="Arial" panose="020B0604020202020204" pitchFamily="34" charset="0"/>
                        <a:buChar char="•"/>
                      </a:pPr>
                      <a:r>
                        <a:rPr lang="en-IE" sz="2000" baseline="0" dirty="0"/>
                        <a:t>Tribunal fees (unless fee remission granted)</a:t>
                      </a:r>
                    </a:p>
                    <a:p>
                      <a:pPr marL="342900" indent="-342900" algn="l">
                        <a:buFont typeface="Arial" panose="020B0604020202020204" pitchFamily="34" charset="0"/>
                        <a:buChar char="•"/>
                      </a:pPr>
                      <a:r>
                        <a:rPr lang="en-IE" sz="2000" baseline="0" dirty="0"/>
                        <a:t>Not in scope of legal aid (though ECF an option)</a:t>
                      </a:r>
                    </a:p>
                    <a:p>
                      <a:pPr marL="342900" indent="-342900" algn="l">
                        <a:buFont typeface="Arial" panose="020B0604020202020204" pitchFamily="34" charset="0"/>
                        <a:buChar char="•"/>
                      </a:pPr>
                      <a:r>
                        <a:rPr lang="en-IE" sz="2000" baseline="0" dirty="0"/>
                        <a:t>Litigant may need to give evidence</a:t>
                      </a:r>
                      <a:endParaRPr lang="en-GB" sz="2000" dirty="0"/>
                    </a:p>
                  </a:txBody>
                  <a:tcPr/>
                </a:tc>
                <a:extLst>
                  <a:ext uri="{0D108BD9-81ED-4DB2-BD59-A6C34878D82A}">
                    <a16:rowId xmlns:a16="http://schemas.microsoft.com/office/drawing/2014/main" val="3607742331"/>
                  </a:ext>
                </a:extLst>
              </a:tr>
              <a:tr h="7836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200" b="0" kern="1200" dirty="0">
                          <a:solidFill>
                            <a:schemeClr val="dk1"/>
                          </a:solidFill>
                          <a:effectLst/>
                          <a:latin typeface="+mn-lt"/>
                          <a:ea typeface="+mn-ea"/>
                          <a:cs typeface="+mn-cs"/>
                        </a:rPr>
                        <a:t>If no new evidence to support AR – way to escalate to courts</a:t>
                      </a:r>
                      <a:endParaRPr lang="en-GB" sz="2200" b="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200" b="0" kern="1200" dirty="0">
                          <a:solidFill>
                            <a:schemeClr val="dk1"/>
                          </a:solidFill>
                          <a:effectLst/>
                          <a:latin typeface="+mn-lt"/>
                          <a:ea typeface="+mn-ea"/>
                          <a:cs typeface="+mn-cs"/>
                        </a:rPr>
                        <a:t>May be delays in tribunal system</a:t>
                      </a:r>
                      <a:endParaRPr lang="en-GB" sz="2200" b="0" kern="1200" dirty="0">
                        <a:solidFill>
                          <a:schemeClr val="dk1"/>
                        </a:solidFill>
                        <a:effectLst/>
                        <a:latin typeface="+mn-lt"/>
                        <a:ea typeface="+mn-ea"/>
                        <a:cs typeface="+mn-cs"/>
                      </a:endParaRPr>
                    </a:p>
                    <a:p>
                      <a:pPr algn="ctr"/>
                      <a:endParaRPr lang="en-GB" sz="2200" b="0" dirty="0"/>
                    </a:p>
                  </a:txBody>
                  <a:tcPr/>
                </a:tc>
                <a:extLst>
                  <a:ext uri="{0D108BD9-81ED-4DB2-BD59-A6C34878D82A}">
                    <a16:rowId xmlns:a16="http://schemas.microsoft.com/office/drawing/2014/main" val="3744366135"/>
                  </a:ext>
                </a:extLst>
              </a:tr>
              <a:tr h="2146450">
                <a:tc>
                  <a:txBody>
                    <a:bodyPr/>
                    <a:lstStyle/>
                    <a:p>
                      <a:pPr lvl="0" algn="ctr"/>
                      <a:r>
                        <a:rPr lang="en-IE" sz="2200" b="0" kern="1200" dirty="0">
                          <a:solidFill>
                            <a:schemeClr val="dk1"/>
                          </a:solidFill>
                          <a:effectLst/>
                          <a:latin typeface="+mn-lt"/>
                          <a:ea typeface="+mn-ea"/>
                          <a:cs typeface="+mn-cs"/>
                        </a:rPr>
                        <a:t>Can be pursued </a:t>
                      </a:r>
                      <a:r>
                        <a:rPr lang="en-IE" sz="2200" b="0" u="sng" kern="1200" dirty="0">
                          <a:solidFill>
                            <a:schemeClr val="dk1"/>
                          </a:solidFill>
                          <a:effectLst/>
                          <a:latin typeface="+mn-lt"/>
                          <a:ea typeface="+mn-ea"/>
                          <a:cs typeface="+mn-cs"/>
                        </a:rPr>
                        <a:t>after</a:t>
                      </a:r>
                      <a:r>
                        <a:rPr lang="en-IE" sz="2200" b="0" kern="1200" dirty="0">
                          <a:solidFill>
                            <a:schemeClr val="dk1"/>
                          </a:solidFill>
                          <a:effectLst/>
                          <a:latin typeface="+mn-lt"/>
                          <a:ea typeface="+mn-ea"/>
                          <a:cs typeface="+mn-cs"/>
                        </a:rPr>
                        <a:t> an AR</a:t>
                      </a:r>
                      <a:endParaRPr lang="en-GB" sz="2200" b="0" kern="1200" dirty="0">
                        <a:solidFill>
                          <a:schemeClr val="dk1"/>
                        </a:solidFill>
                        <a:effectLst/>
                        <a:latin typeface="+mn-lt"/>
                        <a:ea typeface="+mn-ea"/>
                        <a:cs typeface="+mn-cs"/>
                      </a:endParaRPr>
                    </a:p>
                  </a:txBody>
                  <a:tcPr/>
                </a:tc>
                <a:tc>
                  <a:txBody>
                    <a:bodyPr/>
                    <a:lstStyle/>
                    <a:p>
                      <a:pPr algn="ctr"/>
                      <a:r>
                        <a:rPr lang="en-IE" sz="2200" b="0" dirty="0"/>
                        <a:t>Tight</a:t>
                      </a:r>
                      <a:r>
                        <a:rPr lang="en-IE" sz="2200" b="0" baseline="0" dirty="0"/>
                        <a:t> deadlines</a:t>
                      </a:r>
                    </a:p>
                    <a:p>
                      <a:pPr marL="285750" indent="-285750" algn="l">
                        <a:buFont typeface="Arial" panose="020B0604020202020204" pitchFamily="34" charset="0"/>
                        <a:buChar char="•"/>
                      </a:pPr>
                      <a:r>
                        <a:rPr lang="en-IE" sz="2200" b="0" baseline="0" dirty="0"/>
                        <a:t>In country: 14 days</a:t>
                      </a:r>
                    </a:p>
                    <a:p>
                      <a:pPr marL="285750" indent="-285750" algn="l">
                        <a:buFont typeface="Arial" panose="020B0604020202020204" pitchFamily="34" charset="0"/>
                        <a:buChar char="•"/>
                      </a:pPr>
                      <a:r>
                        <a:rPr lang="en-IE" sz="2200" b="0" baseline="0" dirty="0"/>
                        <a:t>Out of country: 28 days</a:t>
                      </a:r>
                    </a:p>
                    <a:p>
                      <a:pPr marL="0" indent="0" algn="l">
                        <a:buFont typeface="Arial" panose="020B0604020202020204" pitchFamily="34" charset="0"/>
                        <a:buNone/>
                      </a:pPr>
                      <a:endParaRPr lang="en-IE" sz="2200" b="0" baseline="0" dirty="0"/>
                    </a:p>
                    <a:p>
                      <a:pPr marL="0" indent="0" algn="ctr">
                        <a:buFont typeface="Arial" panose="020B0604020202020204" pitchFamily="34" charset="0"/>
                        <a:buNone/>
                      </a:pPr>
                      <a:r>
                        <a:rPr lang="en-IE" sz="2200" b="0" baseline="0" dirty="0"/>
                        <a:t>(Though an out of time appeal may be allowed – permission needed)</a:t>
                      </a:r>
                    </a:p>
                  </a:txBody>
                  <a:tcPr/>
                </a:tc>
                <a:extLst>
                  <a:ext uri="{0D108BD9-81ED-4DB2-BD59-A6C34878D82A}">
                    <a16:rowId xmlns:a16="http://schemas.microsoft.com/office/drawing/2014/main" val="1387617486"/>
                  </a:ext>
                </a:extLst>
              </a:tr>
            </a:tbl>
          </a:graphicData>
        </a:graphic>
      </p:graphicFrame>
    </p:spTree>
    <p:extLst>
      <p:ext uri="{BB962C8B-B14F-4D97-AF65-F5344CB8AC3E}">
        <p14:creationId xmlns:p14="http://schemas.microsoft.com/office/powerpoint/2010/main" val="3219553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Fresh application and appeal? </a:t>
            </a:r>
            <a:endParaRPr lang="en-GB" b="1" dirty="0"/>
          </a:p>
        </p:txBody>
      </p:sp>
      <p:sp>
        <p:nvSpPr>
          <p:cNvPr id="3" name="Content Placeholder 2"/>
          <p:cNvSpPr>
            <a:spLocks noGrp="1"/>
          </p:cNvSpPr>
          <p:nvPr>
            <p:ph idx="1"/>
          </p:nvPr>
        </p:nvSpPr>
        <p:spPr/>
        <p:txBody>
          <a:bodyPr/>
          <a:lstStyle/>
          <a:p>
            <a:pPr marL="0" indent="0" algn="just">
              <a:buNone/>
            </a:pPr>
            <a:r>
              <a:rPr lang="en-IE" sz="4000" b="1" dirty="0"/>
              <a:t>NOTE: </a:t>
            </a:r>
            <a:r>
              <a:rPr lang="en-IE" sz="4000" dirty="0"/>
              <a:t>Home Office has also confirmed in correspondence with Here For Good that an applicant </a:t>
            </a:r>
            <a:r>
              <a:rPr lang="en-IE" sz="4000" u="sng" dirty="0"/>
              <a:t>can</a:t>
            </a:r>
            <a:r>
              <a:rPr lang="en-IE" sz="4000" dirty="0"/>
              <a:t> make a fresh application and pursue an appeal against a refusal of a previous application at the same time. </a:t>
            </a:r>
          </a:p>
          <a:p>
            <a:pPr marL="0" indent="0">
              <a:buNone/>
            </a:pPr>
            <a:endParaRPr lang="en-IE" sz="4000" dirty="0"/>
          </a:p>
          <a:p>
            <a:pPr marL="0" indent="0">
              <a:buNone/>
            </a:pPr>
            <a:endParaRPr lang="en-GB" dirty="0"/>
          </a:p>
        </p:txBody>
      </p:sp>
    </p:spTree>
    <p:extLst>
      <p:ext uri="{BB962C8B-B14F-4D97-AF65-F5344CB8AC3E}">
        <p14:creationId xmlns:p14="http://schemas.microsoft.com/office/powerpoint/2010/main" val="4182560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IE" dirty="0"/>
            </a:br>
            <a:r>
              <a:rPr lang="en-IE" sz="4900" b="1" dirty="0"/>
              <a:t>Judicial Review (1)</a:t>
            </a:r>
            <a:br>
              <a:rPr lang="en-GB" dirty="0"/>
            </a:br>
            <a:endParaRPr lang="en-GB" dirty="0"/>
          </a:p>
        </p:txBody>
      </p:sp>
      <p:sp>
        <p:nvSpPr>
          <p:cNvPr id="3" name="Content Placeholder 2"/>
          <p:cNvSpPr>
            <a:spLocks noGrp="1"/>
          </p:cNvSpPr>
          <p:nvPr>
            <p:ph idx="1"/>
          </p:nvPr>
        </p:nvSpPr>
        <p:spPr>
          <a:xfrm>
            <a:off x="838200" y="1825624"/>
            <a:ext cx="10515600" cy="4551729"/>
          </a:xfrm>
        </p:spPr>
        <p:txBody>
          <a:bodyPr>
            <a:normAutofit lnSpcReduction="10000"/>
          </a:bodyPr>
          <a:lstStyle/>
          <a:p>
            <a:pPr marL="0" indent="0">
              <a:buNone/>
            </a:pPr>
            <a:r>
              <a:rPr lang="en-IE" dirty="0"/>
              <a:t>Can be used where no other effective remedy exists (considered a remedy of last resort). </a:t>
            </a:r>
            <a:endParaRPr lang="en-GB" dirty="0"/>
          </a:p>
          <a:p>
            <a:pPr marL="0" indent="0">
              <a:buNone/>
            </a:pPr>
            <a:r>
              <a:rPr lang="en-IE" dirty="0"/>
              <a:t>For example: </a:t>
            </a:r>
            <a:endParaRPr lang="en-GB" dirty="0"/>
          </a:p>
          <a:p>
            <a:pPr lvl="0"/>
            <a:r>
              <a:rPr lang="en-IE" dirty="0"/>
              <a:t>If an application is rejected as </a:t>
            </a:r>
            <a:r>
              <a:rPr lang="en-IE" u="sng" dirty="0"/>
              <a:t>invalid</a:t>
            </a:r>
            <a:r>
              <a:rPr lang="en-IE" dirty="0"/>
              <a:t> (as no other remedy)</a:t>
            </a:r>
            <a:endParaRPr lang="en-GB" dirty="0"/>
          </a:p>
          <a:p>
            <a:pPr lvl="0"/>
            <a:r>
              <a:rPr lang="en-IE" dirty="0"/>
              <a:t>If the issue is the lawfulness of the EUSS rules generally/systemic challenge </a:t>
            </a:r>
          </a:p>
          <a:p>
            <a:pPr lvl="0"/>
            <a:r>
              <a:rPr lang="en-IE" dirty="0"/>
              <a:t>If the challenge relates to an issue that impacts the ability to make a successful EUSS application</a:t>
            </a:r>
            <a:endParaRPr lang="en-GB" dirty="0"/>
          </a:p>
          <a:p>
            <a:pPr lvl="0"/>
            <a:r>
              <a:rPr lang="en-IE" dirty="0"/>
              <a:t>If AR or appeal rights are otherwise not an effective remedy</a:t>
            </a:r>
            <a:endParaRPr lang="en-GB" dirty="0"/>
          </a:p>
          <a:p>
            <a:pPr lvl="1"/>
            <a:r>
              <a:rPr lang="en-IE" sz="2800" dirty="0"/>
              <a:t>(</a:t>
            </a:r>
            <a:r>
              <a:rPr lang="en-IE" sz="2800" dirty="0" err="1"/>
              <a:t>ie</a:t>
            </a:r>
            <a:r>
              <a:rPr lang="en-IE" sz="2800" dirty="0"/>
              <a:t> seeking a declaration of incompatibility under the Human Rights Act)</a:t>
            </a:r>
            <a:endParaRPr lang="en-GB" sz="2800" dirty="0"/>
          </a:p>
          <a:p>
            <a:endParaRPr lang="en-GB" dirty="0"/>
          </a:p>
        </p:txBody>
      </p:sp>
    </p:spTree>
    <p:extLst>
      <p:ext uri="{BB962C8B-B14F-4D97-AF65-F5344CB8AC3E}">
        <p14:creationId xmlns:p14="http://schemas.microsoft.com/office/powerpoint/2010/main" val="552270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Judicial Review (2)</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6790258"/>
              </p:ext>
            </p:extLst>
          </p:nvPr>
        </p:nvGraphicFramePr>
        <p:xfrm>
          <a:off x="838200" y="1306789"/>
          <a:ext cx="10515600" cy="5486400"/>
        </p:xfrm>
        <a:graphic>
          <a:graphicData uri="http://schemas.openxmlformats.org/drawingml/2006/table">
            <a:tbl>
              <a:tblPr firstRow="1" bandRow="1">
                <a:tableStyleId>{F5AB1C69-6EDB-4FF4-983F-18BD219EF322}</a:tableStyleId>
              </a:tblPr>
              <a:tblGrid>
                <a:gridCol w="5257800">
                  <a:extLst>
                    <a:ext uri="{9D8B030D-6E8A-4147-A177-3AD203B41FA5}">
                      <a16:colId xmlns:a16="http://schemas.microsoft.com/office/drawing/2014/main" val="1252850849"/>
                    </a:ext>
                  </a:extLst>
                </a:gridCol>
                <a:gridCol w="5257800">
                  <a:extLst>
                    <a:ext uri="{9D8B030D-6E8A-4147-A177-3AD203B41FA5}">
                      <a16:colId xmlns:a16="http://schemas.microsoft.com/office/drawing/2014/main" val="1355185576"/>
                    </a:ext>
                  </a:extLst>
                </a:gridCol>
              </a:tblGrid>
              <a:tr h="3625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800" b="0" kern="1200" dirty="0">
                          <a:solidFill>
                            <a:schemeClr val="tx1"/>
                          </a:solidFill>
                          <a:effectLst/>
                          <a:latin typeface="+mn-lt"/>
                          <a:ea typeface="+mn-ea"/>
                          <a:cs typeface="+mn-cs"/>
                        </a:rPr>
                        <a:t>ADVANTAGES</a:t>
                      </a:r>
                      <a:endParaRPr lang="en-GB" sz="1800" b="0" kern="1200" dirty="0">
                        <a:solidFill>
                          <a:schemeClr val="tx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800" b="0" kern="1200" dirty="0">
                          <a:solidFill>
                            <a:schemeClr val="tx1"/>
                          </a:solidFill>
                          <a:effectLst/>
                          <a:latin typeface="+mn-lt"/>
                          <a:ea typeface="+mn-ea"/>
                          <a:cs typeface="+mn-cs"/>
                        </a:rPr>
                        <a:t>DISADVANTAGES</a:t>
                      </a:r>
                      <a:endParaRPr lang="en-GB" sz="1800" b="0" kern="1200" dirty="0">
                        <a:solidFill>
                          <a:schemeClr val="tx1"/>
                        </a:solidFill>
                        <a:effectLst/>
                        <a:latin typeface="+mn-lt"/>
                        <a:ea typeface="+mn-ea"/>
                        <a:cs typeface="+mn-cs"/>
                      </a:endParaRPr>
                    </a:p>
                  </a:txBody>
                  <a:tcPr/>
                </a:tc>
                <a:extLst>
                  <a:ext uri="{0D108BD9-81ED-4DB2-BD59-A6C34878D82A}">
                    <a16:rowId xmlns:a16="http://schemas.microsoft.com/office/drawing/2014/main" val="2935951615"/>
                  </a:ext>
                </a:extLst>
              </a:tr>
              <a:tr h="1439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kern="1200" dirty="0">
                          <a:solidFill>
                            <a:schemeClr val="dk1"/>
                          </a:solidFill>
                          <a:effectLst/>
                          <a:latin typeface="+mn-lt"/>
                          <a:ea typeface="+mn-ea"/>
                          <a:cs typeface="+mn-cs"/>
                        </a:rPr>
                        <a:t>Public law remedy can bring wider system change</a:t>
                      </a:r>
                      <a:endParaRPr lang="en-GB" sz="2400" kern="1200" dirty="0">
                        <a:solidFill>
                          <a:schemeClr val="dk1"/>
                        </a:solidFill>
                        <a:effectLst/>
                        <a:latin typeface="+mn-lt"/>
                        <a:ea typeface="+mn-ea"/>
                        <a:cs typeface="+mn-cs"/>
                      </a:endParaRPr>
                    </a:p>
                  </a:txBody>
                  <a:tcPr/>
                </a:tc>
                <a:tc>
                  <a:txBody>
                    <a:bodyPr/>
                    <a:lstStyle/>
                    <a:p>
                      <a:pPr algn="ctr"/>
                      <a:r>
                        <a:rPr lang="en-IE" sz="2400" dirty="0"/>
                        <a:t>Litigation remedy</a:t>
                      </a:r>
                      <a:r>
                        <a:rPr lang="en-IE" sz="2400" baseline="0" dirty="0"/>
                        <a:t> – so may be costly and time consuming for litigants (though litigant likely to be less involved than in an appeal)</a:t>
                      </a:r>
                      <a:endParaRPr lang="en-GB" sz="2400" dirty="0"/>
                    </a:p>
                  </a:txBody>
                  <a:tcPr/>
                </a:tc>
                <a:extLst>
                  <a:ext uri="{0D108BD9-81ED-4DB2-BD59-A6C34878D82A}">
                    <a16:rowId xmlns:a16="http://schemas.microsoft.com/office/drawing/2014/main" val="3723569120"/>
                  </a:ext>
                </a:extLst>
              </a:tr>
              <a:tr h="11009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kern="1200" dirty="0">
                          <a:solidFill>
                            <a:schemeClr val="dk1"/>
                          </a:solidFill>
                          <a:effectLst/>
                          <a:latin typeface="+mn-lt"/>
                          <a:ea typeface="+mn-ea"/>
                          <a:cs typeface="+mn-cs"/>
                        </a:rPr>
                        <a:t>Opportunity to have an independent judge correct Home Office unlawfulness </a:t>
                      </a:r>
                      <a:endParaRPr lang="en-GB" sz="2400" kern="1200" dirty="0">
                        <a:solidFill>
                          <a:schemeClr val="dk1"/>
                        </a:solidFill>
                        <a:effectLst/>
                        <a:latin typeface="+mn-lt"/>
                        <a:ea typeface="+mn-ea"/>
                        <a:cs typeface="+mn-cs"/>
                      </a:endParaRPr>
                    </a:p>
                  </a:txBody>
                  <a:tcPr/>
                </a:tc>
                <a:tc>
                  <a:txBody>
                    <a:bodyPr/>
                    <a:lstStyle/>
                    <a:p>
                      <a:pPr algn="ctr"/>
                      <a:r>
                        <a:rPr lang="en-IE" sz="2400" dirty="0"/>
                        <a:t>Remedy may</a:t>
                      </a:r>
                      <a:r>
                        <a:rPr lang="en-IE" sz="2400" baseline="0" dirty="0"/>
                        <a:t> be less direct – Court may direct Home Office to remake decision, rather than grant individual status</a:t>
                      </a:r>
                      <a:endParaRPr lang="en-GB" sz="2400" dirty="0"/>
                    </a:p>
                  </a:txBody>
                  <a:tcPr/>
                </a:tc>
                <a:extLst>
                  <a:ext uri="{0D108BD9-81ED-4DB2-BD59-A6C34878D82A}">
                    <a16:rowId xmlns:a16="http://schemas.microsoft.com/office/drawing/2014/main" val="4120221025"/>
                  </a:ext>
                </a:extLst>
              </a:tr>
              <a:tr h="76221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kern="1200" dirty="0">
                          <a:solidFill>
                            <a:schemeClr val="dk1"/>
                          </a:solidFill>
                          <a:effectLst/>
                          <a:latin typeface="+mn-lt"/>
                          <a:ea typeface="+mn-ea"/>
                          <a:cs typeface="+mn-cs"/>
                        </a:rPr>
                        <a:t>Legal aid is available for public law matters</a:t>
                      </a:r>
                      <a:endParaRPr lang="en-GB" sz="240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0" kern="1200" dirty="0">
                          <a:solidFill>
                            <a:schemeClr val="dk1"/>
                          </a:solidFill>
                          <a:effectLst/>
                          <a:latin typeface="+mn-lt"/>
                          <a:ea typeface="+mn-ea"/>
                          <a:cs typeface="+mn-cs"/>
                        </a:rPr>
                        <a:t>3 month deadline</a:t>
                      </a:r>
                      <a:r>
                        <a:rPr lang="en-IE" sz="2400" b="0" kern="1200" baseline="0" dirty="0">
                          <a:solidFill>
                            <a:schemeClr val="dk1"/>
                          </a:solidFill>
                          <a:effectLst/>
                          <a:latin typeface="+mn-lt"/>
                          <a:ea typeface="+mn-ea"/>
                          <a:cs typeface="+mn-cs"/>
                        </a:rPr>
                        <a:t> to bring claim and must act promptly</a:t>
                      </a:r>
                      <a:endParaRPr lang="en-GB" sz="2400" b="0" kern="1200" dirty="0">
                        <a:solidFill>
                          <a:schemeClr val="dk1"/>
                        </a:solidFill>
                        <a:effectLst/>
                        <a:latin typeface="+mn-lt"/>
                        <a:ea typeface="+mn-ea"/>
                        <a:cs typeface="+mn-cs"/>
                      </a:endParaRPr>
                    </a:p>
                  </a:txBody>
                  <a:tcPr/>
                </a:tc>
                <a:extLst>
                  <a:ext uri="{0D108BD9-81ED-4DB2-BD59-A6C34878D82A}">
                    <a16:rowId xmlns:a16="http://schemas.microsoft.com/office/drawing/2014/main" val="2626245354"/>
                  </a:ext>
                </a:extLst>
              </a:tr>
              <a:tr h="1439734">
                <a:tc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kern="1200" dirty="0">
                          <a:solidFill>
                            <a:schemeClr val="dk1"/>
                          </a:solidFill>
                          <a:effectLst/>
                          <a:latin typeface="+mn-lt"/>
                          <a:ea typeface="+mn-ea"/>
                          <a:cs typeface="+mn-cs"/>
                        </a:rPr>
                        <a:t>Need to go through stages of JR </a:t>
                      </a:r>
                      <a:r>
                        <a:rPr lang="en-IE" sz="2400" kern="1200" dirty="0" err="1">
                          <a:solidFill>
                            <a:schemeClr val="dk1"/>
                          </a:solidFill>
                          <a:effectLst/>
                          <a:latin typeface="+mn-lt"/>
                          <a:ea typeface="+mn-ea"/>
                          <a:cs typeface="+mn-cs"/>
                        </a:rPr>
                        <a:t>ie</a:t>
                      </a:r>
                      <a:r>
                        <a:rPr lang="en-IE" sz="2400" kern="1200" dirty="0">
                          <a:solidFill>
                            <a:schemeClr val="dk1"/>
                          </a:solidFill>
                          <a:effectLst/>
                          <a:latin typeface="+mn-lt"/>
                          <a:ea typeface="+mn-ea"/>
                          <a:cs typeface="+mn-cs"/>
                        </a:rPr>
                        <a:t> seek permission, and then (if granted) have substantive hearing</a:t>
                      </a:r>
                      <a:endParaRPr lang="en-GB" sz="2400"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400" kern="1200" dirty="0">
                        <a:solidFill>
                          <a:schemeClr val="dk1"/>
                        </a:solidFill>
                        <a:effectLst/>
                        <a:latin typeface="+mn-lt"/>
                        <a:ea typeface="+mn-ea"/>
                        <a:cs typeface="+mn-cs"/>
                      </a:endParaRPr>
                    </a:p>
                  </a:txBody>
                  <a:tcPr/>
                </a:tc>
                <a:extLst>
                  <a:ext uri="{0D108BD9-81ED-4DB2-BD59-A6C34878D82A}">
                    <a16:rowId xmlns:a16="http://schemas.microsoft.com/office/drawing/2014/main" val="1378904391"/>
                  </a:ext>
                </a:extLst>
              </a:tr>
            </a:tbl>
          </a:graphicData>
        </a:graphic>
      </p:graphicFrame>
    </p:spTree>
    <p:extLst>
      <p:ext uri="{BB962C8B-B14F-4D97-AF65-F5344CB8AC3E}">
        <p14:creationId xmlns:p14="http://schemas.microsoft.com/office/powerpoint/2010/main" val="498573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Any questions? </a:t>
            </a:r>
            <a:endParaRPr lang="en-GB" b="1" dirty="0"/>
          </a:p>
        </p:txBody>
      </p:sp>
      <p:sp>
        <p:nvSpPr>
          <p:cNvPr id="3" name="Content Placeholder 2"/>
          <p:cNvSpPr>
            <a:spLocks noGrp="1"/>
          </p:cNvSpPr>
          <p:nvPr>
            <p:ph idx="1"/>
          </p:nvPr>
        </p:nvSpPr>
        <p:spPr/>
        <p:txBody>
          <a:bodyPr/>
          <a:lstStyle/>
          <a:p>
            <a:pPr marL="0" indent="0">
              <a:buNone/>
            </a:pPr>
            <a:endParaRPr lang="en-IE" dirty="0"/>
          </a:p>
          <a:p>
            <a:pPr marL="0" indent="0">
              <a:buNone/>
            </a:pPr>
            <a:r>
              <a:rPr lang="en-IE" sz="3600" dirty="0"/>
              <a:t>Email us at </a:t>
            </a:r>
            <a:r>
              <a:rPr lang="en-IE" sz="3600" dirty="0">
                <a:hlinkClick r:id="rId2"/>
              </a:rPr>
              <a:t>eussenquiries@publiclawproject.org.uk</a:t>
            </a:r>
            <a:r>
              <a:rPr lang="en-IE" sz="3600" dirty="0"/>
              <a:t> to discuss complex case queries or public law issues/client referrals</a:t>
            </a:r>
            <a:endParaRPr lang="en-GB" sz="3600" dirty="0"/>
          </a:p>
        </p:txBody>
      </p:sp>
    </p:spTree>
    <p:extLst>
      <p:ext uri="{BB962C8B-B14F-4D97-AF65-F5344CB8AC3E}">
        <p14:creationId xmlns:p14="http://schemas.microsoft.com/office/powerpoint/2010/main" val="896743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just">
              <a:buNone/>
            </a:pPr>
            <a:r>
              <a:rPr lang="en-GB" b="1" dirty="0"/>
              <a:t>This presentation is aimed at practitioners and should not be taken as legal advice. It is solely your responsibility to ensure that any legal advice you give your client is accurate and appropriate in the particular circumstances of their case. Please note that this presentation is based on the extant law and relevant guidance as at 4 March 2022.</a:t>
            </a:r>
            <a:endParaRPr lang="en-GB" dirty="0"/>
          </a:p>
          <a:p>
            <a:endParaRPr lang="en-GB" dirty="0"/>
          </a:p>
        </p:txBody>
      </p:sp>
    </p:spTree>
    <p:extLst>
      <p:ext uri="{BB962C8B-B14F-4D97-AF65-F5344CB8AC3E}">
        <p14:creationId xmlns:p14="http://schemas.microsoft.com/office/powerpoint/2010/main" val="136895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The </a:t>
            </a:r>
            <a:r>
              <a:rPr lang="en-IE" sz="4000" b="1" dirty="0"/>
              <a:t>European Union Settlement Scheme (</a:t>
            </a:r>
            <a:r>
              <a:rPr lang="en-GB" sz="4000" b="1" dirty="0"/>
              <a:t>EUSS)</a:t>
            </a:r>
          </a:p>
        </p:txBody>
      </p:sp>
      <p:sp>
        <p:nvSpPr>
          <p:cNvPr id="3" name="Content Placeholder 2"/>
          <p:cNvSpPr>
            <a:spLocks noGrp="1"/>
          </p:cNvSpPr>
          <p:nvPr>
            <p:ph idx="1"/>
          </p:nvPr>
        </p:nvSpPr>
        <p:spPr>
          <a:xfrm>
            <a:off x="838200" y="1825625"/>
            <a:ext cx="10515600" cy="4768606"/>
          </a:xfrm>
        </p:spPr>
        <p:txBody>
          <a:bodyPr>
            <a:normAutofit/>
          </a:bodyPr>
          <a:lstStyle/>
          <a:p>
            <a:pPr>
              <a:lnSpc>
                <a:spcPct val="120000"/>
              </a:lnSpc>
            </a:pPr>
            <a:r>
              <a:rPr lang="en-GB" sz="2400" dirty="0"/>
              <a:t>Implementation of UK’s obligations under Part 2 (Citizen’s Rights) of the Withdrawal Agreement</a:t>
            </a:r>
          </a:p>
          <a:p>
            <a:pPr>
              <a:lnSpc>
                <a:spcPct val="120000"/>
              </a:lnSpc>
            </a:pPr>
            <a:r>
              <a:rPr lang="en-GB" sz="2400" dirty="0"/>
              <a:t>Appendix EU and Appendix EU (Family Permit) of the Immigration Rules</a:t>
            </a:r>
          </a:p>
          <a:p>
            <a:pPr>
              <a:lnSpc>
                <a:spcPct val="120000"/>
              </a:lnSpc>
            </a:pPr>
            <a:r>
              <a:rPr lang="en-GB" sz="2400" dirty="0"/>
              <a:t>Open to: </a:t>
            </a:r>
          </a:p>
          <a:p>
            <a:pPr lvl="1">
              <a:lnSpc>
                <a:spcPct val="120000"/>
              </a:lnSpc>
              <a:buFont typeface="Courier New" panose="02070309020205020404" pitchFamily="49" charset="0"/>
              <a:buChar char="o"/>
            </a:pPr>
            <a:r>
              <a:rPr lang="en-GB" dirty="0"/>
              <a:t>EEA and Swiss citizens resident in the UK before 31 December 2020 </a:t>
            </a:r>
          </a:p>
          <a:p>
            <a:pPr lvl="1">
              <a:lnSpc>
                <a:spcPct val="120000"/>
              </a:lnSpc>
              <a:buFont typeface="Courier New" panose="02070309020205020404" pitchFamily="49" charset="0"/>
              <a:buChar char="o"/>
            </a:pPr>
            <a:r>
              <a:rPr lang="en-GB" dirty="0"/>
              <a:t>Family members </a:t>
            </a:r>
          </a:p>
          <a:p>
            <a:pPr lvl="1">
              <a:lnSpc>
                <a:spcPct val="120000"/>
              </a:lnSpc>
              <a:buFont typeface="Courier New" panose="02070309020205020404" pitchFamily="49" charset="0"/>
              <a:buChar char="o"/>
            </a:pPr>
            <a:r>
              <a:rPr lang="en-GB" dirty="0"/>
              <a:t>People with EU derivative rights to reside (e.g. </a:t>
            </a:r>
            <a:r>
              <a:rPr lang="en-GB" dirty="0" err="1"/>
              <a:t>Zambranos</a:t>
            </a:r>
            <a:r>
              <a:rPr lang="en-GB" dirty="0"/>
              <a:t>)</a:t>
            </a:r>
          </a:p>
          <a:p>
            <a:pPr>
              <a:lnSpc>
                <a:spcPct val="120000"/>
              </a:lnSpc>
            </a:pPr>
            <a:r>
              <a:rPr lang="en-GB" sz="2400" dirty="0"/>
              <a:t>Applicants are granted Settled Status (SS) or Pre-Settled Status (PSS)</a:t>
            </a:r>
            <a:endParaRPr lang="en-GB" sz="2400" dirty="0">
              <a:latin typeface="Trebuchet MS" panose="020B0603020202020204" pitchFamily="34" charset="0"/>
            </a:endParaRPr>
          </a:p>
          <a:p>
            <a:pPr lvl="1">
              <a:lnSpc>
                <a:spcPct val="150000"/>
              </a:lnSpc>
              <a:buFont typeface="Courier New" panose="02070309020205020404" pitchFamily="49" charset="0"/>
              <a:buChar char="o"/>
            </a:pPr>
            <a:endParaRPr lang="en-IE" dirty="0">
              <a:latin typeface="Trebuchet MS" panose="020B0603020202020204" pitchFamily="34" charset="0"/>
            </a:endParaRPr>
          </a:p>
          <a:p>
            <a:pPr lvl="1">
              <a:lnSpc>
                <a:spcPct val="150000"/>
              </a:lnSpc>
              <a:buFont typeface="Courier New" panose="02070309020205020404" pitchFamily="49" charset="0"/>
              <a:buChar char="o"/>
            </a:pPr>
            <a:endParaRPr lang="en-GB" sz="2400" dirty="0">
              <a:latin typeface="Trebuchet MS" panose="020B0603020202020204" pitchFamily="34" charset="0"/>
            </a:endParaRPr>
          </a:p>
          <a:p>
            <a:endParaRPr lang="en-GB" dirty="0"/>
          </a:p>
        </p:txBody>
      </p:sp>
    </p:spTree>
    <p:extLst>
      <p:ext uri="{BB962C8B-B14F-4D97-AF65-F5344CB8AC3E}">
        <p14:creationId xmlns:p14="http://schemas.microsoft.com/office/powerpoint/2010/main" val="1974939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IE" b="1" dirty="0"/>
            </a:br>
            <a:r>
              <a:rPr lang="en-IE" b="1" dirty="0"/>
              <a:t>PLP’s EUSS Hub</a:t>
            </a:r>
            <a:br>
              <a:rPr lang="en-GB" dirty="0"/>
            </a:br>
            <a:endParaRPr lang="en-GB" dirty="0"/>
          </a:p>
        </p:txBody>
      </p:sp>
      <p:sp>
        <p:nvSpPr>
          <p:cNvPr id="3" name="Content Placeholder 2"/>
          <p:cNvSpPr>
            <a:spLocks noGrp="1"/>
          </p:cNvSpPr>
          <p:nvPr>
            <p:ph idx="1"/>
          </p:nvPr>
        </p:nvSpPr>
        <p:spPr>
          <a:xfrm>
            <a:off x="838200" y="1433145"/>
            <a:ext cx="10515600" cy="4743817"/>
          </a:xfrm>
        </p:spPr>
        <p:txBody>
          <a:bodyPr>
            <a:normAutofit fontScale="92500" lnSpcReduction="20000"/>
          </a:bodyPr>
          <a:lstStyle/>
          <a:p>
            <a:pPr lvl="0"/>
            <a:r>
              <a:rPr lang="en-IE" dirty="0"/>
              <a:t>PLP launched the EUSS Hub in 2019</a:t>
            </a:r>
            <a:endParaRPr lang="en-GB" dirty="0"/>
          </a:p>
          <a:p>
            <a:pPr lvl="0"/>
            <a:r>
              <a:rPr lang="en-IE" dirty="0"/>
              <a:t>We provide second-tier legal advice to frontline organisations who are assisting vulnerable or disadvantaged individuals with particularly complex EUSS applications, administrative reviews, appeals and judicial review claims.</a:t>
            </a:r>
            <a:endParaRPr lang="en-GB" dirty="0"/>
          </a:p>
          <a:p>
            <a:pPr lvl="0"/>
            <a:r>
              <a:rPr lang="en-GB" dirty="0"/>
              <a:t>Second-tier advice and support can take a number of forms:</a:t>
            </a:r>
          </a:p>
          <a:p>
            <a:pPr lvl="1"/>
            <a:r>
              <a:rPr lang="en-GB" dirty="0"/>
              <a:t>Written advice on novel or complex EUSS issues</a:t>
            </a:r>
          </a:p>
          <a:p>
            <a:pPr lvl="1"/>
            <a:r>
              <a:rPr lang="en-GB" dirty="0"/>
              <a:t>Drafting/assisting with the preparation of representations in support of complex applications and administrative reviews</a:t>
            </a:r>
          </a:p>
          <a:p>
            <a:pPr lvl="1"/>
            <a:r>
              <a:rPr lang="en-GB" dirty="0"/>
              <a:t>Assisting with the preparation of grounds of appeal</a:t>
            </a:r>
          </a:p>
          <a:p>
            <a:pPr lvl="1"/>
            <a:r>
              <a:rPr lang="en-GB" dirty="0"/>
              <a:t>Providing a second opinion on the merits of applications, administrative reviews or appeals and advising on case strategy.</a:t>
            </a:r>
          </a:p>
          <a:p>
            <a:pPr lvl="0"/>
            <a:r>
              <a:rPr lang="en-GB" dirty="0"/>
              <a:t>We are also happy to discuss public law issues and in appropriate cases, take client referrals. </a:t>
            </a:r>
          </a:p>
          <a:p>
            <a:endParaRPr lang="en-GB" dirty="0"/>
          </a:p>
        </p:txBody>
      </p:sp>
    </p:spTree>
    <p:extLst>
      <p:ext uri="{BB962C8B-B14F-4D97-AF65-F5344CB8AC3E}">
        <p14:creationId xmlns:p14="http://schemas.microsoft.com/office/powerpoint/2010/main" val="38221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Possible remedies when an EUSS application is unsuccessful </a:t>
            </a:r>
            <a:endParaRPr lang="en-GB" dirty="0"/>
          </a:p>
        </p:txBody>
      </p:sp>
      <p:sp>
        <p:nvSpPr>
          <p:cNvPr id="3" name="Content Placeholder 2"/>
          <p:cNvSpPr>
            <a:spLocks noGrp="1"/>
          </p:cNvSpPr>
          <p:nvPr>
            <p:ph idx="1"/>
          </p:nvPr>
        </p:nvSpPr>
        <p:spPr/>
        <p:txBody>
          <a:bodyPr>
            <a:normAutofit/>
          </a:bodyPr>
          <a:lstStyle/>
          <a:p>
            <a:pPr marL="0" indent="0">
              <a:buNone/>
            </a:pPr>
            <a:r>
              <a:rPr lang="en-IE" u="sng" dirty="0"/>
              <a:t>Non-litigation</a:t>
            </a:r>
            <a:endParaRPr lang="en-GB" dirty="0"/>
          </a:p>
          <a:p>
            <a:pPr lvl="0"/>
            <a:r>
              <a:rPr lang="en-IE" dirty="0"/>
              <a:t>Fresh application (BEWARE – not really a ‘remedy’)</a:t>
            </a:r>
            <a:endParaRPr lang="en-GB" dirty="0"/>
          </a:p>
          <a:p>
            <a:pPr lvl="0"/>
            <a:r>
              <a:rPr lang="en-IE" dirty="0"/>
              <a:t>Administrative Review</a:t>
            </a:r>
            <a:endParaRPr lang="en-GB" dirty="0"/>
          </a:p>
          <a:p>
            <a:pPr marL="0" lvl="0" indent="0">
              <a:buNone/>
            </a:pPr>
            <a:endParaRPr lang="en-GB" dirty="0"/>
          </a:p>
          <a:p>
            <a:pPr marL="0" indent="0">
              <a:buNone/>
            </a:pPr>
            <a:r>
              <a:rPr lang="en-IE" u="sng" dirty="0"/>
              <a:t>Litigation</a:t>
            </a:r>
            <a:endParaRPr lang="en-GB" dirty="0"/>
          </a:p>
          <a:p>
            <a:pPr lvl="0"/>
            <a:r>
              <a:rPr lang="en-IE" dirty="0"/>
              <a:t>Appeals</a:t>
            </a:r>
            <a:endParaRPr lang="en-GB" dirty="0"/>
          </a:p>
          <a:p>
            <a:pPr lvl="0"/>
            <a:r>
              <a:rPr lang="en-IE" dirty="0"/>
              <a:t>Judicial Review</a:t>
            </a:r>
            <a:endParaRPr lang="en-GB" dirty="0"/>
          </a:p>
          <a:p>
            <a:pPr marL="0" indent="0">
              <a:buNone/>
            </a:pPr>
            <a:endParaRPr lang="en-GB" dirty="0"/>
          </a:p>
        </p:txBody>
      </p:sp>
    </p:spTree>
    <p:extLst>
      <p:ext uri="{BB962C8B-B14F-4D97-AF65-F5344CB8AC3E}">
        <p14:creationId xmlns:p14="http://schemas.microsoft.com/office/powerpoint/2010/main" val="1880738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What remedies are available if an EUSS application is unsuccessful?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IE" dirty="0"/>
              <a:t>Will depend (among other things) on:</a:t>
            </a:r>
          </a:p>
          <a:p>
            <a:pPr lvl="0"/>
            <a:r>
              <a:rPr lang="en-IE" dirty="0"/>
              <a:t>What type of EUSS application has been unsuccessful? </a:t>
            </a:r>
            <a:endParaRPr lang="en-GB" dirty="0"/>
          </a:p>
          <a:p>
            <a:pPr lvl="1"/>
            <a:r>
              <a:rPr lang="en-IE" dirty="0"/>
              <a:t>Administrative Review (</a:t>
            </a:r>
            <a:r>
              <a:rPr lang="en-IE" b="1" dirty="0"/>
              <a:t>AR</a:t>
            </a:r>
            <a:r>
              <a:rPr lang="en-IE" dirty="0"/>
              <a:t>) is available for applications made under Appendix EU (</a:t>
            </a:r>
            <a:r>
              <a:rPr lang="en-IE" dirty="0" err="1"/>
              <a:t>ie</a:t>
            </a:r>
            <a:r>
              <a:rPr lang="en-IE" dirty="0"/>
              <a:t> normal ‘in country’ applications) </a:t>
            </a:r>
            <a:r>
              <a:rPr lang="en-IE" u="sng" dirty="0"/>
              <a:t>BUT</a:t>
            </a:r>
            <a:r>
              <a:rPr lang="en-IE" dirty="0"/>
              <a:t> there is no AR available for applications made under Appendix EU (FP), which is for EUSS Family Permits. </a:t>
            </a:r>
            <a:endParaRPr lang="en-GB" dirty="0"/>
          </a:p>
          <a:p>
            <a:r>
              <a:rPr lang="en-IE" dirty="0"/>
              <a:t>Why was the EUSS application not successful? </a:t>
            </a:r>
            <a:endParaRPr lang="en-GB" dirty="0"/>
          </a:p>
          <a:p>
            <a:pPr lvl="1"/>
            <a:r>
              <a:rPr lang="en-IE" dirty="0"/>
              <a:t>If the application was rejected because it was ‘invalid’, then there is no AR </a:t>
            </a:r>
            <a:r>
              <a:rPr lang="en-IE" u="sng" dirty="0"/>
              <a:t>OR</a:t>
            </a:r>
            <a:r>
              <a:rPr lang="en-IE" dirty="0"/>
              <a:t> appeal rights.</a:t>
            </a:r>
            <a:endParaRPr lang="en-GB" dirty="0"/>
          </a:p>
          <a:p>
            <a:pPr lvl="1"/>
            <a:r>
              <a:rPr lang="en-IE" dirty="0"/>
              <a:t>If the application was refused on ‘suitability grounds’ (</a:t>
            </a:r>
            <a:r>
              <a:rPr lang="en-IE" dirty="0" err="1"/>
              <a:t>ie</a:t>
            </a:r>
            <a:r>
              <a:rPr lang="en-IE" dirty="0"/>
              <a:t> previous criminal convictions), then there is no AR right. </a:t>
            </a:r>
            <a:endParaRPr lang="en-GB" dirty="0"/>
          </a:p>
          <a:p>
            <a:pPr lvl="0"/>
            <a:r>
              <a:rPr lang="en-IE" dirty="0"/>
              <a:t>When was the application made?</a:t>
            </a:r>
            <a:endParaRPr lang="en-GB" dirty="0"/>
          </a:p>
          <a:p>
            <a:pPr lvl="1"/>
            <a:r>
              <a:rPr lang="en-IE" dirty="0"/>
              <a:t>Appeal rights were only introduced for applications made on or after 11pm on 31 January 2020. </a:t>
            </a:r>
            <a:endParaRPr lang="en-GB" dirty="0"/>
          </a:p>
          <a:p>
            <a:pPr marL="0" indent="0">
              <a:buNone/>
            </a:pPr>
            <a:endParaRPr lang="en-GB" dirty="0"/>
          </a:p>
        </p:txBody>
      </p:sp>
    </p:spTree>
    <p:extLst>
      <p:ext uri="{BB962C8B-B14F-4D97-AF65-F5344CB8AC3E}">
        <p14:creationId xmlns:p14="http://schemas.microsoft.com/office/powerpoint/2010/main" val="616587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Fresh application (1)</a:t>
            </a:r>
            <a:endParaRPr lang="en-GB" b="1" dirty="0"/>
          </a:p>
        </p:txBody>
      </p:sp>
      <p:sp>
        <p:nvSpPr>
          <p:cNvPr id="3" name="Content Placeholder 2"/>
          <p:cNvSpPr>
            <a:spLocks noGrp="1"/>
          </p:cNvSpPr>
          <p:nvPr>
            <p:ph idx="1"/>
          </p:nvPr>
        </p:nvSpPr>
        <p:spPr>
          <a:xfrm>
            <a:off x="838200" y="1483112"/>
            <a:ext cx="10515600" cy="4693851"/>
          </a:xfrm>
        </p:spPr>
        <p:txBody>
          <a:bodyPr>
            <a:normAutofit/>
          </a:bodyPr>
          <a:lstStyle/>
          <a:p>
            <a:pPr marL="0" indent="0">
              <a:buNone/>
            </a:pPr>
            <a:r>
              <a:rPr lang="en-IE" sz="2400" dirty="0"/>
              <a:t>Rather than challenging the unsuccessful application, a fresh (new) application could be made</a:t>
            </a:r>
          </a:p>
          <a:p>
            <a:pPr marL="0" indent="0">
              <a:buNone/>
            </a:pPr>
            <a:endParaRPr lang="en-IE" dirty="0"/>
          </a:p>
          <a:p>
            <a:pPr marL="0" indent="0">
              <a:buNone/>
            </a:pPr>
            <a:endParaRPr lang="en-IE" dirty="0"/>
          </a:p>
          <a:p>
            <a:pPr marL="0" indent="0">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32172410"/>
              </p:ext>
            </p:extLst>
          </p:nvPr>
        </p:nvGraphicFramePr>
        <p:xfrm>
          <a:off x="838200" y="2174489"/>
          <a:ext cx="10067074" cy="4602480"/>
        </p:xfrm>
        <a:graphic>
          <a:graphicData uri="http://schemas.openxmlformats.org/drawingml/2006/table">
            <a:tbl>
              <a:tblPr firstRow="1" bandRow="1">
                <a:tableStyleId>{F5AB1C69-6EDB-4FF4-983F-18BD219EF322}</a:tableStyleId>
              </a:tblPr>
              <a:tblGrid>
                <a:gridCol w="5033537">
                  <a:extLst>
                    <a:ext uri="{9D8B030D-6E8A-4147-A177-3AD203B41FA5}">
                      <a16:colId xmlns:a16="http://schemas.microsoft.com/office/drawing/2014/main" val="3225134702"/>
                    </a:ext>
                  </a:extLst>
                </a:gridCol>
                <a:gridCol w="5033537">
                  <a:extLst>
                    <a:ext uri="{9D8B030D-6E8A-4147-A177-3AD203B41FA5}">
                      <a16:colId xmlns:a16="http://schemas.microsoft.com/office/drawing/2014/main" val="2661985639"/>
                    </a:ext>
                  </a:extLst>
                </a:gridCol>
              </a:tblGrid>
              <a:tr h="352703">
                <a:tc>
                  <a:txBody>
                    <a:bodyPr/>
                    <a:lstStyle/>
                    <a:p>
                      <a:pPr algn="ctr"/>
                      <a:r>
                        <a:rPr lang="en-IE" sz="1800" dirty="0">
                          <a:solidFill>
                            <a:schemeClr val="tx1"/>
                          </a:solidFill>
                        </a:rPr>
                        <a:t>ADVANTAGES</a:t>
                      </a:r>
                      <a:endParaRPr lang="en-GB" sz="1800" dirty="0">
                        <a:solidFill>
                          <a:schemeClr val="tx1"/>
                        </a:solidFill>
                      </a:endParaRPr>
                    </a:p>
                  </a:txBody>
                  <a:tcPr anchor="ctr"/>
                </a:tc>
                <a:tc>
                  <a:txBody>
                    <a:bodyPr/>
                    <a:lstStyle/>
                    <a:p>
                      <a:pPr algn="ctr"/>
                      <a:r>
                        <a:rPr lang="en-IE" sz="1800" b="1" dirty="0">
                          <a:solidFill>
                            <a:schemeClr val="tx1"/>
                          </a:solidFill>
                        </a:rPr>
                        <a:t>DISADVANTAGES</a:t>
                      </a:r>
                      <a:endParaRPr lang="en-GB" sz="1800" b="1" dirty="0">
                        <a:solidFill>
                          <a:schemeClr val="tx1"/>
                        </a:solidFill>
                      </a:endParaRPr>
                    </a:p>
                  </a:txBody>
                  <a:tcPr anchor="ctr"/>
                </a:tc>
                <a:extLst>
                  <a:ext uri="{0D108BD9-81ED-4DB2-BD59-A6C34878D82A}">
                    <a16:rowId xmlns:a16="http://schemas.microsoft.com/office/drawing/2014/main" val="1919939496"/>
                  </a:ext>
                </a:extLst>
              </a:tr>
              <a:tr h="430735">
                <a:tc>
                  <a:txBody>
                    <a:bodyPr/>
                    <a:lstStyle/>
                    <a:p>
                      <a:pPr algn="ctr"/>
                      <a:r>
                        <a:rPr lang="en-IE" sz="2000" b="0" dirty="0"/>
                        <a:t>Free</a:t>
                      </a:r>
                      <a:endParaRPr lang="en-GB" sz="2000" b="0" dirty="0"/>
                    </a:p>
                  </a:txBody>
                  <a:tcPr anchor="ctr"/>
                </a:tc>
                <a:tc rowSpan="4">
                  <a:txBody>
                    <a:bodyPr/>
                    <a:lstStyle/>
                    <a:p>
                      <a:pPr algn="ctr"/>
                      <a:r>
                        <a:rPr lang="en-GB" sz="2000" b="0" dirty="0"/>
                        <a:t>Only likely to be a sensible option in limited circumstances: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000" b="0" kern="1200" dirty="0">
                          <a:solidFill>
                            <a:schemeClr val="dk1"/>
                          </a:solidFill>
                          <a:effectLst/>
                          <a:latin typeface="+mn-lt"/>
                          <a:ea typeface="+mn-ea"/>
                          <a:cs typeface="+mn-cs"/>
                        </a:rPr>
                        <a:t>Upgrade applications (PSS to SS) where PSS</a:t>
                      </a:r>
                      <a:r>
                        <a:rPr lang="en-IE" sz="2000" b="0" kern="1200" baseline="0" dirty="0">
                          <a:solidFill>
                            <a:schemeClr val="dk1"/>
                          </a:solidFill>
                          <a:effectLst/>
                          <a:latin typeface="+mn-lt"/>
                          <a:ea typeface="+mn-ea"/>
                          <a:cs typeface="+mn-cs"/>
                        </a:rPr>
                        <a:t> still valid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000" b="0" kern="1200" baseline="0" dirty="0">
                          <a:solidFill>
                            <a:schemeClr val="dk1"/>
                          </a:solidFill>
                          <a:effectLst/>
                          <a:latin typeface="+mn-lt"/>
                          <a:ea typeface="+mn-ea"/>
                          <a:cs typeface="+mn-cs"/>
                        </a:rPr>
                        <a:t>EUSS Family Permit applications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000" b="0" kern="1200" dirty="0">
                          <a:solidFill>
                            <a:schemeClr val="dk1"/>
                          </a:solidFill>
                          <a:effectLst/>
                          <a:latin typeface="+mn-lt"/>
                          <a:ea typeface="+mn-ea"/>
                          <a:cs typeface="+mn-cs"/>
                        </a:rPr>
                        <a:t>For those who have exhausted all other remedies   </a:t>
                      </a:r>
                      <a:endParaRPr lang="en-GB" sz="2000" b="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3336736796"/>
                  </a:ext>
                </a:extLst>
              </a:tr>
              <a:tr h="382095">
                <a:tc>
                  <a:txBody>
                    <a:bodyPr/>
                    <a:lstStyle/>
                    <a:p>
                      <a:pPr algn="ctr"/>
                      <a:r>
                        <a:rPr lang="en-IE" sz="2000" b="0" dirty="0"/>
                        <a:t>Familiar process</a:t>
                      </a:r>
                      <a:endParaRPr lang="en-GB" sz="2000" b="0" dirty="0"/>
                    </a:p>
                  </a:txBody>
                  <a:tcPr anchor="ctr"/>
                </a:tc>
                <a:tc v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800" b="1" kern="1200" baseline="0" dirty="0">
                        <a:solidFill>
                          <a:schemeClr val="dk1"/>
                        </a:solidFill>
                        <a:effectLst/>
                        <a:latin typeface="+mn-lt"/>
                        <a:ea typeface="+mn-ea"/>
                        <a:cs typeface="+mn-cs"/>
                      </a:endParaRPr>
                    </a:p>
                  </a:txBody>
                  <a:tcPr/>
                </a:tc>
                <a:extLst>
                  <a:ext uri="{0D108BD9-81ED-4DB2-BD59-A6C34878D82A}">
                    <a16:rowId xmlns:a16="http://schemas.microsoft.com/office/drawing/2014/main" val="2381673066"/>
                  </a:ext>
                </a:extLst>
              </a:tr>
              <a:tr h="382095">
                <a:tc>
                  <a:txBody>
                    <a:bodyPr/>
                    <a:lstStyle/>
                    <a:p>
                      <a:pPr algn="ctr"/>
                      <a:r>
                        <a:rPr lang="en-IE" sz="2000" b="0" dirty="0"/>
                        <a:t>No litigation required</a:t>
                      </a:r>
                      <a:endParaRPr lang="en-GB" sz="2000" b="0" dirty="0"/>
                    </a:p>
                  </a:txBody>
                  <a:tcPr anchor="ctr"/>
                </a:tc>
                <a:tc vMerge="1">
                  <a:txBody>
                    <a:bodyPr/>
                    <a:lstStyle/>
                    <a:p>
                      <a:endParaRPr lang="en-GB" dirty="0"/>
                    </a:p>
                  </a:txBody>
                  <a:tcPr/>
                </a:tc>
                <a:extLst>
                  <a:ext uri="{0D108BD9-81ED-4DB2-BD59-A6C34878D82A}">
                    <a16:rowId xmlns:a16="http://schemas.microsoft.com/office/drawing/2014/main" val="1972442231"/>
                  </a:ext>
                </a:extLst>
              </a:tr>
              <a:tr h="950687">
                <a:tc>
                  <a:txBody>
                    <a:bodyPr/>
                    <a:lstStyle/>
                    <a:p>
                      <a:pPr algn="ctr"/>
                      <a:r>
                        <a:rPr lang="en-IE" sz="2000" b="0" dirty="0"/>
                        <a:t>Opportunity to submit new evidence</a:t>
                      </a:r>
                      <a:r>
                        <a:rPr lang="en-IE" sz="2000" b="0" baseline="0" dirty="0"/>
                        <a:t> or a new basis for claiming EUSS status</a:t>
                      </a:r>
                      <a:endParaRPr lang="en-GB" sz="2000" b="0" dirty="0"/>
                    </a:p>
                  </a:txBody>
                  <a:tcPr anchor="ctr"/>
                </a:tc>
                <a:tc vMerge="1">
                  <a:txBody>
                    <a:bodyPr/>
                    <a:lstStyle/>
                    <a:p>
                      <a:endParaRPr lang="en-GB" dirty="0"/>
                    </a:p>
                  </a:txBody>
                  <a:tcPr/>
                </a:tc>
                <a:extLst>
                  <a:ext uri="{0D108BD9-81ED-4DB2-BD59-A6C34878D82A}">
                    <a16:rowId xmlns:a16="http://schemas.microsoft.com/office/drawing/2014/main" val="877726241"/>
                  </a:ext>
                </a:extLst>
              </a:tr>
              <a:tr h="9699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000" b="0" kern="1200" dirty="0">
                          <a:solidFill>
                            <a:schemeClr val="dk1"/>
                          </a:solidFill>
                          <a:effectLst/>
                          <a:latin typeface="+mn-lt"/>
                          <a:ea typeface="+mn-ea"/>
                          <a:cs typeface="+mn-cs"/>
                        </a:rPr>
                        <a:t>Might actually be quicker than seeking an AR or appeal (though hard to say for sure with backlogs!)</a:t>
                      </a: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E" sz="2000" b="0" kern="1200" dirty="0">
                          <a:solidFill>
                            <a:schemeClr val="dk1"/>
                          </a:solidFill>
                          <a:effectLst/>
                          <a:latin typeface="+mn-lt"/>
                          <a:ea typeface="+mn-ea"/>
                          <a:cs typeface="+mn-cs"/>
                        </a:rPr>
                        <a:t>Not able to correct initial decision-making - your previous application will be taken into account when you make a new application </a:t>
                      </a:r>
                      <a:endParaRPr lang="en-GB" sz="2000" b="0" kern="1200" dirty="0">
                        <a:solidFill>
                          <a:schemeClr val="dk1"/>
                        </a:solidFill>
                        <a:effectLst/>
                        <a:latin typeface="+mn-lt"/>
                        <a:ea typeface="+mn-ea"/>
                        <a:cs typeface="+mn-cs"/>
                      </a:endParaRPr>
                    </a:p>
                    <a:p>
                      <a:pPr algn="ctr"/>
                      <a:endParaRPr lang="en-GB" sz="2000" b="0" dirty="0"/>
                    </a:p>
                  </a:txBody>
                  <a:tcPr anchor="ctr"/>
                </a:tc>
                <a:extLst>
                  <a:ext uri="{0D108BD9-81ED-4DB2-BD59-A6C34878D82A}">
                    <a16:rowId xmlns:a16="http://schemas.microsoft.com/office/drawing/2014/main" val="1566755014"/>
                  </a:ext>
                </a:extLst>
              </a:tr>
              <a:tr h="9699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000" b="0" kern="1200" dirty="0">
                          <a:solidFill>
                            <a:schemeClr val="dk1"/>
                          </a:solidFill>
                          <a:effectLst/>
                          <a:latin typeface="+mn-lt"/>
                          <a:ea typeface="+mn-ea"/>
                          <a:cs typeface="+mn-cs"/>
                        </a:rPr>
                        <a:t>May</a:t>
                      </a:r>
                      <a:r>
                        <a:rPr lang="en-IE" sz="2000" b="0" kern="1200" baseline="0" dirty="0">
                          <a:solidFill>
                            <a:schemeClr val="dk1"/>
                          </a:solidFill>
                          <a:effectLst/>
                          <a:latin typeface="+mn-lt"/>
                          <a:ea typeface="+mn-ea"/>
                          <a:cs typeface="+mn-cs"/>
                        </a:rPr>
                        <a:t> be no</a:t>
                      </a:r>
                      <a:r>
                        <a:rPr lang="en-IE" sz="2000" b="0" kern="1200" dirty="0">
                          <a:solidFill>
                            <a:schemeClr val="dk1"/>
                          </a:solidFill>
                          <a:effectLst/>
                          <a:latin typeface="+mn-lt"/>
                          <a:ea typeface="+mn-ea"/>
                          <a:cs typeface="+mn-cs"/>
                        </a:rPr>
                        <a:t> strict time limit for making a new application (BUT – see next slide)</a:t>
                      </a:r>
                      <a:endParaRPr lang="en-GB" sz="2000" b="0" kern="1200" dirty="0">
                        <a:solidFill>
                          <a:schemeClr val="dk1"/>
                        </a:solidFill>
                        <a:effectLst/>
                        <a:latin typeface="+mn-lt"/>
                        <a:ea typeface="+mn-ea"/>
                        <a:cs typeface="+mn-cs"/>
                      </a:endParaRPr>
                    </a:p>
                    <a:p>
                      <a:pPr algn="ctr"/>
                      <a:endParaRPr lang="en-GB" sz="2000" b="0" dirty="0"/>
                    </a:p>
                  </a:txBody>
                  <a:tcPr anchor="ctr"/>
                </a:tc>
                <a:tc vMerge="1">
                  <a:txBody>
                    <a:bodyPr/>
                    <a:lstStyle/>
                    <a:p>
                      <a:endParaRPr lang="en-GB" dirty="0"/>
                    </a:p>
                  </a:txBody>
                  <a:tcPr/>
                </a:tc>
                <a:extLst>
                  <a:ext uri="{0D108BD9-81ED-4DB2-BD59-A6C34878D82A}">
                    <a16:rowId xmlns:a16="http://schemas.microsoft.com/office/drawing/2014/main" val="2185237601"/>
                  </a:ext>
                </a:extLst>
              </a:tr>
            </a:tbl>
          </a:graphicData>
        </a:graphic>
      </p:graphicFrame>
    </p:spTree>
    <p:extLst>
      <p:ext uri="{BB962C8B-B14F-4D97-AF65-F5344CB8AC3E}">
        <p14:creationId xmlns:p14="http://schemas.microsoft.com/office/powerpoint/2010/main" val="49362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Fresh application (2)</a:t>
            </a:r>
            <a:endParaRPr lang="en-GB" dirty="0">
              <a:latin typeface="Trebuchet MS" panose="020B0603020202020204" pitchFamily="34" charset="0"/>
            </a:endParaRPr>
          </a:p>
        </p:txBody>
      </p:sp>
      <p:sp>
        <p:nvSpPr>
          <p:cNvPr id="3" name="Content Placeholder 2"/>
          <p:cNvSpPr>
            <a:spLocks noGrp="1"/>
          </p:cNvSpPr>
          <p:nvPr>
            <p:ph idx="1"/>
          </p:nvPr>
        </p:nvSpPr>
        <p:spPr>
          <a:xfrm>
            <a:off x="838200" y="1276957"/>
            <a:ext cx="10515600" cy="5380321"/>
          </a:xfrm>
        </p:spPr>
        <p:txBody>
          <a:bodyPr>
            <a:noAutofit/>
          </a:bodyPr>
          <a:lstStyle/>
          <a:p>
            <a:pPr marL="0" indent="0" algn="just">
              <a:buNone/>
            </a:pPr>
            <a:r>
              <a:rPr lang="en-IE" sz="3200" b="1" dirty="0"/>
              <a:t>IMPORTANT: </a:t>
            </a:r>
            <a:r>
              <a:rPr lang="en-IE" sz="3200" dirty="0"/>
              <a:t>Where a fresh application on behalf of a client would be a ‘late application’, you should be aware of current EUSS caseworker guidance on ‘reasonable grounds’ for late application: </a:t>
            </a:r>
            <a:endParaRPr lang="en-GB" sz="3200" dirty="0"/>
          </a:p>
          <a:p>
            <a:pPr marL="0" indent="0" algn="just">
              <a:buNone/>
            </a:pPr>
            <a:r>
              <a:rPr lang="en-IE" sz="3200" i="1" dirty="0"/>
              <a:t>Where a person has already made an in-time application to the EU Settlement Scheme, and this application has been refused, they will not be able to make a late application to the scheme based on there being reasonable grounds for failing to meet the deadline applicable to them, as they previously met that deadline. </a:t>
            </a:r>
            <a:r>
              <a:rPr lang="en-IE" sz="3200" b="1" i="1" dirty="0"/>
              <a:t>They will not therefore be able to make a further, successful application to the scheme as they will not have reasonable grounds.</a:t>
            </a:r>
            <a:r>
              <a:rPr lang="en-IE" sz="3200" i="1" dirty="0"/>
              <a:t> </a:t>
            </a:r>
            <a:endParaRPr lang="en-GB" sz="3200" dirty="0"/>
          </a:p>
        </p:txBody>
      </p:sp>
    </p:spTree>
    <p:extLst>
      <p:ext uri="{BB962C8B-B14F-4D97-AF65-F5344CB8AC3E}">
        <p14:creationId xmlns:p14="http://schemas.microsoft.com/office/powerpoint/2010/main" val="3858429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Fresh application (3)</a:t>
            </a:r>
            <a:endParaRPr lang="en-GB" dirty="0">
              <a:latin typeface="Trebuchet MS" panose="020B0603020202020204" pitchFamily="34" charset="0"/>
            </a:endParaRPr>
          </a:p>
        </p:txBody>
      </p:sp>
      <p:sp>
        <p:nvSpPr>
          <p:cNvPr id="3" name="Content Placeholder 2"/>
          <p:cNvSpPr>
            <a:spLocks noGrp="1"/>
          </p:cNvSpPr>
          <p:nvPr>
            <p:ph idx="1"/>
          </p:nvPr>
        </p:nvSpPr>
        <p:spPr>
          <a:xfrm>
            <a:off x="838200" y="1377319"/>
            <a:ext cx="10515600" cy="5369169"/>
          </a:xfrm>
        </p:spPr>
        <p:txBody>
          <a:bodyPr>
            <a:noAutofit/>
          </a:bodyPr>
          <a:lstStyle/>
          <a:p>
            <a:pPr algn="just"/>
            <a:r>
              <a:rPr lang="en-IE" sz="3200" dirty="0"/>
              <a:t>Home Office have confirmed in correspondence with Here For Good that there “may be occasional circumstances” where there will be reasonable grounds for a fresh late application after an unsuccessful in-time application, and will amend published guidance to reflect this </a:t>
            </a:r>
            <a:r>
              <a:rPr lang="en-IE" sz="3200" b="1" u="sng" dirty="0"/>
              <a:t>BUT</a:t>
            </a:r>
            <a:r>
              <a:rPr lang="en-IE" sz="3200" dirty="0"/>
              <a:t> important to note that Home Office likely to scrutinise reasons given. </a:t>
            </a:r>
            <a:endParaRPr lang="en-GB" sz="3200" dirty="0"/>
          </a:p>
          <a:p>
            <a:pPr algn="just"/>
            <a:r>
              <a:rPr lang="en-IE" sz="3200" b="1" dirty="0"/>
              <a:t>Clients without an EUSS status (or other immigration status) who do not challenge unsuccessful applications lose important protections and may have no lawful basis for being in the UK – risk of being ‘</a:t>
            </a:r>
            <a:r>
              <a:rPr lang="en-IE" sz="3200" b="1" dirty="0" err="1"/>
              <a:t>overstayers</a:t>
            </a:r>
            <a:r>
              <a:rPr lang="en-IE" sz="3200" b="1" dirty="0"/>
              <a:t>’. </a:t>
            </a:r>
            <a:endParaRPr lang="en-GB" sz="3200" dirty="0"/>
          </a:p>
        </p:txBody>
      </p:sp>
    </p:spTree>
    <p:extLst>
      <p:ext uri="{BB962C8B-B14F-4D97-AF65-F5344CB8AC3E}">
        <p14:creationId xmlns:p14="http://schemas.microsoft.com/office/powerpoint/2010/main" val="328692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Administrative Review (1)</a:t>
            </a:r>
            <a:endParaRPr lang="en-GB" b="1" dirty="0"/>
          </a:p>
        </p:txBody>
      </p:sp>
      <p:sp>
        <p:nvSpPr>
          <p:cNvPr id="3" name="Content Placeholder 2"/>
          <p:cNvSpPr>
            <a:spLocks noGrp="1"/>
          </p:cNvSpPr>
          <p:nvPr>
            <p:ph idx="1"/>
          </p:nvPr>
        </p:nvSpPr>
        <p:spPr>
          <a:xfrm>
            <a:off x="838200" y="1468786"/>
            <a:ext cx="10515600" cy="4106824"/>
          </a:xfrm>
        </p:spPr>
        <p:txBody>
          <a:bodyPr>
            <a:noAutofit/>
          </a:bodyPr>
          <a:lstStyle/>
          <a:p>
            <a:pPr marL="0" indent="0">
              <a:buNone/>
            </a:pPr>
            <a:r>
              <a:rPr lang="en-IE" dirty="0"/>
              <a:t>Can be used:</a:t>
            </a:r>
            <a:endParaRPr lang="en-GB" dirty="0"/>
          </a:p>
          <a:p>
            <a:pPr lvl="0"/>
            <a:r>
              <a:rPr lang="en-IE" dirty="0"/>
              <a:t>Where applicant gets pre-settled status but thinks they were entitled to settled status</a:t>
            </a:r>
            <a:endParaRPr lang="en-GB" dirty="0"/>
          </a:p>
          <a:p>
            <a:pPr lvl="0"/>
            <a:r>
              <a:rPr lang="en-IE" dirty="0"/>
              <a:t>Where an application was refused on grounds of eligibility (</a:t>
            </a:r>
            <a:r>
              <a:rPr lang="en-IE" dirty="0" err="1"/>
              <a:t>ie</a:t>
            </a:r>
            <a:r>
              <a:rPr lang="en-IE" dirty="0"/>
              <a:t> insufficient evidence of family relationship, residence in UK). </a:t>
            </a:r>
          </a:p>
          <a:p>
            <a:pPr lvl="0"/>
            <a:endParaRPr lang="en-IE" dirty="0"/>
          </a:p>
        </p:txBody>
      </p:sp>
    </p:spTree>
    <p:extLst>
      <p:ext uri="{BB962C8B-B14F-4D97-AF65-F5344CB8AC3E}">
        <p14:creationId xmlns:p14="http://schemas.microsoft.com/office/powerpoint/2010/main" val="2467621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2586</TotalTime>
  <Words>1357</Words>
  <Application>Microsoft Office PowerPoint</Application>
  <PresentationFormat>Widescreen</PresentationFormat>
  <Paragraphs>123</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Courier New</vt:lpstr>
      <vt:lpstr>Trebuchet MS</vt:lpstr>
      <vt:lpstr>Office Theme</vt:lpstr>
      <vt:lpstr>Remedies and the European Union Settlement Scheme  </vt:lpstr>
      <vt:lpstr>The European Union Settlement Scheme (EUSS)</vt:lpstr>
      <vt:lpstr> PLP’s EUSS Hub </vt:lpstr>
      <vt:lpstr>Possible remedies when an EUSS application is unsuccessful </vt:lpstr>
      <vt:lpstr>What remedies are available if an EUSS application is unsuccessful?  </vt:lpstr>
      <vt:lpstr>Fresh application (1)</vt:lpstr>
      <vt:lpstr>Fresh application (2)</vt:lpstr>
      <vt:lpstr>Fresh application (3)</vt:lpstr>
      <vt:lpstr>Administrative Review (1)</vt:lpstr>
      <vt:lpstr>Administrative Review (2)</vt:lpstr>
      <vt:lpstr>Appeal (1)</vt:lpstr>
      <vt:lpstr>Appeal (2)</vt:lpstr>
      <vt:lpstr>Fresh application and appeal? </vt:lpstr>
      <vt:lpstr> Judicial Review (1) </vt:lpstr>
      <vt:lpstr>Judicial Review (2)</vt:lpstr>
      <vt:lpstr>Any 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the EU Settlement Scheme</dc:title>
  <dc:creator>Ollie Persey</dc:creator>
  <cp:lastModifiedBy>Aoife O'Reilly</cp:lastModifiedBy>
  <cp:revision>60</cp:revision>
  <cp:lastPrinted>2019-05-16T10:58:26Z</cp:lastPrinted>
  <dcterms:created xsi:type="dcterms:W3CDTF">2019-05-15T14:05:49Z</dcterms:created>
  <dcterms:modified xsi:type="dcterms:W3CDTF">2022-03-07T11:03:03Z</dcterms:modified>
</cp:coreProperties>
</file>