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4"/>
  </p:notesMasterIdLst>
  <p:sldIdLst>
    <p:sldId id="285" r:id="rId2"/>
    <p:sldId id="329" r:id="rId3"/>
    <p:sldId id="290" r:id="rId4"/>
    <p:sldId id="293" r:id="rId5"/>
    <p:sldId id="294" r:id="rId6"/>
    <p:sldId id="295" r:id="rId7"/>
    <p:sldId id="296" r:id="rId8"/>
    <p:sldId id="300" r:id="rId9"/>
    <p:sldId id="319" r:id="rId10"/>
    <p:sldId id="320" r:id="rId11"/>
    <p:sldId id="321" r:id="rId12"/>
    <p:sldId id="322" r:id="rId13"/>
    <p:sldId id="299" r:id="rId14"/>
    <p:sldId id="291" r:id="rId15"/>
    <p:sldId id="292" r:id="rId16"/>
    <p:sldId id="301" r:id="rId17"/>
    <p:sldId id="323" r:id="rId18"/>
    <p:sldId id="317" r:id="rId19"/>
    <p:sldId id="318" r:id="rId20"/>
    <p:sldId id="288" r:id="rId21"/>
    <p:sldId id="324" r:id="rId22"/>
    <p:sldId id="328" r:id="rId23"/>
    <p:sldId id="325" r:id="rId24"/>
    <p:sldId id="326" r:id="rId25"/>
    <p:sldId id="271" r:id="rId26"/>
    <p:sldId id="272" r:id="rId27"/>
    <p:sldId id="302" r:id="rId28"/>
    <p:sldId id="273" r:id="rId29"/>
    <p:sldId id="274" r:id="rId30"/>
    <p:sldId id="287" r:id="rId31"/>
    <p:sldId id="306" r:id="rId32"/>
    <p:sldId id="327" r:id="rId33"/>
    <p:sldId id="278" r:id="rId34"/>
    <p:sldId id="279" r:id="rId35"/>
    <p:sldId id="281" r:id="rId36"/>
    <p:sldId id="312" r:id="rId37"/>
    <p:sldId id="313" r:id="rId38"/>
    <p:sldId id="314" r:id="rId39"/>
    <p:sldId id="316" r:id="rId40"/>
    <p:sldId id="311" r:id="rId41"/>
    <p:sldId id="307" r:id="rId42"/>
    <p:sldId id="308" r:id="rId43"/>
    <p:sldId id="309" r:id="rId44"/>
    <p:sldId id="310" r:id="rId45"/>
    <p:sldId id="283" r:id="rId46"/>
    <p:sldId id="276" r:id="rId47"/>
    <p:sldId id="298" r:id="rId48"/>
    <p:sldId id="297" r:id="rId49"/>
    <p:sldId id="303" r:id="rId50"/>
    <p:sldId id="304" r:id="rId51"/>
    <p:sldId id="305" r:id="rId52"/>
    <p:sldId id="284"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1979">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B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76" autoAdjust="0"/>
  </p:normalViewPr>
  <p:slideViewPr>
    <p:cSldViewPr>
      <p:cViewPr varScale="1">
        <p:scale>
          <a:sx n="105" d="100"/>
          <a:sy n="105" d="100"/>
        </p:scale>
        <p:origin x="1632" y="168"/>
      </p:cViewPr>
      <p:guideLst>
        <p:guide orient="horz" pos="1979"/>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354869B-F9D0-46AE-86CE-3B0EE570CBDA}" type="datetime1">
              <a:rPr lang="en-US"/>
              <a:pPr/>
              <a:t>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27B22C-590A-4423-8067-9953869AC487}" type="slidenum">
              <a:rPr lang="en-US"/>
              <a:pPr/>
              <a:t>‹#›</a:t>
            </a:fld>
            <a:endParaRPr lang="en-US"/>
          </a:p>
        </p:txBody>
      </p:sp>
    </p:spTree>
    <p:extLst>
      <p:ext uri="{BB962C8B-B14F-4D97-AF65-F5344CB8AC3E}">
        <p14:creationId xmlns:p14="http://schemas.microsoft.com/office/powerpoint/2010/main" val="365227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20</a:t>
            </a:fld>
            <a:endParaRPr lang="en-US"/>
          </a:p>
        </p:txBody>
      </p:sp>
    </p:spTree>
    <p:extLst>
      <p:ext uri="{BB962C8B-B14F-4D97-AF65-F5344CB8AC3E}">
        <p14:creationId xmlns:p14="http://schemas.microsoft.com/office/powerpoint/2010/main" val="421723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37</a:t>
            </a:fld>
            <a:endParaRPr lang="en-US"/>
          </a:p>
        </p:txBody>
      </p:sp>
    </p:spTree>
    <p:extLst>
      <p:ext uri="{BB962C8B-B14F-4D97-AF65-F5344CB8AC3E}">
        <p14:creationId xmlns:p14="http://schemas.microsoft.com/office/powerpoint/2010/main" val="208030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38</a:t>
            </a:fld>
            <a:endParaRPr lang="en-US"/>
          </a:p>
        </p:txBody>
      </p:sp>
    </p:spTree>
    <p:extLst>
      <p:ext uri="{BB962C8B-B14F-4D97-AF65-F5344CB8AC3E}">
        <p14:creationId xmlns:p14="http://schemas.microsoft.com/office/powerpoint/2010/main" val="1070741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39</a:t>
            </a:fld>
            <a:endParaRPr lang="en-US"/>
          </a:p>
        </p:txBody>
      </p:sp>
    </p:spTree>
    <p:extLst>
      <p:ext uri="{BB962C8B-B14F-4D97-AF65-F5344CB8AC3E}">
        <p14:creationId xmlns:p14="http://schemas.microsoft.com/office/powerpoint/2010/main" val="677582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40</a:t>
            </a:fld>
            <a:endParaRPr lang="en-US"/>
          </a:p>
        </p:txBody>
      </p:sp>
    </p:spTree>
    <p:extLst>
      <p:ext uri="{BB962C8B-B14F-4D97-AF65-F5344CB8AC3E}">
        <p14:creationId xmlns:p14="http://schemas.microsoft.com/office/powerpoint/2010/main" val="1257502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41</a:t>
            </a:fld>
            <a:endParaRPr lang="en-US"/>
          </a:p>
        </p:txBody>
      </p:sp>
    </p:spTree>
    <p:extLst>
      <p:ext uri="{BB962C8B-B14F-4D97-AF65-F5344CB8AC3E}">
        <p14:creationId xmlns:p14="http://schemas.microsoft.com/office/powerpoint/2010/main" val="4202843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42</a:t>
            </a:fld>
            <a:endParaRPr lang="en-US"/>
          </a:p>
        </p:txBody>
      </p:sp>
    </p:spTree>
    <p:extLst>
      <p:ext uri="{BB962C8B-B14F-4D97-AF65-F5344CB8AC3E}">
        <p14:creationId xmlns:p14="http://schemas.microsoft.com/office/powerpoint/2010/main" val="225824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43</a:t>
            </a:fld>
            <a:endParaRPr lang="en-US"/>
          </a:p>
        </p:txBody>
      </p:sp>
    </p:spTree>
    <p:extLst>
      <p:ext uri="{BB962C8B-B14F-4D97-AF65-F5344CB8AC3E}">
        <p14:creationId xmlns:p14="http://schemas.microsoft.com/office/powerpoint/2010/main" val="93616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44</a:t>
            </a:fld>
            <a:endParaRPr lang="en-US"/>
          </a:p>
        </p:txBody>
      </p:sp>
    </p:spTree>
    <p:extLst>
      <p:ext uri="{BB962C8B-B14F-4D97-AF65-F5344CB8AC3E}">
        <p14:creationId xmlns:p14="http://schemas.microsoft.com/office/powerpoint/2010/main" val="290417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21</a:t>
            </a:fld>
            <a:endParaRPr lang="en-US"/>
          </a:p>
        </p:txBody>
      </p:sp>
    </p:spTree>
    <p:extLst>
      <p:ext uri="{BB962C8B-B14F-4D97-AF65-F5344CB8AC3E}">
        <p14:creationId xmlns:p14="http://schemas.microsoft.com/office/powerpoint/2010/main" val="85291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Old news – but the principles are still relevant when making ECF applications, and the judgment as a whole is worth reading! </a:t>
            </a:r>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22</a:t>
            </a:fld>
            <a:endParaRPr lang="en-US"/>
          </a:p>
        </p:txBody>
      </p:sp>
    </p:spTree>
    <p:extLst>
      <p:ext uri="{BB962C8B-B14F-4D97-AF65-F5344CB8AC3E}">
        <p14:creationId xmlns:p14="http://schemas.microsoft.com/office/powerpoint/2010/main" val="222385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Old news – but the principles are still relevant when making ECF applications, and the judgment as a whole is worth reading! </a:t>
            </a:r>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25</a:t>
            </a:fld>
            <a:endParaRPr lang="en-US"/>
          </a:p>
        </p:txBody>
      </p:sp>
    </p:spTree>
    <p:extLst>
      <p:ext uri="{BB962C8B-B14F-4D97-AF65-F5344CB8AC3E}">
        <p14:creationId xmlns:p14="http://schemas.microsoft.com/office/powerpoint/2010/main" val="1975048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31</a:t>
            </a:fld>
            <a:endParaRPr lang="en-US"/>
          </a:p>
        </p:txBody>
      </p:sp>
    </p:spTree>
    <p:extLst>
      <p:ext uri="{BB962C8B-B14F-4D97-AF65-F5344CB8AC3E}">
        <p14:creationId xmlns:p14="http://schemas.microsoft.com/office/powerpoint/2010/main" val="2876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32</a:t>
            </a:fld>
            <a:endParaRPr lang="en-US"/>
          </a:p>
        </p:txBody>
      </p:sp>
    </p:spTree>
    <p:extLst>
      <p:ext uri="{BB962C8B-B14F-4D97-AF65-F5344CB8AC3E}">
        <p14:creationId xmlns:p14="http://schemas.microsoft.com/office/powerpoint/2010/main" val="23779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Backdating</a:t>
            </a:r>
            <a:r>
              <a:rPr lang="en-GB" baseline="0" dirty="0" smtClean="0"/>
              <a:t> – less risk in immigration than in other cases – 75% success rate. </a:t>
            </a:r>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33</a:t>
            </a:fld>
            <a:endParaRPr lang="en-US"/>
          </a:p>
        </p:txBody>
      </p:sp>
    </p:spTree>
    <p:extLst>
      <p:ext uri="{BB962C8B-B14F-4D97-AF65-F5344CB8AC3E}">
        <p14:creationId xmlns:p14="http://schemas.microsoft.com/office/powerpoint/2010/main" val="234709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34</a:t>
            </a:fld>
            <a:endParaRPr lang="en-US"/>
          </a:p>
        </p:txBody>
      </p:sp>
    </p:spTree>
    <p:extLst>
      <p:ext uri="{BB962C8B-B14F-4D97-AF65-F5344CB8AC3E}">
        <p14:creationId xmlns:p14="http://schemas.microsoft.com/office/powerpoint/2010/main" val="429055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27B22C-590A-4423-8067-9953869AC487}" type="slidenum">
              <a:rPr lang="en-US" smtClean="0"/>
              <a:pPr/>
              <a:t>36</a:t>
            </a:fld>
            <a:endParaRPr lang="en-US"/>
          </a:p>
        </p:txBody>
      </p:sp>
    </p:spTree>
    <p:extLst>
      <p:ext uri="{BB962C8B-B14F-4D97-AF65-F5344CB8AC3E}">
        <p14:creationId xmlns:p14="http://schemas.microsoft.com/office/powerpoint/2010/main" val="225128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9067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5" name="Picture 8" descr="LS-Generic-PPT-Header.png"/>
          <p:cNvPicPr>
            <a:picLocks noChangeAspect="1"/>
          </p:cNvPicPr>
          <p:nvPr userDrawn="1"/>
        </p:nvPicPr>
        <p:blipFill>
          <a:blip r:embed="rId2" cstate="print"/>
          <a:srcRect/>
          <a:stretch>
            <a:fillRect/>
          </a:stretch>
        </p:blipFill>
        <p:spPr bwMode="auto">
          <a:xfrm>
            <a:off x="0" y="0"/>
            <a:ext cx="9144000" cy="1474788"/>
          </a:xfrm>
          <a:prstGeom prst="rect">
            <a:avLst/>
          </a:prstGeom>
          <a:noFill/>
          <a:ln w="9525">
            <a:noFill/>
            <a:miter lim="800000"/>
            <a:headEnd/>
            <a:tailEnd/>
          </a:ln>
        </p:spPr>
      </p:pic>
      <p:sp>
        <p:nvSpPr>
          <p:cNvPr id="7" name="Rectangle 2"/>
          <p:cNvSpPr>
            <a:spLocks noGrp="1" noChangeArrowheads="1"/>
          </p:cNvSpPr>
          <p:nvPr>
            <p:ph type="title"/>
          </p:nvPr>
        </p:nvSpPr>
        <p:spPr bwMode="auto">
          <a:xfrm>
            <a:off x="1676400" y="260350"/>
            <a:ext cx="69992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 name="Rectangle 3"/>
          <p:cNvSpPr>
            <a:spLocks noGrp="1" noChangeArrowheads="1"/>
          </p:cNvSpPr>
          <p:nvPr>
            <p:ph idx="1" hasCustomPrompt="1"/>
          </p:nvPr>
        </p:nvSpPr>
        <p:spPr bwMode="auto">
          <a:xfrm>
            <a:off x="457200" y="1600200"/>
            <a:ext cx="4042792" cy="434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66BC29"/>
              </a:buClr>
              <a:buFont typeface="Trebuchet MS" pitchFamily="34" charset="0"/>
              <a:buChar char="•"/>
              <a:defRPr sz="2400">
                <a:solidFill>
                  <a:schemeClr val="tx1"/>
                </a:solidFill>
              </a:defRPr>
            </a:lvl1pPr>
            <a:lvl2pPr>
              <a:buClr>
                <a:srgbClr val="66BC29"/>
              </a:buClr>
              <a:buFont typeface="Arial" pitchFamily="34" charset="0"/>
              <a:buChar char="•"/>
              <a:defRPr sz="2000" baseline="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dirty="0" smtClean="0"/>
              <a:t>  Click to edit Master text styles</a:t>
            </a:r>
          </a:p>
          <a:p>
            <a:pPr lvl="1"/>
            <a:endParaRPr lang="en-US" dirty="0" smtClean="0"/>
          </a:p>
          <a:p>
            <a:pPr lvl="1"/>
            <a:endParaRPr lang="en-US" dirty="0" smtClean="0"/>
          </a:p>
          <a:p>
            <a:pPr lvl="1"/>
            <a:endParaRPr lang="en-US" dirty="0" smtClean="0"/>
          </a:p>
          <a:p>
            <a:pPr lvl="2"/>
            <a:endParaRPr lang="en-US" dirty="0" smtClean="0"/>
          </a:p>
        </p:txBody>
      </p:sp>
      <p:sp>
        <p:nvSpPr>
          <p:cNvPr id="12" name="Rectangle 3"/>
          <p:cNvSpPr>
            <a:spLocks noGrp="1" noChangeArrowheads="1"/>
          </p:cNvSpPr>
          <p:nvPr>
            <p:ph idx="10" hasCustomPrompt="1"/>
          </p:nvPr>
        </p:nvSpPr>
        <p:spPr bwMode="auto">
          <a:xfrm>
            <a:off x="4644008" y="1628800"/>
            <a:ext cx="4042792" cy="4320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Clr>
                <a:srgbClr val="66BC29"/>
              </a:buClr>
              <a:buFont typeface="Trebuchet MS" pitchFamily="34" charset="0"/>
              <a:buChar char="•"/>
              <a:defRPr sz="2400">
                <a:solidFill>
                  <a:schemeClr val="tx1"/>
                </a:solidFill>
              </a:defRPr>
            </a:lvl1pPr>
            <a:lvl2pPr>
              <a:buClr>
                <a:srgbClr val="66BC29"/>
              </a:buClr>
              <a:buFont typeface="Arial" pitchFamily="34" charset="0"/>
              <a:buChar char="•"/>
              <a:defRPr sz="2000" baseline="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1"/>
            <a:r>
              <a:rPr lang="en-US" dirty="0" smtClean="0"/>
              <a:t>  Click to edit Master text styles</a:t>
            </a:r>
          </a:p>
          <a:p>
            <a:pPr lvl="2"/>
            <a:endParaRPr lang="en-US" dirty="0" smtClean="0"/>
          </a:p>
        </p:txBody>
      </p:sp>
    </p:spTree>
    <p:extLst>
      <p:ext uri="{BB962C8B-B14F-4D97-AF65-F5344CB8AC3E}">
        <p14:creationId xmlns:p14="http://schemas.microsoft.com/office/powerpoint/2010/main" val="10502341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676400" y="260350"/>
            <a:ext cx="69992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97323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E5E3CE-A380-4016-8D64-5711CACF8152}" type="datetimeFigureOut">
              <a:rPr lang="en-GB" smtClean="0"/>
              <a:pPr/>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11D89E-C6F3-44F3-A001-0C27DD2188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1676400" y="260350"/>
            <a:ext cx="69992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33484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5E3CE-A380-4016-8D64-5711CACF8152}" type="datetimeFigureOut">
              <a:rPr lang="en-GB" smtClean="0"/>
              <a:pPr/>
              <a:t>03/02/2022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11D89E-C6F3-44F3-A001-0C27DD21880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 id="2147483686" r:id="rId5"/>
    <p:sldLayoutId id="2147483687" r:id="rId6"/>
    <p:sldLayoutId id="2147483688" r:id="rId7"/>
    <p:sldLayoutId id="2147483691" r:id="rId8"/>
    <p:sldLayoutId id="2147483693" r:id="rId9"/>
    <p:sldLayoutId id="2147483694" r:id="rId10"/>
    <p:sldLayoutId id="2147483676" r:id="rId11"/>
    <p:sldLayoutId id="2147483712" r:id="rId12"/>
    <p:sldLayoutId id="214748371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hyperlink" Target="mailto:ContactECC@justice.gov.uk"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jpe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gov.uk/government/uploads/system/uploads/attachment_data/file/477317/legal-aid-chancellor-non-inquests.pdf" TargetMode="External"/><Relationship Id="rId7" Type="http://schemas.openxmlformats.org/officeDocument/2006/relationships/image" Target="../media/image4.png"/><Relationship Id="rId2" Type="http://schemas.openxmlformats.org/officeDocument/2006/relationships/hyperlink" Target="https://assets.publishing.service.gov.uk/government/uploads/system/uploads/attachment_data/file/879163/CIVECF1_form_fillable.pdf" TargetMode="Externa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s://assets.publishing.service.gov.uk/government/uploads/system/uploads/attachment_data/file/879071/ECF_Provider_Pack_March_2020_Amendments__002_.pdf"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legislation.gov.uk/ukpga/2012/10/section/10" TargetMode="External"/><Relationship Id="rId7" Type="http://schemas.openxmlformats.org/officeDocument/2006/relationships/image" Target="../media/image4.png"/><Relationship Id="rId2" Type="http://schemas.openxmlformats.org/officeDocument/2006/relationships/hyperlink" Target="https://publiclawproject.org.uk/exceptional-case-funding/" TargetMode="External"/><Relationship Id="rId1" Type="http://schemas.openxmlformats.org/officeDocument/2006/relationships/slideLayout" Target="../slideLayouts/slideLayout9.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hyperlink" Target="https://www.legislation.gov.uk/uksi/2012/3098/part/8"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19"/>
            <a:ext cx="7704856" cy="5854505"/>
          </a:xfrm>
        </p:spPr>
        <p:txBody>
          <a:bodyPr>
            <a:normAutofit/>
          </a:bodyPr>
          <a:lstStyle/>
          <a:p>
            <a:r>
              <a:rPr lang="en-GB" u="sng" dirty="0" smtClean="0"/>
              <a:t>Exceptional </a:t>
            </a:r>
            <a:r>
              <a:rPr lang="en-GB" u="sng" dirty="0" smtClean="0"/>
              <a:t>Case Funding</a:t>
            </a:r>
            <a:r>
              <a:rPr lang="en-GB" dirty="0" smtClean="0"/>
              <a:t/>
            </a:r>
            <a:br>
              <a:rPr lang="en-GB" dirty="0" smtClean="0"/>
            </a:br>
            <a:r>
              <a:rPr lang="en-GB" sz="4000" dirty="0" smtClean="0"/>
              <a:t> (and other ways to fund cases in housing-adjacent categories of law)</a:t>
            </a:r>
            <a:r>
              <a:rPr lang="en-GB" dirty="0" smtClean="0"/>
              <a:t/>
            </a:r>
            <a:br>
              <a:rPr lang="en-GB" dirty="0" smtClean="0"/>
            </a:br>
            <a:r>
              <a:rPr lang="en-GB" dirty="0" smtClean="0"/>
              <a:t/>
            </a:r>
            <a:br>
              <a:rPr lang="en-GB" dirty="0" smtClean="0"/>
            </a:br>
            <a:r>
              <a:rPr lang="en-GB" dirty="0"/>
              <a:t/>
            </a:r>
            <a:br>
              <a:rPr lang="en-GB" dirty="0"/>
            </a:br>
            <a:endParaRPr lang="en-GB" sz="1800" dirty="0"/>
          </a:p>
        </p:txBody>
      </p:sp>
      <p:sp>
        <p:nvSpPr>
          <p:cNvPr id="4" name="AutoShape 4" descr="Edwards Duthie Shamash Solicitors - Central &amp; East London Lawy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2056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406" t="10746" r="9444"/>
          <a:stretch/>
        </p:blipFill>
        <p:spPr>
          <a:xfrm>
            <a:off x="251520" y="260648"/>
            <a:ext cx="8568952" cy="6262681"/>
          </a:xfrm>
          <a:prstGeom prst="rect">
            <a:avLst/>
          </a:prstGeom>
        </p:spPr>
      </p:pic>
    </p:spTree>
    <p:extLst>
      <p:ext uri="{BB962C8B-B14F-4D97-AF65-F5344CB8AC3E}">
        <p14:creationId xmlns:p14="http://schemas.microsoft.com/office/powerpoint/2010/main" val="77535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375" t="12928" r="17319" b="10020"/>
          <a:stretch/>
        </p:blipFill>
        <p:spPr>
          <a:xfrm>
            <a:off x="251520" y="188640"/>
            <a:ext cx="8640960" cy="6405187"/>
          </a:xfrm>
          <a:prstGeom prst="rect">
            <a:avLst/>
          </a:prstGeom>
        </p:spPr>
      </p:pic>
    </p:spTree>
    <p:extLst>
      <p:ext uri="{BB962C8B-B14F-4D97-AF65-F5344CB8AC3E}">
        <p14:creationId xmlns:p14="http://schemas.microsoft.com/office/powerpoint/2010/main" val="146710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587" t="12927" r="11020" b="1297"/>
          <a:stretch/>
        </p:blipFill>
        <p:spPr>
          <a:xfrm>
            <a:off x="26640" y="260648"/>
            <a:ext cx="8784976" cy="6438678"/>
          </a:xfrm>
          <a:prstGeom prst="rect">
            <a:avLst/>
          </a:prstGeom>
        </p:spPr>
      </p:pic>
    </p:spTree>
    <p:extLst>
      <p:ext uri="{BB962C8B-B14F-4D97-AF65-F5344CB8AC3E}">
        <p14:creationId xmlns:p14="http://schemas.microsoft.com/office/powerpoint/2010/main" val="3251799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010982" y="1340768"/>
            <a:ext cx="7258000" cy="4457780"/>
          </a:xfrm>
        </p:spPr>
        <p:txBody>
          <a:bodyPr>
            <a:normAutofit/>
          </a:bodyPr>
          <a:lstStyle/>
          <a:p>
            <a:pPr marL="0" indent="0">
              <a:buNone/>
            </a:pPr>
            <a:r>
              <a:rPr lang="en-GB" sz="1800" u="sng" dirty="0" smtClean="0">
                <a:latin typeface="Arial" panose="020B0604020202020204" pitchFamily="34" charset="0"/>
                <a:cs typeface="Arial" panose="020B0604020202020204" pitchFamily="34" charset="0"/>
              </a:rPr>
              <a:t>Problem</a:t>
            </a:r>
          </a:p>
          <a:p>
            <a:pPr marL="0" indent="0">
              <a:buNone/>
            </a:pPr>
            <a:endParaRPr lang="en-GB" sz="1800" u="sng" dirty="0" smtClean="0">
              <a:latin typeface="Arial" panose="020B0604020202020204" pitchFamily="34" charset="0"/>
              <a:cs typeface="Arial" panose="020B0604020202020204" pitchFamily="34" charset="0"/>
            </a:endParaRPr>
          </a:p>
          <a:p>
            <a:pPr marL="0" indent="0">
              <a:buNone/>
            </a:pPr>
            <a:r>
              <a:rPr lang="en-GB" sz="1800" u="sng" dirty="0" smtClean="0">
                <a:latin typeface="Times New Roman" panose="02020603050405020304" pitchFamily="18" charset="0"/>
                <a:cs typeface="Times New Roman" panose="02020603050405020304" pitchFamily="18" charset="0"/>
              </a:rPr>
              <a:t>Legal Aid Handbook 2021/22, Legal Action Group 2022.</a:t>
            </a:r>
            <a:endParaRPr lang="en-GB" sz="1800" u="sng" dirty="0">
              <a:latin typeface="Times New Roman" panose="02020603050405020304" pitchFamily="18" charset="0"/>
              <a:cs typeface="Times New Roman" panose="02020603050405020304" pitchFamily="18" charset="0"/>
            </a:endParaRPr>
          </a:p>
          <a:p>
            <a:pPr marL="0" indent="0">
              <a:buNone/>
            </a:pP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12:13 	Many possession cases </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involving rent arrears will have, as the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underlying cause </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or a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contributor to </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it,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problems with </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housing benefit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or housing </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element of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universal credit</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 LASPO </a:t>
            </a:r>
            <a:r>
              <a:rPr lang="en-GB" sz="1800" dirty="0" err="1">
                <a:solidFill>
                  <a:schemeClr val="tx1">
                    <a:lumMod val="50000"/>
                    <a:lumOff val="50000"/>
                  </a:schemeClr>
                </a:solidFill>
                <a:latin typeface="Times New Roman" panose="02020603050405020304" pitchFamily="18" charset="0"/>
                <a:cs typeface="Times New Roman" panose="02020603050405020304" pitchFamily="18" charset="0"/>
              </a:rPr>
              <a:t>Sch</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 1 Part 1 para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33(3) applies </a:t>
            </a:r>
            <a:r>
              <a:rPr lang="en-GB" sz="1800" dirty="0">
                <a:solidFill>
                  <a:schemeClr val="tx1">
                    <a:lumMod val="50000"/>
                    <a:lumOff val="50000"/>
                  </a:schemeClr>
                </a:solidFill>
                <a:latin typeface="Times New Roman" panose="02020603050405020304" pitchFamily="18" charset="0"/>
                <a:cs typeface="Times New Roman" panose="02020603050405020304" pitchFamily="18" charset="0"/>
              </a:rPr>
              <a:t>the Part 2 scope </a:t>
            </a:r>
            <a:r>
              <a:rPr lang="en-GB" sz="1800" dirty="0" smtClean="0">
                <a:solidFill>
                  <a:schemeClr val="tx1">
                    <a:lumMod val="50000"/>
                    <a:lumOff val="50000"/>
                  </a:schemeClr>
                </a:solidFill>
                <a:latin typeface="Times New Roman" panose="02020603050405020304" pitchFamily="18" charset="0"/>
                <a:cs typeface="Times New Roman" panose="02020603050405020304" pitchFamily="18" charset="0"/>
              </a:rPr>
              <a:t>exclusions, </a:t>
            </a:r>
            <a:r>
              <a:rPr lang="en-GB" sz="1800" dirty="0" smtClean="0">
                <a:latin typeface="Times New Roman" panose="02020603050405020304" pitchFamily="18" charset="0"/>
                <a:cs typeface="Times New Roman" panose="02020603050405020304" pitchFamily="18" charset="0"/>
              </a:rPr>
              <a:t>including the </a:t>
            </a:r>
            <a:r>
              <a:rPr lang="en-GB" sz="1800" dirty="0">
                <a:latin typeface="Times New Roman" panose="02020603050405020304" pitchFamily="18" charset="0"/>
                <a:cs typeface="Times New Roman" panose="02020603050405020304" pitchFamily="18" charset="0"/>
              </a:rPr>
              <a:t>welfare </a:t>
            </a:r>
            <a:r>
              <a:rPr lang="en-GB" sz="1800" dirty="0" smtClean="0">
                <a:latin typeface="Times New Roman" panose="02020603050405020304" pitchFamily="18" charset="0"/>
                <a:cs typeface="Times New Roman" panose="02020603050405020304" pitchFamily="18" charset="0"/>
              </a:rPr>
              <a:t>benefits exclusion. The </a:t>
            </a:r>
            <a:r>
              <a:rPr lang="en-GB" sz="1800" dirty="0">
                <a:latin typeface="Times New Roman" panose="02020603050405020304" pitchFamily="18" charset="0"/>
                <a:cs typeface="Times New Roman" panose="02020603050405020304" pitchFamily="18" charset="0"/>
              </a:rPr>
              <a:t>effect </a:t>
            </a:r>
            <a:r>
              <a:rPr lang="en-GB" sz="1800" dirty="0" smtClean="0">
                <a:latin typeface="Times New Roman" panose="02020603050405020304" pitchFamily="18" charset="0"/>
                <a:cs typeface="Times New Roman" panose="02020603050405020304" pitchFamily="18" charset="0"/>
              </a:rPr>
              <a:t> of </a:t>
            </a:r>
            <a:r>
              <a:rPr lang="en-GB" sz="1800" dirty="0">
                <a:latin typeface="Times New Roman" panose="02020603050405020304" pitchFamily="18" charset="0"/>
                <a:cs typeface="Times New Roman" panose="02020603050405020304" pitchFamily="18" charset="0"/>
              </a:rPr>
              <a:t>this is that work done in </a:t>
            </a:r>
            <a:r>
              <a:rPr lang="en-GB" sz="1800" dirty="0" smtClean="0">
                <a:latin typeface="Times New Roman" panose="02020603050405020304" pitchFamily="18" charset="0"/>
                <a:cs typeface="Times New Roman" panose="02020603050405020304" pitchFamily="18" charset="0"/>
              </a:rPr>
              <a:t>relation to the possession proceedings is </a:t>
            </a:r>
            <a:r>
              <a:rPr lang="en-GB" sz="1800" dirty="0">
                <a:latin typeface="Times New Roman" panose="02020603050405020304" pitchFamily="18" charset="0"/>
                <a:cs typeface="Times New Roman" panose="02020603050405020304" pitchFamily="18" charset="0"/>
              </a:rPr>
              <a:t>in scope, but work done in </a:t>
            </a:r>
            <a:r>
              <a:rPr lang="en-GB" sz="1800" dirty="0" smtClean="0">
                <a:latin typeface="Times New Roman" panose="02020603050405020304" pitchFamily="18" charset="0"/>
                <a:cs typeface="Times New Roman" panose="02020603050405020304" pitchFamily="18" charset="0"/>
              </a:rPr>
              <a:t>relation to welfare benefits is </a:t>
            </a:r>
            <a:r>
              <a:rPr lang="en-GB" sz="1800" dirty="0">
                <a:latin typeface="Times New Roman" panose="02020603050405020304" pitchFamily="18" charset="0"/>
                <a:cs typeface="Times New Roman" panose="02020603050405020304" pitchFamily="18" charset="0"/>
              </a:rPr>
              <a:t>out of scope. You can </a:t>
            </a:r>
            <a:r>
              <a:rPr lang="en-GB" sz="1800" dirty="0" smtClean="0">
                <a:latin typeface="Times New Roman" panose="02020603050405020304" pitchFamily="18" charset="0"/>
                <a:cs typeface="Times New Roman" panose="02020603050405020304" pitchFamily="18" charset="0"/>
              </a:rPr>
              <a:t>investigate the housing benefit </a:t>
            </a:r>
            <a:r>
              <a:rPr lang="en-GB" sz="1800" dirty="0">
                <a:latin typeface="Times New Roman" panose="02020603050405020304" pitchFamily="18" charset="0"/>
                <a:cs typeface="Times New Roman" panose="02020603050405020304" pitchFamily="18" charset="0"/>
              </a:rPr>
              <a:t>or </a:t>
            </a:r>
            <a:r>
              <a:rPr lang="en-GB" sz="1800" dirty="0" smtClean="0">
                <a:latin typeface="Times New Roman" panose="02020603050405020304" pitchFamily="18" charset="0"/>
                <a:cs typeface="Times New Roman" panose="02020603050405020304" pitchFamily="18" charset="0"/>
              </a:rPr>
              <a:t>universal credit position to </a:t>
            </a:r>
            <a:r>
              <a:rPr lang="en-GB" sz="1800" dirty="0">
                <a:latin typeface="Times New Roman" panose="02020603050405020304" pitchFamily="18" charset="0"/>
                <a:cs typeface="Times New Roman" panose="02020603050405020304" pitchFamily="18" charset="0"/>
              </a:rPr>
              <a:t>prepare a defence to the </a:t>
            </a:r>
            <a:r>
              <a:rPr lang="en-GB" sz="1800" dirty="0" smtClean="0">
                <a:latin typeface="Times New Roman" panose="02020603050405020304" pitchFamily="18" charset="0"/>
                <a:cs typeface="Times New Roman" panose="02020603050405020304" pitchFamily="18" charset="0"/>
              </a:rPr>
              <a:t>possession matter </a:t>
            </a:r>
            <a:r>
              <a:rPr lang="en-GB" sz="1800" dirty="0">
                <a:latin typeface="Times New Roman" panose="02020603050405020304" pitchFamily="18" charset="0"/>
                <a:cs typeface="Times New Roman" panose="02020603050405020304" pitchFamily="18" charset="0"/>
              </a:rPr>
              <a:t>– which may include </a:t>
            </a:r>
            <a:r>
              <a:rPr lang="en-GB" sz="1800" dirty="0" smtClean="0">
                <a:latin typeface="Times New Roman" panose="02020603050405020304" pitchFamily="18" charset="0"/>
                <a:cs typeface="Times New Roman" panose="02020603050405020304" pitchFamily="18" charset="0"/>
              </a:rPr>
              <a:t>preparing witness statements, or even summonsing housing benefits or Department </a:t>
            </a:r>
            <a:r>
              <a:rPr lang="en-GB" sz="1800" dirty="0">
                <a:latin typeface="Times New Roman" panose="02020603050405020304" pitchFamily="18" charset="0"/>
                <a:cs typeface="Times New Roman" panose="02020603050405020304" pitchFamily="18" charset="0"/>
              </a:rPr>
              <a:t>for Work </a:t>
            </a:r>
            <a:r>
              <a:rPr lang="en-GB" sz="1800" dirty="0" smtClean="0">
                <a:latin typeface="Times New Roman" panose="02020603050405020304" pitchFamily="18" charset="0"/>
                <a:cs typeface="Times New Roman" panose="02020603050405020304" pitchFamily="18" charset="0"/>
              </a:rPr>
              <a:t>and Pensions </a:t>
            </a:r>
            <a:r>
              <a:rPr lang="en-GB" sz="1800" dirty="0">
                <a:latin typeface="Times New Roman" panose="02020603050405020304" pitchFamily="18" charset="0"/>
                <a:cs typeface="Times New Roman" panose="02020603050405020304" pitchFamily="18" charset="0"/>
              </a:rPr>
              <a:t>(DWP) officers – and can seek an adjournment for </a:t>
            </a:r>
            <a:r>
              <a:rPr lang="en-GB" sz="1800" dirty="0" smtClean="0">
                <a:latin typeface="Times New Roman" panose="02020603050405020304" pitchFamily="18" charset="0"/>
                <a:cs typeface="Times New Roman" panose="02020603050405020304" pitchFamily="18" charset="0"/>
              </a:rPr>
              <a:t>the client </a:t>
            </a:r>
            <a:r>
              <a:rPr lang="en-GB" sz="1800" dirty="0">
                <a:latin typeface="Times New Roman" panose="02020603050405020304" pitchFamily="18" charset="0"/>
                <a:cs typeface="Times New Roman" panose="02020603050405020304" pitchFamily="18" charset="0"/>
              </a:rPr>
              <a:t>to resolve the </a:t>
            </a:r>
            <a:r>
              <a:rPr lang="en-GB" sz="1800" dirty="0" smtClean="0">
                <a:latin typeface="Times New Roman" panose="02020603050405020304" pitchFamily="18" charset="0"/>
                <a:cs typeface="Times New Roman" panose="02020603050405020304" pitchFamily="18" charset="0"/>
              </a:rPr>
              <a:t>benefits matter themselves. However</a:t>
            </a:r>
            <a:r>
              <a:rPr lang="en-GB" sz="1800" dirty="0">
                <a:latin typeface="Times New Roman" panose="02020603050405020304" pitchFamily="18" charset="0"/>
                <a:cs typeface="Times New Roman" panose="02020603050405020304" pitchFamily="18" charset="0"/>
              </a:rPr>
              <a:t>, any </a:t>
            </a:r>
            <a:r>
              <a:rPr lang="en-GB" sz="1800" dirty="0" smtClean="0">
                <a:latin typeface="Times New Roman" panose="02020603050405020304" pitchFamily="18" charset="0"/>
                <a:cs typeface="Times New Roman" panose="02020603050405020304" pitchFamily="18" charset="0"/>
              </a:rPr>
              <a:t>work in assisting the </a:t>
            </a:r>
            <a:r>
              <a:rPr lang="en-GB" sz="1800" dirty="0">
                <a:latin typeface="Times New Roman" panose="02020603050405020304" pitchFamily="18" charset="0"/>
                <a:cs typeface="Times New Roman" panose="02020603050405020304" pitchFamily="18" charset="0"/>
              </a:rPr>
              <a:t>client with that </a:t>
            </a:r>
            <a:r>
              <a:rPr lang="en-GB" sz="1800" dirty="0" smtClean="0">
                <a:latin typeface="Times New Roman" panose="02020603050405020304" pitchFamily="18" charset="0"/>
                <a:cs typeface="Times New Roman" panose="02020603050405020304" pitchFamily="18" charset="0"/>
              </a:rPr>
              <a:t>resolution will </a:t>
            </a:r>
            <a:r>
              <a:rPr lang="en-GB" sz="1800" dirty="0">
                <a:latin typeface="Times New Roman" panose="02020603050405020304" pitchFamily="18" charset="0"/>
                <a:cs typeface="Times New Roman" panose="02020603050405020304" pitchFamily="18" charset="0"/>
              </a:rPr>
              <a:t>not be claimable</a:t>
            </a:r>
            <a:r>
              <a:rPr lang="en-GB" sz="1800" dirty="0" smtClean="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bwMode="auto">
          <a:xfrm>
            <a:off x="1010982" y="116632"/>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Housing legal aid</a:t>
            </a:r>
            <a:endParaRPr lang="en-GB" sz="3200" dirty="0">
              <a:latin typeface="Arial" pitchFamily="34" charset="0"/>
              <a:cs typeface="Arial" pitchFamily="34" charset="0"/>
            </a:endParaRPr>
          </a:p>
        </p:txBody>
      </p:sp>
      <p:grpSp>
        <p:nvGrpSpPr>
          <p:cNvPr id="15" name="Group 14"/>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86415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978095" y="2085880"/>
            <a:ext cx="7258000" cy="3960788"/>
          </a:xfrm>
        </p:spPr>
        <p:txBody>
          <a:bodyPr>
            <a:normAutofit/>
          </a:bodyPr>
          <a:lstStyle/>
          <a:p>
            <a:pPr marL="0" indent="0">
              <a:buNone/>
            </a:pPr>
            <a:r>
              <a:rPr lang="en-GB" sz="1800" u="sng" dirty="0" smtClean="0">
                <a:latin typeface="Arial" panose="020B0604020202020204" pitchFamily="34" charset="0"/>
                <a:cs typeface="Arial" panose="020B0604020202020204" pitchFamily="34" charset="0"/>
              </a:rPr>
              <a:t>Legal Aid, Sentencing and Punishment of Offenders Act 2012</a:t>
            </a:r>
          </a:p>
          <a:p>
            <a:pPr marL="0" indent="0">
              <a:buNone/>
            </a:pPr>
            <a:endParaRPr lang="en-GB" sz="1800" u="sng" dirty="0">
              <a:latin typeface="Arial" panose="020B0604020202020204" pitchFamily="34" charset="0"/>
              <a:cs typeface="Arial" panose="020B0604020202020204" pitchFamily="34" charset="0"/>
            </a:endParaRPr>
          </a:p>
          <a:p>
            <a:pPr marL="0" indent="0">
              <a:buNone/>
            </a:pPr>
            <a:r>
              <a:rPr lang="en-GB" sz="1800" i="1" dirty="0" smtClean="0">
                <a:latin typeface="Arial" panose="020B0604020202020204" pitchFamily="34" charset="0"/>
                <a:cs typeface="Arial" panose="020B0604020202020204" pitchFamily="34" charset="0"/>
              </a:rPr>
              <a:t>“</a:t>
            </a:r>
            <a:r>
              <a:rPr lang="en-GB" sz="1800" i="1" dirty="0">
                <a:latin typeface="Arial" panose="020B0604020202020204" pitchFamily="34" charset="0"/>
                <a:cs typeface="Arial" panose="020B0604020202020204" pitchFamily="34" charset="0"/>
              </a:rPr>
              <a:t>The exceptional funding scheme will ensure that legal aid will </a:t>
            </a:r>
            <a:r>
              <a:rPr lang="en-GB" sz="1800" i="1" dirty="0" smtClean="0">
                <a:latin typeface="Arial" panose="020B0604020202020204" pitchFamily="34" charset="0"/>
                <a:cs typeface="Arial" panose="020B0604020202020204" pitchFamily="34" charset="0"/>
              </a:rPr>
              <a:t>be available </a:t>
            </a:r>
            <a:r>
              <a:rPr lang="en-GB" sz="1800" i="1" dirty="0">
                <a:latin typeface="Arial" panose="020B0604020202020204" pitchFamily="34" charset="0"/>
                <a:cs typeface="Arial" panose="020B0604020202020204" pitchFamily="34" charset="0"/>
              </a:rPr>
              <a:t>where required—those cases in which people genuinely </a:t>
            </a:r>
            <a:r>
              <a:rPr lang="en-GB" sz="1800" i="1" dirty="0" smtClean="0">
                <a:latin typeface="Arial" panose="020B0604020202020204" pitchFamily="34" charset="0"/>
                <a:cs typeface="Arial" panose="020B0604020202020204" pitchFamily="34" charset="0"/>
              </a:rPr>
              <a:t>could not </a:t>
            </a:r>
            <a:r>
              <a:rPr lang="en-GB" sz="1800" i="1" dirty="0">
                <a:latin typeface="Arial" panose="020B0604020202020204" pitchFamily="34" charset="0"/>
                <a:cs typeface="Arial" panose="020B0604020202020204" pitchFamily="34" charset="0"/>
              </a:rPr>
              <a:t>manage by themselves, and in which a failure to provide legal </a:t>
            </a:r>
            <a:r>
              <a:rPr lang="en-GB" sz="1800" i="1" dirty="0" smtClean="0">
                <a:latin typeface="Arial" panose="020B0604020202020204" pitchFamily="34" charset="0"/>
                <a:cs typeface="Arial" panose="020B0604020202020204" pitchFamily="34" charset="0"/>
              </a:rPr>
              <a:t>aid would </a:t>
            </a:r>
            <a:r>
              <a:rPr lang="en-GB" sz="1800" i="1" dirty="0">
                <a:latin typeface="Arial" panose="020B0604020202020204" pitchFamily="34" charset="0"/>
                <a:cs typeface="Arial" panose="020B0604020202020204" pitchFamily="34" charset="0"/>
              </a:rPr>
              <a:t>be likely to breach an individual’s right to legal aid under </a:t>
            </a:r>
            <a:r>
              <a:rPr lang="en-GB" sz="1800" i="1" dirty="0" smtClean="0">
                <a:latin typeface="Arial" panose="020B0604020202020204" pitchFamily="34" charset="0"/>
                <a:cs typeface="Arial" panose="020B0604020202020204" pitchFamily="34" charset="0"/>
              </a:rPr>
              <a:t>the Human </a:t>
            </a:r>
            <a:r>
              <a:rPr lang="en-GB" sz="1800" i="1" dirty="0">
                <a:latin typeface="Arial" panose="020B0604020202020204" pitchFamily="34" charset="0"/>
                <a:cs typeface="Arial" panose="020B0604020202020204" pitchFamily="34" charset="0"/>
              </a:rPr>
              <a:t>Rights Act 1998 or EU law.” </a:t>
            </a:r>
            <a:endParaRPr lang="en-GB" sz="1800" i="1" dirty="0" smtClean="0">
              <a:latin typeface="Arial" panose="020B0604020202020204" pitchFamily="34" charset="0"/>
              <a:cs typeface="Arial" panose="020B0604020202020204" pitchFamily="34" charset="0"/>
            </a:endParaRPr>
          </a:p>
          <a:p>
            <a:pPr marL="0" indent="0">
              <a:buNone/>
            </a:pPr>
            <a:endParaRPr lang="en-GB" sz="1800" i="1" dirty="0" smtClean="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Commons Committee, 8th sitting, </a:t>
            </a:r>
            <a:r>
              <a:rPr lang="en-GB" sz="1800" dirty="0" smtClean="0">
                <a:latin typeface="Arial" panose="020B0604020202020204" pitchFamily="34" charset="0"/>
                <a:cs typeface="Arial" panose="020B0604020202020204" pitchFamily="34" charset="0"/>
              </a:rPr>
              <a:t>6 September </a:t>
            </a:r>
            <a:r>
              <a:rPr lang="en-GB" sz="1800" dirty="0">
                <a:latin typeface="Arial" panose="020B0604020202020204" pitchFamily="34" charset="0"/>
                <a:cs typeface="Arial" panose="020B0604020202020204" pitchFamily="34" charset="0"/>
              </a:rPr>
              <a:t>2011, Column 349)</a:t>
            </a:r>
            <a:endParaRPr lang="en-GB" sz="1800" dirty="0" smtClean="0">
              <a:latin typeface="Arial" pitchFamily="34" charset="0"/>
              <a:cs typeface="Arial" pitchFamily="34" charset="0"/>
            </a:endParaRPr>
          </a:p>
        </p:txBody>
      </p:sp>
      <p:sp>
        <p:nvSpPr>
          <p:cNvPr id="11" name="Rectangle 2"/>
          <p:cNvSpPr txBox="1">
            <a:spLocks noChangeArrowheads="1"/>
          </p:cNvSpPr>
          <p:nvPr/>
        </p:nvSpPr>
        <p:spPr bwMode="auto">
          <a:xfrm>
            <a:off x="978095" y="175001"/>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ECF</a:t>
            </a:r>
            <a:endParaRPr lang="en-GB" sz="3200" dirty="0">
              <a:latin typeface="Arial" pitchFamily="34" charset="0"/>
              <a:cs typeface="Arial" pitchFamily="34" charset="0"/>
            </a:endParaRPr>
          </a:p>
        </p:txBody>
      </p:sp>
      <p:grpSp>
        <p:nvGrpSpPr>
          <p:cNvPr id="16" name="Group 15"/>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76247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539552" y="1207255"/>
            <a:ext cx="8208912" cy="5112568"/>
          </a:xfrm>
        </p:spPr>
        <p:txBody>
          <a:bodyPr>
            <a:noAutofit/>
          </a:bodyPr>
          <a:lstStyle/>
          <a:p>
            <a:pPr marL="0" indent="0">
              <a:buNone/>
            </a:pPr>
            <a:r>
              <a:rPr lang="en-GB" sz="1800" u="sng" dirty="0" smtClean="0">
                <a:latin typeface="Arial" panose="020B0604020202020204" pitchFamily="34" charset="0"/>
                <a:cs typeface="Arial" panose="020B0604020202020204" pitchFamily="34" charset="0"/>
              </a:rPr>
              <a:t>Legal Aid, Sentencing and Punishment of Offenders Act 2012</a:t>
            </a:r>
          </a:p>
          <a:p>
            <a:pPr marL="0" indent="0">
              <a:buNone/>
            </a:pPr>
            <a:endParaRPr lang="en-GB" sz="2000" dirty="0" smtClean="0">
              <a:latin typeface="Times New Roman" panose="02020603050405020304" pitchFamily="18" charset="0"/>
              <a:cs typeface="Times New Roman" panose="02020603050405020304" pitchFamily="18" charset="0"/>
            </a:endParaRPr>
          </a:p>
          <a:p>
            <a:pPr marL="0" indent="0">
              <a:buNone/>
            </a:pPr>
            <a:r>
              <a:rPr lang="en-GB" sz="2000" dirty="0" smtClean="0">
                <a:latin typeface="Times New Roman" panose="02020603050405020304" pitchFamily="18" charset="0"/>
                <a:cs typeface="Times New Roman" panose="02020603050405020304" pitchFamily="18" charset="0"/>
              </a:rPr>
              <a:t>10 Exceptional </a:t>
            </a:r>
            <a:r>
              <a:rPr lang="en-GB" sz="2000" dirty="0">
                <a:latin typeface="Times New Roman" panose="02020603050405020304" pitchFamily="18" charset="0"/>
                <a:cs typeface="Times New Roman" panose="02020603050405020304" pitchFamily="18" charset="0"/>
              </a:rPr>
              <a:t>cases</a:t>
            </a:r>
          </a:p>
          <a:p>
            <a:pPr marL="400050" lvl="1" indent="0">
              <a:buNone/>
            </a:pPr>
            <a:r>
              <a:rPr lang="en-GB" sz="2000" dirty="0">
                <a:latin typeface="Times New Roman" panose="02020603050405020304" pitchFamily="18" charset="0"/>
                <a:cs typeface="Times New Roman" panose="02020603050405020304" pitchFamily="18" charset="0"/>
              </a:rPr>
              <a:t>(1</a:t>
            </a:r>
            <a:r>
              <a:rPr lang="en-GB" sz="2000" dirty="0" smtClean="0">
                <a:latin typeface="Times New Roman" panose="02020603050405020304" pitchFamily="18" charset="0"/>
                <a:cs typeface="Times New Roman" panose="02020603050405020304" pitchFamily="18" charset="0"/>
              </a:rPr>
              <a:t>) Civil </a:t>
            </a:r>
            <a:r>
              <a:rPr lang="en-GB" sz="2000" dirty="0">
                <a:latin typeface="Times New Roman" panose="02020603050405020304" pitchFamily="18" charset="0"/>
                <a:cs typeface="Times New Roman" panose="02020603050405020304" pitchFamily="18" charset="0"/>
              </a:rPr>
              <a:t>legal services other than services described in Part 1 of Schedule 1 are to be available to an individual under this Part if subsection (2) or (4) is satisfied.</a:t>
            </a:r>
          </a:p>
          <a:p>
            <a:pPr marL="400050" lvl="1" indent="0">
              <a:buNone/>
            </a:pPr>
            <a:endParaRPr lang="en-GB" sz="2000" dirty="0" smtClean="0">
              <a:latin typeface="Times New Roman" panose="02020603050405020304" pitchFamily="18" charset="0"/>
              <a:cs typeface="Times New Roman" panose="02020603050405020304" pitchFamily="18" charset="0"/>
            </a:endParaRPr>
          </a:p>
          <a:p>
            <a:pPr marL="400050" lvl="1" indent="0">
              <a:buNone/>
            </a:pPr>
            <a:r>
              <a:rPr lang="en-GB" sz="2000" dirty="0" smtClean="0">
                <a:latin typeface="Times New Roman" panose="02020603050405020304" pitchFamily="18" charset="0"/>
                <a:cs typeface="Times New Roman" panose="02020603050405020304" pitchFamily="18" charset="0"/>
              </a:rPr>
              <a:t>(2) This subsection is satisfied where the Director—</a:t>
            </a:r>
          </a:p>
          <a:p>
            <a:pPr marL="800100" lvl="2" indent="0">
              <a:buNone/>
            </a:pPr>
            <a:r>
              <a:rPr lang="en-GB" sz="2000" dirty="0" smtClean="0">
                <a:latin typeface="Times New Roman" panose="02020603050405020304" pitchFamily="18" charset="0"/>
                <a:cs typeface="Times New Roman" panose="02020603050405020304" pitchFamily="18" charset="0"/>
              </a:rPr>
              <a:t>(a) has made an exceptional case determination in relation to the individual and the services, and</a:t>
            </a:r>
          </a:p>
          <a:p>
            <a:pPr marL="800100" lvl="2" indent="0">
              <a:buNone/>
            </a:pPr>
            <a:r>
              <a:rPr lang="en-GB" sz="2000" dirty="0" smtClean="0">
                <a:latin typeface="Times New Roman" panose="02020603050405020304" pitchFamily="18" charset="0"/>
                <a:cs typeface="Times New Roman" panose="02020603050405020304" pitchFamily="18" charset="0"/>
              </a:rPr>
              <a:t>(b) has determined that the individual qualifies for the services in accordance with this Part, (and has not withdrawn either determination).</a:t>
            </a:r>
          </a:p>
          <a:p>
            <a:pPr marL="400050" lvl="1" indent="0">
              <a:buNone/>
            </a:pPr>
            <a:endParaRPr lang="en-GB" sz="1600" dirty="0" smtClean="0">
              <a:latin typeface="Times New Roman" panose="02020603050405020304" pitchFamily="18" charset="0"/>
              <a:cs typeface="Times New Roman" panose="02020603050405020304" pitchFamily="18" charset="0"/>
            </a:endParaRPr>
          </a:p>
          <a:p>
            <a:pPr marL="400050" lvl="1" indent="0">
              <a:buNone/>
            </a:pPr>
            <a:r>
              <a:rPr lang="en-GB" sz="1600" dirty="0" smtClean="0">
                <a:latin typeface="Times New Roman" panose="02020603050405020304" pitchFamily="18" charset="0"/>
                <a:cs typeface="Times New Roman" panose="02020603050405020304" pitchFamily="18" charset="0"/>
              </a:rPr>
              <a:t>(Sub-section 4 deals with inquests so beyond the scope of this seminar)</a:t>
            </a:r>
            <a:endParaRPr lang="en-GB" sz="1600" dirty="0">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555973" y="116632"/>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ECF</a:t>
            </a:r>
            <a:endParaRPr lang="en-GB" sz="3200" dirty="0">
              <a:latin typeface="Arial" pitchFamily="34" charset="0"/>
              <a:cs typeface="Arial" pitchFamily="34" charset="0"/>
            </a:endParaRPr>
          </a:p>
        </p:txBody>
      </p:sp>
      <p:grpSp>
        <p:nvGrpSpPr>
          <p:cNvPr id="9" name="Group 8"/>
          <p:cNvGrpSpPr/>
          <p:nvPr/>
        </p:nvGrpSpPr>
        <p:grpSpPr>
          <a:xfrm>
            <a:off x="251520" y="6309320"/>
            <a:ext cx="8811745" cy="461665"/>
            <a:chOff x="251520" y="6370494"/>
            <a:chExt cx="8811745" cy="46166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1" name="Group 10"/>
            <p:cNvGrpSpPr/>
            <p:nvPr/>
          </p:nvGrpSpPr>
          <p:grpSpPr>
            <a:xfrm>
              <a:off x="3995936" y="6370494"/>
              <a:ext cx="5067329" cy="461665"/>
              <a:chOff x="123418" y="6024548"/>
              <a:chExt cx="5067329" cy="461665"/>
            </a:xfrm>
          </p:grpSpPr>
          <p:pic>
            <p:nvPicPr>
              <p:cNvPr id="12"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5"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75157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539552" y="1556792"/>
            <a:ext cx="8208912" cy="4680520"/>
          </a:xfrm>
        </p:spPr>
        <p:txBody>
          <a:bodyPr>
            <a:noAutofit/>
          </a:bodyPr>
          <a:lstStyle/>
          <a:p>
            <a:pPr marL="0" indent="0">
              <a:buNone/>
            </a:pPr>
            <a:r>
              <a:rPr lang="en-GB" sz="1800" u="sng" dirty="0" smtClean="0">
                <a:latin typeface="Arial" panose="020B0604020202020204" pitchFamily="34" charset="0"/>
                <a:cs typeface="Arial" panose="020B0604020202020204" pitchFamily="34" charset="0"/>
              </a:rPr>
              <a:t>Legal Aid, Sentencing and Punishment of Offenders Act 2012</a:t>
            </a:r>
          </a:p>
          <a:p>
            <a:pPr marL="0" indent="0">
              <a:buNone/>
            </a:pPr>
            <a:endParaRPr lang="en-GB" sz="1800" dirty="0" smtClean="0">
              <a:latin typeface="Times New Roman" panose="02020603050405020304" pitchFamily="18" charset="0"/>
              <a:cs typeface="Times New Roman" panose="02020603050405020304" pitchFamily="18" charset="0"/>
            </a:endParaRPr>
          </a:p>
          <a:p>
            <a:pPr marL="0" indent="0">
              <a:buNone/>
            </a:pPr>
            <a:r>
              <a:rPr lang="en-GB" sz="2000" dirty="0" smtClean="0">
                <a:latin typeface="Times New Roman" panose="02020603050405020304" pitchFamily="18" charset="0"/>
                <a:cs typeface="Times New Roman" panose="02020603050405020304" pitchFamily="18" charset="0"/>
              </a:rPr>
              <a:t>10 Exceptional </a:t>
            </a:r>
            <a:r>
              <a:rPr lang="en-GB" sz="2000" dirty="0">
                <a:latin typeface="Times New Roman" panose="02020603050405020304" pitchFamily="18" charset="0"/>
                <a:cs typeface="Times New Roman" panose="02020603050405020304" pitchFamily="18" charset="0"/>
              </a:rPr>
              <a:t>cases</a:t>
            </a:r>
          </a:p>
          <a:p>
            <a:pPr marL="400050" lvl="1" indent="0">
              <a:buNone/>
            </a:pPr>
            <a:endParaRPr lang="en-GB" sz="2000" dirty="0" smtClean="0">
              <a:latin typeface="Times New Roman" panose="02020603050405020304" pitchFamily="18" charset="0"/>
              <a:cs typeface="Times New Roman" panose="02020603050405020304" pitchFamily="18" charset="0"/>
            </a:endParaRPr>
          </a:p>
          <a:p>
            <a:pPr marL="400050" lvl="1" indent="0">
              <a:buNone/>
            </a:pP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3</a:t>
            </a:r>
            <a:r>
              <a:rPr lang="en-GB" sz="2000" dirty="0" smtClean="0">
                <a:latin typeface="Times New Roman" panose="02020603050405020304" pitchFamily="18" charset="0"/>
                <a:cs typeface="Times New Roman" panose="02020603050405020304" pitchFamily="18" charset="0"/>
              </a:rPr>
              <a:t>) For </a:t>
            </a:r>
            <a:r>
              <a:rPr lang="en-GB" sz="2000" dirty="0">
                <a:latin typeface="Times New Roman" panose="02020603050405020304" pitchFamily="18" charset="0"/>
                <a:cs typeface="Times New Roman" panose="02020603050405020304" pitchFamily="18" charset="0"/>
              </a:rPr>
              <a:t>the purposes of subsection (2), an exceptional case determination is a determination—</a:t>
            </a:r>
          </a:p>
          <a:p>
            <a:pPr marL="800100" lvl="2" indent="0">
              <a:buNone/>
            </a:pPr>
            <a:r>
              <a:rPr lang="en-GB" sz="2000" dirty="0">
                <a:latin typeface="Times New Roman" panose="02020603050405020304" pitchFamily="18" charset="0"/>
                <a:cs typeface="Times New Roman" panose="02020603050405020304" pitchFamily="18" charset="0"/>
              </a:rPr>
              <a:t>(a</a:t>
            </a:r>
            <a:r>
              <a:rPr lang="en-GB" sz="2000" dirty="0" smtClean="0">
                <a:latin typeface="Times New Roman" panose="02020603050405020304" pitchFamily="18" charset="0"/>
                <a:cs typeface="Times New Roman" panose="02020603050405020304" pitchFamily="18" charset="0"/>
              </a:rPr>
              <a:t>) that </a:t>
            </a:r>
            <a:r>
              <a:rPr lang="en-GB" sz="2000" dirty="0">
                <a:latin typeface="Times New Roman" panose="02020603050405020304" pitchFamily="18" charset="0"/>
                <a:cs typeface="Times New Roman" panose="02020603050405020304" pitchFamily="18" charset="0"/>
              </a:rPr>
              <a:t>it is necessary to make the services available to the individual under this Part because failure to do so would be a breach of—</a:t>
            </a:r>
          </a:p>
          <a:p>
            <a:pPr marL="1257300" lvl="3" indent="0">
              <a:buNone/>
            </a:pP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i</a:t>
            </a:r>
            <a:r>
              <a:rPr lang="en-GB" dirty="0" smtClean="0">
                <a:latin typeface="Times New Roman" panose="02020603050405020304" pitchFamily="18" charset="0"/>
                <a:cs typeface="Times New Roman" panose="02020603050405020304" pitchFamily="18" charset="0"/>
              </a:rPr>
              <a:t>) the </a:t>
            </a:r>
            <a:r>
              <a:rPr lang="en-GB" dirty="0">
                <a:latin typeface="Times New Roman" panose="02020603050405020304" pitchFamily="18" charset="0"/>
                <a:cs typeface="Times New Roman" panose="02020603050405020304" pitchFamily="18" charset="0"/>
              </a:rPr>
              <a:t>individual's </a:t>
            </a:r>
            <a:r>
              <a:rPr lang="en-GB" dirty="0" smtClean="0">
                <a:latin typeface="Times New Roman" panose="02020603050405020304" pitchFamily="18" charset="0"/>
                <a:cs typeface="Times New Roman" panose="02020603050405020304" pitchFamily="18" charset="0"/>
              </a:rPr>
              <a:t>HRA Convention rights, </a:t>
            </a:r>
            <a:r>
              <a:rPr lang="en-GB" dirty="0">
                <a:latin typeface="Times New Roman" panose="02020603050405020304" pitchFamily="18" charset="0"/>
                <a:cs typeface="Times New Roman" panose="02020603050405020304" pitchFamily="18" charset="0"/>
              </a:rPr>
              <a:t>or</a:t>
            </a:r>
          </a:p>
          <a:p>
            <a:pPr marL="1257300" lvl="3" indent="0">
              <a:buNone/>
            </a:pPr>
            <a:r>
              <a:rPr lang="en-GB" dirty="0">
                <a:latin typeface="Times New Roman" panose="02020603050405020304" pitchFamily="18" charset="0"/>
                <a:cs typeface="Times New Roman" panose="02020603050405020304" pitchFamily="18" charset="0"/>
              </a:rPr>
              <a:t>(ii</a:t>
            </a:r>
            <a:r>
              <a:rPr lang="en-GB" dirty="0" smtClean="0">
                <a:latin typeface="Times New Roman" panose="02020603050405020304" pitchFamily="18" charset="0"/>
                <a:cs typeface="Times New Roman" panose="02020603050405020304" pitchFamily="18" charset="0"/>
              </a:rPr>
              <a:t>) retained </a:t>
            </a:r>
            <a:r>
              <a:rPr lang="en-GB" dirty="0">
                <a:latin typeface="Times New Roman" panose="02020603050405020304" pitchFamily="18" charset="0"/>
                <a:cs typeface="Times New Roman" panose="02020603050405020304" pitchFamily="18" charset="0"/>
              </a:rPr>
              <a:t>enforceable EU rights</a:t>
            </a:r>
            <a:r>
              <a:rPr lang="en-GB" dirty="0" smtClean="0">
                <a:latin typeface="Times New Roman" panose="02020603050405020304" pitchFamily="18" charset="0"/>
                <a:cs typeface="Times New Roman" panose="02020603050405020304" pitchFamily="18" charset="0"/>
              </a:rPr>
              <a:t>,</a:t>
            </a:r>
          </a:p>
          <a:p>
            <a:pPr marL="800100" lvl="2" indent="0">
              <a:buNone/>
            </a:pP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b</a:t>
            </a:r>
            <a:r>
              <a:rPr lang="en-GB" sz="2000" dirty="0" smtClean="0">
                <a:latin typeface="Times New Roman" panose="02020603050405020304" pitchFamily="18" charset="0"/>
                <a:cs typeface="Times New Roman" panose="02020603050405020304" pitchFamily="18" charset="0"/>
              </a:rPr>
              <a:t>) that </a:t>
            </a:r>
            <a:r>
              <a:rPr lang="en-GB" sz="2000" dirty="0">
                <a:latin typeface="Times New Roman" panose="02020603050405020304" pitchFamily="18" charset="0"/>
                <a:cs typeface="Times New Roman" panose="02020603050405020304" pitchFamily="18" charset="0"/>
              </a:rPr>
              <a:t>it is appropriate to do so, in the particular circumstances of the case, having regard to any risk that failure to do so would be such a breach.</a:t>
            </a:r>
            <a:endParaRPr lang="en-GB" sz="2000" dirty="0" smtClean="0">
              <a:latin typeface="Times New Roman" panose="02020603050405020304" pitchFamily="18" charset="0"/>
              <a:cs typeface="Times New Roman" panose="02020603050405020304" pitchFamily="18" charset="0"/>
            </a:endParaRPr>
          </a:p>
          <a:p>
            <a:pPr marL="1257300" lvl="3" indent="0">
              <a:buNone/>
            </a:pPr>
            <a:endParaRPr lang="en-GB" dirty="0">
              <a:latin typeface="Times New Roman" panose="02020603050405020304" pitchFamily="18" charset="0"/>
              <a:cs typeface="Times New Roman" panose="02020603050405020304" pitchFamily="18" charset="0"/>
            </a:endParaRPr>
          </a:p>
        </p:txBody>
      </p:sp>
      <p:grpSp>
        <p:nvGrpSpPr>
          <p:cNvPr id="3" name="Group 2"/>
          <p:cNvGrpSpPr/>
          <p:nvPr/>
        </p:nvGrpSpPr>
        <p:grpSpPr>
          <a:xfrm>
            <a:off x="3995936" y="6370494"/>
            <a:ext cx="5067329" cy="461665"/>
            <a:chOff x="123418" y="6024548"/>
            <a:chExt cx="5067329" cy="461665"/>
          </a:xfrm>
        </p:grpSpPr>
        <p:pic>
          <p:nvPicPr>
            <p:cNvPr id="4" name="Picture 6" descr="Edwards Duthie Shamash Solicitors - Central &amp;amp; East London Lawy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7" name="Picture 8" descr="Twitter - Free social media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2"/>
          <p:cNvSpPr txBox="1">
            <a:spLocks noChangeArrowheads="1"/>
          </p:cNvSpPr>
          <p:nvPr/>
        </p:nvSpPr>
        <p:spPr bwMode="auto">
          <a:xfrm>
            <a:off x="555973" y="116632"/>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ECF</a:t>
            </a:r>
            <a:endParaRPr lang="en-GB" sz="3200" dirty="0">
              <a:latin typeface="Arial" pitchFamily="34" charset="0"/>
              <a:cs typeface="Arial" pitchFamily="34" charset="0"/>
            </a:endParaRPr>
          </a:p>
        </p:txBody>
      </p:sp>
    </p:spTree>
    <p:extLst>
      <p:ext uri="{BB962C8B-B14F-4D97-AF65-F5344CB8AC3E}">
        <p14:creationId xmlns:p14="http://schemas.microsoft.com/office/powerpoint/2010/main" val="2714120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555973" y="1273199"/>
            <a:ext cx="8208912" cy="5409728"/>
          </a:xfrm>
        </p:spPr>
        <p:txBody>
          <a:bodyPr>
            <a:noAutofit/>
          </a:bodyPr>
          <a:lstStyle/>
          <a:p>
            <a:pPr marL="0" indent="0">
              <a:buNone/>
            </a:pPr>
            <a:r>
              <a:rPr lang="en-GB" sz="1800" u="sng" dirty="0" smtClean="0">
                <a:latin typeface="Arial" panose="020B0604020202020204" pitchFamily="34" charset="0"/>
                <a:cs typeface="Arial" panose="020B0604020202020204" pitchFamily="34" charset="0"/>
              </a:rPr>
              <a:t>Legal Aid, Sentencing and Punishment of Offenders Act 2012</a:t>
            </a:r>
          </a:p>
          <a:p>
            <a:pPr marL="800100" lvl="2" indent="0">
              <a:buNone/>
            </a:pPr>
            <a:endParaRPr lang="en-GB" sz="1800" dirty="0">
              <a:latin typeface="Times New Roman" panose="02020603050405020304" pitchFamily="18" charset="0"/>
              <a:cs typeface="Times New Roman" panose="02020603050405020304" pitchFamily="18" charset="0"/>
            </a:endParaRPr>
          </a:p>
          <a:p>
            <a:pPr marL="800100" lvl="2" indent="0">
              <a:buNone/>
            </a:pPr>
            <a:r>
              <a:rPr lang="en-GB" sz="2000" i="1" dirty="0" smtClean="0">
                <a:latin typeface="Times New Roman" panose="02020603050405020304" pitchFamily="18" charset="0"/>
                <a:cs typeface="Times New Roman" panose="02020603050405020304" pitchFamily="18" charset="0"/>
              </a:rPr>
              <a:t>necessary </a:t>
            </a:r>
            <a:r>
              <a:rPr lang="en-GB" sz="2000" i="1" dirty="0">
                <a:latin typeface="Times New Roman" panose="02020603050405020304" pitchFamily="18" charset="0"/>
                <a:cs typeface="Times New Roman" panose="02020603050405020304" pitchFamily="18" charset="0"/>
              </a:rPr>
              <a:t>to make the services available to the individual under this Part because failure to do so would be a breach of—</a:t>
            </a:r>
          </a:p>
          <a:p>
            <a:pPr marL="1771650" lvl="3" indent="-514350">
              <a:buAutoNum type="romanLcParenBoth"/>
            </a:pPr>
            <a:r>
              <a:rPr lang="en-GB" i="1" dirty="0" smtClean="0">
                <a:latin typeface="Times New Roman" panose="02020603050405020304" pitchFamily="18" charset="0"/>
                <a:cs typeface="Times New Roman" panose="02020603050405020304" pitchFamily="18" charset="0"/>
              </a:rPr>
              <a:t>the </a:t>
            </a:r>
            <a:r>
              <a:rPr lang="en-GB" i="1" dirty="0">
                <a:latin typeface="Times New Roman" panose="02020603050405020304" pitchFamily="18" charset="0"/>
                <a:cs typeface="Times New Roman" panose="02020603050405020304" pitchFamily="18" charset="0"/>
              </a:rPr>
              <a:t>individual's Convention rights </a:t>
            </a:r>
            <a:endParaRPr lang="en-GB" i="1" dirty="0" smtClean="0">
              <a:latin typeface="Times New Roman" panose="02020603050405020304" pitchFamily="18" charset="0"/>
              <a:cs typeface="Times New Roman" panose="02020603050405020304" pitchFamily="18" charset="0"/>
            </a:endParaRPr>
          </a:p>
          <a:p>
            <a:pPr marL="1771650" lvl="3" indent="-514350">
              <a:buAutoNum type="romanLcParenBoth"/>
            </a:pPr>
            <a:r>
              <a:rPr lang="en-GB" i="1" dirty="0" smtClean="0">
                <a:latin typeface="Times New Roman" panose="02020603050405020304" pitchFamily="18" charset="0"/>
                <a:cs typeface="Times New Roman" panose="02020603050405020304" pitchFamily="18" charset="0"/>
              </a:rPr>
              <a:t>any </a:t>
            </a:r>
            <a:r>
              <a:rPr lang="en-GB" i="1" dirty="0">
                <a:latin typeface="Times New Roman" panose="02020603050405020304" pitchFamily="18" charset="0"/>
                <a:cs typeface="Times New Roman" panose="02020603050405020304" pitchFamily="18" charset="0"/>
              </a:rPr>
              <a:t>rights of the individual to the provision of legal </a:t>
            </a:r>
            <a:r>
              <a:rPr lang="en-GB" i="1" dirty="0" smtClean="0">
                <a:latin typeface="Times New Roman" panose="02020603050405020304" pitchFamily="18" charset="0"/>
                <a:cs typeface="Times New Roman" panose="02020603050405020304" pitchFamily="18" charset="0"/>
              </a:rPr>
              <a:t>services </a:t>
            </a:r>
            <a:r>
              <a:rPr lang="en-GB" i="1" dirty="0">
                <a:latin typeface="Times New Roman" panose="02020603050405020304" pitchFamily="18" charset="0"/>
                <a:cs typeface="Times New Roman" panose="02020603050405020304" pitchFamily="18" charset="0"/>
              </a:rPr>
              <a:t>that are </a:t>
            </a:r>
            <a:r>
              <a:rPr lang="en-GB" i="1" dirty="0" smtClean="0">
                <a:latin typeface="Times New Roman" panose="02020603050405020304" pitchFamily="18" charset="0"/>
                <a:cs typeface="Times New Roman" panose="02020603050405020304" pitchFamily="18" charset="0"/>
              </a:rPr>
              <a:t>retained </a:t>
            </a:r>
            <a:r>
              <a:rPr lang="en-GB" i="1" dirty="0">
                <a:latin typeface="Times New Roman" panose="02020603050405020304" pitchFamily="18" charset="0"/>
                <a:cs typeface="Times New Roman" panose="02020603050405020304" pitchFamily="18" charset="0"/>
              </a:rPr>
              <a:t>enforceable EU rights</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
        <p:nvSpPr>
          <p:cNvPr id="2" name="Rectangle 1"/>
          <p:cNvSpPr/>
          <p:nvPr/>
        </p:nvSpPr>
        <p:spPr>
          <a:xfrm>
            <a:off x="555973" y="3841343"/>
            <a:ext cx="7272808" cy="1754326"/>
          </a:xfrm>
          <a:prstGeom prst="rect">
            <a:avLst/>
          </a:prstGeom>
        </p:spPr>
        <p:txBody>
          <a:bodyPr wrap="square">
            <a:spAutoFit/>
          </a:bodyPr>
          <a:lstStyle/>
          <a:p>
            <a:r>
              <a:rPr lang="en-GB" dirty="0" smtClean="0"/>
              <a:t>Two concepts:</a:t>
            </a:r>
          </a:p>
          <a:p>
            <a:endParaRPr lang="en-GB" dirty="0"/>
          </a:p>
          <a:p>
            <a:pPr marL="285750" indent="-285750">
              <a:buFont typeface="Arial" panose="020B0604020202020204" pitchFamily="34" charset="0"/>
              <a:buChar char="•"/>
            </a:pPr>
            <a:r>
              <a:rPr lang="en-GB" dirty="0" smtClean="0"/>
              <a:t>HRA </a:t>
            </a:r>
            <a:r>
              <a:rPr lang="en-GB" dirty="0"/>
              <a:t>and EU rights which deal with rights to fair trial or other procedural determination of </a:t>
            </a:r>
            <a:r>
              <a:rPr lang="en-GB" dirty="0" smtClean="0"/>
              <a:t>rights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rights themselves</a:t>
            </a:r>
          </a:p>
        </p:txBody>
      </p:sp>
      <p:grpSp>
        <p:nvGrpSpPr>
          <p:cNvPr id="9" name="Group 8"/>
          <p:cNvGrpSpPr/>
          <p:nvPr/>
        </p:nvGrpSpPr>
        <p:grpSpPr>
          <a:xfrm>
            <a:off x="251520" y="6309320"/>
            <a:ext cx="8811745" cy="461665"/>
            <a:chOff x="251520" y="6370494"/>
            <a:chExt cx="8811745" cy="461665"/>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1" name="Group 10"/>
            <p:cNvGrpSpPr/>
            <p:nvPr/>
          </p:nvGrpSpPr>
          <p:grpSpPr>
            <a:xfrm>
              <a:off x="3995936" y="6370494"/>
              <a:ext cx="5067329" cy="461665"/>
              <a:chOff x="123418" y="6024548"/>
              <a:chExt cx="5067329" cy="461665"/>
            </a:xfrm>
          </p:grpSpPr>
          <p:pic>
            <p:nvPicPr>
              <p:cNvPr id="12"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5"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 name="Rectangle 2"/>
          <p:cNvSpPr txBox="1">
            <a:spLocks noChangeArrowheads="1"/>
          </p:cNvSpPr>
          <p:nvPr/>
        </p:nvSpPr>
        <p:spPr bwMode="auto">
          <a:xfrm>
            <a:off x="555973" y="116632"/>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ECF</a:t>
            </a:r>
            <a:endParaRPr lang="en-GB" sz="3200" dirty="0">
              <a:latin typeface="Arial" pitchFamily="34" charset="0"/>
              <a:cs typeface="Arial" pitchFamily="34" charset="0"/>
            </a:endParaRPr>
          </a:p>
        </p:txBody>
      </p:sp>
    </p:spTree>
    <p:extLst>
      <p:ext uri="{BB962C8B-B14F-4D97-AF65-F5344CB8AC3E}">
        <p14:creationId xmlns:p14="http://schemas.microsoft.com/office/powerpoint/2010/main" val="1984703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726054" y="1688401"/>
            <a:ext cx="7734377" cy="3960788"/>
          </a:xfrm>
        </p:spPr>
        <p:txBody>
          <a:bodyPr>
            <a:normAutofit/>
          </a:bodyPr>
          <a:lstStyle/>
          <a:p>
            <a:pPr marL="0" indent="0">
              <a:buNone/>
            </a:pPr>
            <a:endParaRPr lang="en-GB" sz="1800" dirty="0" smtClean="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Is the work the definitely out of scope? In respect of a housing contract, see previous slide on witness summonsing housing benefit or DWP officers for example.</a:t>
            </a: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smtClean="0">
                <a:latin typeface="Arial" panose="020B0604020202020204" pitchFamily="34" charset="0"/>
                <a:cs typeface="Arial" panose="020B0604020202020204" pitchFamily="34" charset="0"/>
              </a:rPr>
              <a:t>Public Law - could the work be covered by you public law contract, if you have one, because, for example it concerns a matters which could be justiciable by judicial review (s.19 of part 1 </a:t>
            </a:r>
            <a:r>
              <a:rPr lang="en-GB" sz="1800" dirty="0" err="1" smtClean="0">
                <a:latin typeface="Arial" panose="020B0604020202020204" pitchFamily="34" charset="0"/>
                <a:cs typeface="Arial" panose="020B0604020202020204" pitchFamily="34" charset="0"/>
              </a:rPr>
              <a:t>sched</a:t>
            </a:r>
            <a:r>
              <a:rPr lang="en-GB" sz="1800" dirty="0" smtClean="0">
                <a:latin typeface="Arial" panose="020B0604020202020204" pitchFamily="34" charset="0"/>
                <a:cs typeface="Arial" panose="020B0604020202020204" pitchFamily="34" charset="0"/>
              </a:rPr>
              <a:t> 1)? If so it is not out of scope and so not amenable to ECF. Similarly Abuse of public office (21) and Breach of convention rights (22).</a:t>
            </a:r>
          </a:p>
          <a:p>
            <a:pPr marL="0" indent="0">
              <a:buNone/>
            </a:pPr>
            <a:endParaRPr lang="en-GB" sz="1800" u="sng" dirty="0">
              <a:latin typeface="Arial" panose="020B0604020202020204" pitchFamily="34" charset="0"/>
              <a:cs typeface="Arial" panose="020B0604020202020204" pitchFamily="34" charset="0"/>
            </a:endParaRPr>
          </a:p>
          <a:p>
            <a:pPr marL="0" indent="0">
              <a:buNone/>
            </a:pPr>
            <a:endParaRPr lang="en-GB" sz="1800" u="sng" dirty="0" smtClean="0">
              <a:latin typeface="Arial" panose="020B0604020202020204" pitchFamily="34" charset="0"/>
              <a:cs typeface="Arial" panose="020B0604020202020204" pitchFamily="34" charset="0"/>
            </a:endParaRPr>
          </a:p>
          <a:p>
            <a:pPr marL="0" indent="0">
              <a:buNone/>
            </a:pPr>
            <a:endParaRPr lang="en-GB" sz="1800" u="sng" dirty="0">
              <a:latin typeface="Arial" panose="020B0604020202020204" pitchFamily="34" charset="0"/>
              <a:cs typeface="Arial" panose="020B0604020202020204" pitchFamily="34" charset="0"/>
            </a:endParaRPr>
          </a:p>
          <a:p>
            <a:pPr marL="0" indent="0">
              <a:buNone/>
            </a:pPr>
            <a:endParaRPr lang="en-GB" sz="1800" u="sng" dirty="0" smtClean="0">
              <a:latin typeface="Arial" panose="020B0604020202020204" pitchFamily="34" charset="0"/>
              <a:cs typeface="Arial" panose="020B0604020202020204" pitchFamily="34" charset="0"/>
            </a:endParaRPr>
          </a:p>
        </p:txBody>
      </p:sp>
      <p:sp>
        <p:nvSpPr>
          <p:cNvPr id="16" name="Rectangle 2"/>
          <p:cNvSpPr txBox="1">
            <a:spLocks noChangeArrowheads="1"/>
          </p:cNvSpPr>
          <p:nvPr/>
        </p:nvSpPr>
        <p:spPr bwMode="auto">
          <a:xfrm>
            <a:off x="728312" y="237237"/>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What to consider before ECF</a:t>
            </a:r>
            <a:endParaRPr lang="en-GB" sz="3200" dirty="0">
              <a:latin typeface="Arial" pitchFamily="34" charset="0"/>
              <a:cs typeface="Arial" pitchFamily="34" charset="0"/>
            </a:endParaRPr>
          </a:p>
        </p:txBody>
      </p:sp>
      <p:grpSp>
        <p:nvGrpSpPr>
          <p:cNvPr id="15" name="Group 14"/>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25363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551493" y="1704400"/>
            <a:ext cx="7258000" cy="3960788"/>
          </a:xfrm>
        </p:spPr>
        <p:txBody>
          <a:bodyPr>
            <a:normAutofit fontScale="85000" lnSpcReduction="10000"/>
          </a:bodyPr>
          <a:lstStyle/>
          <a:p>
            <a:pPr marL="0" indent="0">
              <a:buNone/>
            </a:pPr>
            <a:endParaRPr lang="en-GB" sz="1800" dirty="0" smtClean="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HLPAS </a:t>
            </a:r>
            <a:r>
              <a:rPr lang="en-GB" sz="2400" dirty="0">
                <a:latin typeface="Arial" panose="020B0604020202020204" pitchFamily="34" charset="0"/>
                <a:cs typeface="Arial" panose="020B0604020202020204" pitchFamily="34" charset="0"/>
              </a:rPr>
              <a:t>(Housing Loss Prevention Advice Service). </a:t>
            </a:r>
            <a:endParaRPr lang="en-GB" sz="2400" dirty="0" smtClean="0">
              <a:latin typeface="Arial" panose="020B0604020202020204" pitchFamily="34" charset="0"/>
              <a:cs typeface="Arial" panose="020B0604020202020204" pitchFamily="34" charset="0"/>
            </a:endParaRPr>
          </a:p>
          <a:p>
            <a:pPr marL="0" indent="0">
              <a:buNone/>
            </a:pP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Currently subject to consultation.</a:t>
            </a:r>
          </a:p>
          <a:p>
            <a:r>
              <a:rPr lang="en-GB" sz="2400" dirty="0" smtClean="0">
                <a:latin typeface="Arial" panose="020B0604020202020204" pitchFamily="34" charset="0"/>
                <a:cs typeface="Arial" panose="020B0604020202020204" pitchFamily="34" charset="0"/>
              </a:rPr>
              <a:t>HLPAS </a:t>
            </a:r>
            <a:r>
              <a:rPr lang="en-GB" sz="2400" dirty="0">
                <a:latin typeface="Arial" panose="020B0604020202020204" pitchFamily="34" charset="0"/>
                <a:cs typeface="Arial" panose="020B0604020202020204" pitchFamily="34" charset="0"/>
              </a:rPr>
              <a:t>will </a:t>
            </a:r>
            <a:r>
              <a:rPr lang="en-GB" sz="2400" dirty="0" smtClean="0">
                <a:latin typeface="Arial" panose="020B0604020202020204" pitchFamily="34" charset="0"/>
                <a:cs typeface="Arial" panose="020B0604020202020204" pitchFamily="34" charset="0"/>
              </a:rPr>
              <a:t>comprise of  </a:t>
            </a:r>
            <a:r>
              <a:rPr lang="en-GB" sz="2400" dirty="0">
                <a:latin typeface="Arial" panose="020B0604020202020204" pitchFamily="34" charset="0"/>
                <a:cs typeface="Arial" panose="020B0604020202020204" pitchFamily="34" charset="0"/>
              </a:rPr>
              <a:t>the current </a:t>
            </a:r>
            <a:r>
              <a:rPr lang="en-GB" sz="2400" dirty="0" smtClean="0">
                <a:latin typeface="Arial" panose="020B0604020202020204" pitchFamily="34" charset="0"/>
                <a:cs typeface="Arial" panose="020B0604020202020204" pitchFamily="34" charset="0"/>
              </a:rPr>
              <a:t>Housing Possession Court Duty Scheme </a:t>
            </a:r>
            <a:r>
              <a:rPr lang="en-GB" sz="2400" dirty="0">
                <a:latin typeface="Arial" panose="020B0604020202020204" pitchFamily="34" charset="0"/>
                <a:cs typeface="Arial" panose="020B0604020202020204" pitchFamily="34" charset="0"/>
              </a:rPr>
              <a:t>but with early non-means-tested, free </a:t>
            </a:r>
            <a:r>
              <a:rPr lang="en-GB" sz="2400" dirty="0" smtClean="0">
                <a:latin typeface="Arial" panose="020B0604020202020204" pitchFamily="34" charset="0"/>
                <a:cs typeface="Arial" panose="020B0604020202020204" pitchFamily="34" charset="0"/>
              </a:rPr>
              <a:t>legal </a:t>
            </a:r>
            <a:r>
              <a:rPr lang="en-GB" sz="2400" dirty="0">
                <a:latin typeface="Arial" panose="020B0604020202020204" pitchFamily="34" charset="0"/>
                <a:cs typeface="Arial" panose="020B0604020202020204" pitchFamily="34" charset="0"/>
              </a:rPr>
              <a:t>advice available before the possession hearing.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Legal </a:t>
            </a:r>
            <a:r>
              <a:rPr lang="en-GB" sz="2400" dirty="0">
                <a:latin typeface="Arial" panose="020B0604020202020204" pitchFamily="34" charset="0"/>
                <a:cs typeface="Arial" panose="020B0604020202020204" pitchFamily="34" charset="0"/>
              </a:rPr>
              <a:t>advice on the issues that are relevant to the possession proceedings.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Most </a:t>
            </a:r>
            <a:r>
              <a:rPr lang="en-GB" sz="2400" dirty="0">
                <a:latin typeface="Arial" panose="020B0604020202020204" pitchFamily="34" charset="0"/>
                <a:cs typeface="Arial" panose="020B0604020202020204" pitchFamily="34" charset="0"/>
              </a:rPr>
              <a:t>often going to be welfare benefits and/or debt advice, which has, since the 2013 LASPO1 reforms, been out of scope for mainstream face-to-face advice and </a:t>
            </a:r>
            <a:r>
              <a:rPr lang="en-GB" sz="2400" dirty="0" smtClean="0">
                <a:latin typeface="Arial" panose="020B0604020202020204" pitchFamily="34" charset="0"/>
                <a:cs typeface="Arial" panose="020B0604020202020204" pitchFamily="34" charset="0"/>
              </a:rPr>
              <a:t>assistance.</a:t>
            </a:r>
          </a:p>
          <a:p>
            <a:pPr marL="0" indent="0">
              <a:buNone/>
            </a:pPr>
            <a:endParaRPr lang="en-GB" sz="1800" u="sng" dirty="0" smtClean="0">
              <a:latin typeface="Arial" panose="020B0604020202020204" pitchFamily="34" charset="0"/>
              <a:cs typeface="Arial" panose="020B0604020202020204" pitchFamily="34" charset="0"/>
            </a:endParaRPr>
          </a:p>
          <a:p>
            <a:pPr marL="0" indent="0">
              <a:buNone/>
            </a:pPr>
            <a:endParaRPr lang="en-GB" sz="1800" u="sng" dirty="0">
              <a:latin typeface="Arial" panose="020B0604020202020204" pitchFamily="34" charset="0"/>
              <a:cs typeface="Arial" panose="020B0604020202020204" pitchFamily="34" charset="0"/>
            </a:endParaRPr>
          </a:p>
          <a:p>
            <a:pPr marL="0" indent="0">
              <a:buNone/>
            </a:pPr>
            <a:endParaRPr lang="en-GB" sz="1800" u="sng" dirty="0" smtClean="0">
              <a:latin typeface="Arial" panose="020B0604020202020204" pitchFamily="34" charset="0"/>
              <a:cs typeface="Arial" panose="020B0604020202020204" pitchFamily="34" charset="0"/>
            </a:endParaRPr>
          </a:p>
        </p:txBody>
      </p:sp>
      <p:sp>
        <p:nvSpPr>
          <p:cNvPr id="16" name="Rectangle 2"/>
          <p:cNvSpPr txBox="1">
            <a:spLocks noChangeArrowheads="1"/>
          </p:cNvSpPr>
          <p:nvPr/>
        </p:nvSpPr>
        <p:spPr bwMode="auto">
          <a:xfrm>
            <a:off x="543412" y="853912"/>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HLPAS</a:t>
            </a:r>
            <a:endParaRPr lang="en-GB" sz="3200" dirty="0">
              <a:latin typeface="Arial" pitchFamily="34" charset="0"/>
              <a:cs typeface="Arial" pitchFamily="34" charset="0"/>
            </a:endParaRPr>
          </a:p>
        </p:txBody>
      </p:sp>
      <p:grpSp>
        <p:nvGrpSpPr>
          <p:cNvPr id="15" name="Group 14"/>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185170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908719"/>
            <a:ext cx="7704856" cy="5854505"/>
          </a:xfrm>
        </p:spPr>
        <p:txBody>
          <a:bodyPr>
            <a:normAutofit fontScale="90000"/>
          </a:bodyPr>
          <a:lstStyle/>
          <a:p>
            <a:pPr algn="l"/>
            <a:r>
              <a:rPr lang="en-GB" sz="3100" i="1" dirty="0" err="1">
                <a:latin typeface="Arial" pitchFamily="34" charset="0"/>
                <a:cs typeface="Arial" pitchFamily="34" charset="0"/>
              </a:rPr>
              <a:t>Gudanaviciene</a:t>
            </a:r>
            <a:r>
              <a:rPr lang="en-GB" sz="3100" i="1" dirty="0">
                <a:latin typeface="Arial" pitchFamily="34" charset="0"/>
                <a:cs typeface="Arial" pitchFamily="34" charset="0"/>
              </a:rPr>
              <a:t> v Director of Legal Aid </a:t>
            </a:r>
            <a:r>
              <a:rPr lang="en-GB" sz="3100" i="1" dirty="0" smtClean="0">
                <a:latin typeface="Arial" pitchFamily="34" charset="0"/>
                <a:cs typeface="Arial" pitchFamily="34" charset="0"/>
              </a:rPr>
              <a:t>Casework </a:t>
            </a:r>
            <a:r>
              <a:rPr lang="en-GB" sz="3100" dirty="0" smtClean="0">
                <a:latin typeface="Arial" pitchFamily="34" charset="0"/>
                <a:cs typeface="Arial" pitchFamily="34" charset="0"/>
              </a:rPr>
              <a:t>[2014 </a:t>
            </a:r>
            <a:r>
              <a:rPr lang="en-GB" sz="3100" dirty="0">
                <a:latin typeface="Arial" pitchFamily="34" charset="0"/>
                <a:cs typeface="Arial" pitchFamily="34" charset="0"/>
              </a:rPr>
              <a:t>EWCA </a:t>
            </a:r>
            <a:r>
              <a:rPr lang="en-GB" sz="3100" dirty="0" err="1">
                <a:latin typeface="Arial" pitchFamily="34" charset="0"/>
                <a:cs typeface="Arial" pitchFamily="34" charset="0"/>
              </a:rPr>
              <a:t>Civ</a:t>
            </a:r>
            <a:r>
              <a:rPr lang="en-GB" sz="3100" dirty="0">
                <a:latin typeface="Arial" pitchFamily="34" charset="0"/>
                <a:cs typeface="Arial" pitchFamily="34" charset="0"/>
              </a:rPr>
              <a:t> 1622</a:t>
            </a:r>
            <a:r>
              <a:rPr lang="en-GB" sz="3100" dirty="0" smtClean="0">
                <a:latin typeface="Arial" pitchFamily="34" charset="0"/>
                <a:cs typeface="Arial" pitchFamily="34" charset="0"/>
              </a:rPr>
              <a:t>]</a:t>
            </a:r>
            <a:r>
              <a:rPr lang="en-GB" sz="3600" dirty="0" smtClean="0">
                <a:latin typeface="Arial" pitchFamily="34" charset="0"/>
                <a:cs typeface="Arial" pitchFamily="34" charset="0"/>
              </a:rPr>
              <a:t/>
            </a:r>
            <a:br>
              <a:rPr lang="en-GB" sz="3600" dirty="0" smtClean="0">
                <a:latin typeface="Arial" pitchFamily="34" charset="0"/>
                <a:cs typeface="Arial" pitchFamily="34" charset="0"/>
              </a:rPr>
            </a:br>
            <a:r>
              <a:rPr lang="en-GB" sz="2700" dirty="0" smtClean="0">
                <a:solidFill>
                  <a:srgbClr val="000000"/>
                </a:solidFill>
                <a:latin typeface="Times New Roman" panose="02020603050405020304" pitchFamily="18" charset="0"/>
                <a:cs typeface="Times New Roman" panose="02020603050405020304" pitchFamily="18" charset="0"/>
              </a:rPr>
              <a:t>(</a:t>
            </a:r>
            <a:r>
              <a:rPr lang="en-GB" sz="2700" dirty="0" smtClean="0">
                <a:latin typeface="Times New Roman" panose="02020603050405020304" pitchFamily="18" charset="0"/>
                <a:cs typeface="Times New Roman" panose="02020603050405020304" pitchFamily="18" charset="0"/>
              </a:rPr>
              <a:t>§</a:t>
            </a:r>
            <a:r>
              <a:rPr lang="en-GB" sz="2700" dirty="0">
                <a:solidFill>
                  <a:srgbClr val="000000"/>
                </a:solidFill>
                <a:latin typeface="Times New Roman" panose="02020603050405020304" pitchFamily="18" charset="0"/>
                <a:cs typeface="Times New Roman" panose="02020603050405020304" pitchFamily="18" charset="0"/>
              </a:rPr>
              <a:t>72)</a:t>
            </a:r>
            <a:r>
              <a:rPr lang="en-GB" dirty="0"/>
              <a:t/>
            </a:r>
            <a:br>
              <a:rPr lang="en-GB" dirty="0"/>
            </a:br>
            <a:r>
              <a:rPr lang="en-GB" sz="2700" i="1" dirty="0">
                <a:latin typeface="Times New Roman" panose="02020603050405020304" pitchFamily="18" charset="0"/>
                <a:cs typeface="Times New Roman" panose="02020603050405020304" pitchFamily="18" charset="0"/>
              </a:rPr>
              <a:t>Whether legal aid is required will depend on the particular facts and circumstances of each case, including </a:t>
            </a:r>
            <a:r>
              <a:rPr lang="en-GB" sz="2700" i="1" dirty="0" smtClean="0">
                <a:latin typeface="Times New Roman" panose="02020603050405020304" pitchFamily="18" charset="0"/>
                <a:cs typeface="Times New Roman" panose="02020603050405020304" pitchFamily="18" charset="0"/>
              </a:rPr>
              <a:t/>
            </a:r>
            <a:br>
              <a:rPr lang="en-GB" sz="2700" i="1" dirty="0" smtClean="0">
                <a:latin typeface="Times New Roman" panose="02020603050405020304" pitchFamily="18" charset="0"/>
                <a:cs typeface="Times New Roman" panose="02020603050405020304" pitchFamily="18" charset="0"/>
              </a:rPr>
            </a:br>
            <a:r>
              <a:rPr lang="en-GB" sz="2700" i="1" u="sng" dirty="0" smtClean="0">
                <a:latin typeface="Times New Roman" panose="02020603050405020304" pitchFamily="18" charset="0"/>
                <a:cs typeface="Times New Roman" panose="02020603050405020304" pitchFamily="18" charset="0"/>
              </a:rPr>
              <a:t>(</a:t>
            </a:r>
            <a:r>
              <a:rPr lang="en-GB" sz="2700" i="1" u="sng" dirty="0">
                <a:latin typeface="Times New Roman" panose="02020603050405020304" pitchFamily="18" charset="0"/>
                <a:cs typeface="Times New Roman" panose="02020603050405020304" pitchFamily="18" charset="0"/>
              </a:rPr>
              <a:t>a) the </a:t>
            </a:r>
            <a:r>
              <a:rPr lang="en-GB" sz="2700" i="1" u="sng" dirty="0" smtClean="0">
                <a:latin typeface="Times New Roman" panose="02020603050405020304" pitchFamily="18" charset="0"/>
                <a:cs typeface="Times New Roman" panose="02020603050405020304" pitchFamily="18" charset="0"/>
              </a:rPr>
              <a:t> importance </a:t>
            </a:r>
            <a:r>
              <a:rPr lang="en-GB" sz="2700" i="1" u="sng" dirty="0">
                <a:latin typeface="Times New Roman" panose="02020603050405020304" pitchFamily="18" charset="0"/>
                <a:cs typeface="Times New Roman" panose="02020603050405020304" pitchFamily="18" charset="0"/>
              </a:rPr>
              <a:t>of the issues at stake; </a:t>
            </a:r>
            <a:r>
              <a:rPr lang="en-GB" sz="2700" i="1" u="sng" dirty="0" smtClean="0">
                <a:latin typeface="Times New Roman" panose="02020603050405020304" pitchFamily="18" charset="0"/>
                <a:cs typeface="Times New Roman" panose="02020603050405020304" pitchFamily="18" charset="0"/>
              </a:rPr>
              <a:t/>
            </a:r>
            <a:br>
              <a:rPr lang="en-GB" sz="2700" i="1" u="sng" dirty="0" smtClean="0">
                <a:latin typeface="Times New Roman" panose="02020603050405020304" pitchFamily="18" charset="0"/>
                <a:cs typeface="Times New Roman" panose="02020603050405020304" pitchFamily="18" charset="0"/>
              </a:rPr>
            </a:br>
            <a:r>
              <a:rPr lang="en-GB" sz="2700" i="1" u="sng" dirty="0" smtClean="0">
                <a:latin typeface="Times New Roman" panose="02020603050405020304" pitchFamily="18" charset="0"/>
                <a:cs typeface="Times New Roman" panose="02020603050405020304" pitchFamily="18" charset="0"/>
              </a:rPr>
              <a:t/>
            </a:r>
            <a:br>
              <a:rPr lang="en-GB" sz="2700" i="1" u="sng" dirty="0" smtClean="0">
                <a:latin typeface="Times New Roman" panose="02020603050405020304" pitchFamily="18" charset="0"/>
                <a:cs typeface="Times New Roman" panose="02020603050405020304" pitchFamily="18" charset="0"/>
              </a:rPr>
            </a:br>
            <a:r>
              <a:rPr lang="en-GB" sz="2700" i="1" u="sng" dirty="0" smtClean="0">
                <a:latin typeface="Times New Roman" panose="02020603050405020304" pitchFamily="18" charset="0"/>
                <a:cs typeface="Times New Roman" panose="02020603050405020304" pitchFamily="18" charset="0"/>
              </a:rPr>
              <a:t>(</a:t>
            </a:r>
            <a:r>
              <a:rPr lang="en-GB" sz="2700" i="1" u="sng" dirty="0">
                <a:latin typeface="Times New Roman" panose="02020603050405020304" pitchFamily="18" charset="0"/>
                <a:cs typeface="Times New Roman" panose="02020603050405020304" pitchFamily="18" charset="0"/>
              </a:rPr>
              <a:t>b) the complexity of the procedural, legal and evidential issues; and </a:t>
            </a:r>
            <a:r>
              <a:rPr lang="en-GB" sz="2700" i="1" u="sng" dirty="0" smtClean="0">
                <a:latin typeface="Times New Roman" panose="02020603050405020304" pitchFamily="18" charset="0"/>
                <a:cs typeface="Times New Roman" panose="02020603050405020304" pitchFamily="18" charset="0"/>
              </a:rPr>
              <a:t/>
            </a:r>
            <a:br>
              <a:rPr lang="en-GB" sz="2700" i="1" u="sng" dirty="0" smtClean="0">
                <a:latin typeface="Times New Roman" panose="02020603050405020304" pitchFamily="18" charset="0"/>
                <a:cs typeface="Times New Roman" panose="02020603050405020304" pitchFamily="18" charset="0"/>
              </a:rPr>
            </a:br>
            <a:r>
              <a:rPr lang="en-GB" sz="2700" i="1" u="sng" dirty="0" smtClean="0">
                <a:latin typeface="Times New Roman" panose="02020603050405020304" pitchFamily="18" charset="0"/>
                <a:cs typeface="Times New Roman" panose="02020603050405020304" pitchFamily="18" charset="0"/>
              </a:rPr>
              <a:t/>
            </a:r>
            <a:br>
              <a:rPr lang="en-GB" sz="2700" i="1" u="sng" dirty="0" smtClean="0">
                <a:latin typeface="Times New Roman" panose="02020603050405020304" pitchFamily="18" charset="0"/>
                <a:cs typeface="Times New Roman" panose="02020603050405020304" pitchFamily="18" charset="0"/>
              </a:rPr>
            </a:br>
            <a:r>
              <a:rPr lang="en-GB" sz="2700" i="1" u="sng" dirty="0" smtClean="0">
                <a:latin typeface="Times New Roman" panose="02020603050405020304" pitchFamily="18" charset="0"/>
                <a:cs typeface="Times New Roman" panose="02020603050405020304" pitchFamily="18" charset="0"/>
              </a:rPr>
              <a:t>(</a:t>
            </a:r>
            <a:r>
              <a:rPr lang="en-GB" sz="2700" i="1" u="sng" dirty="0">
                <a:latin typeface="Times New Roman" panose="02020603050405020304" pitchFamily="18" charset="0"/>
                <a:cs typeface="Times New Roman" panose="02020603050405020304" pitchFamily="18" charset="0"/>
              </a:rPr>
              <a:t>c) the ability of the individual to represent himself without legal assistance, </a:t>
            </a:r>
            <a:r>
              <a:rPr lang="en-GB" sz="2700" i="1" dirty="0">
                <a:latin typeface="Times New Roman" panose="02020603050405020304" pitchFamily="18" charset="0"/>
                <a:cs typeface="Times New Roman" panose="02020603050405020304" pitchFamily="18" charset="0"/>
              </a:rPr>
              <a:t>having regard to his age </a:t>
            </a:r>
            <a:r>
              <a:rPr lang="en-GB" sz="2700" i="1" dirty="0" smtClean="0">
                <a:latin typeface="Times New Roman" panose="02020603050405020304" pitchFamily="18" charset="0"/>
                <a:cs typeface="Times New Roman" panose="02020603050405020304" pitchFamily="18" charset="0"/>
              </a:rPr>
              <a:t>and mental  capacity.</a:t>
            </a:r>
            <a:r>
              <a:rPr lang="en-GB" sz="2700" dirty="0">
                <a:latin typeface="Times New Roman" panose="02020603050405020304" pitchFamily="18" charset="0"/>
                <a:cs typeface="Times New Roman" panose="02020603050405020304" pitchFamily="18" charset="0"/>
              </a:rPr>
              <a:t/>
            </a:r>
            <a:br>
              <a:rPr lang="en-GB" sz="2700" dirty="0">
                <a:latin typeface="Times New Roman" panose="02020603050405020304" pitchFamily="18" charset="0"/>
                <a:cs typeface="Times New Roman" panose="02020603050405020304" pitchFamily="18" charset="0"/>
              </a:rPr>
            </a:br>
            <a:r>
              <a:rPr lang="en-GB" sz="2700" dirty="0" smtClean="0">
                <a:latin typeface="Times New Roman" panose="02020603050405020304" pitchFamily="18" charset="0"/>
                <a:cs typeface="Times New Roman" panose="02020603050405020304" pitchFamily="18" charset="0"/>
              </a:rPr>
              <a:t/>
            </a:r>
            <a:br>
              <a:rPr lang="en-GB" sz="2700" dirty="0" smtClean="0">
                <a:latin typeface="Times New Roman" panose="02020603050405020304" pitchFamily="18" charset="0"/>
                <a:cs typeface="Times New Roman" panose="02020603050405020304" pitchFamily="18" charset="0"/>
              </a:rPr>
            </a:br>
            <a:r>
              <a:rPr lang="en-GB" sz="2700" b="1" dirty="0" smtClean="0">
                <a:latin typeface="Times New Roman" panose="02020603050405020304" pitchFamily="18" charset="0"/>
                <a:cs typeface="Times New Roman" panose="02020603050405020304" pitchFamily="18" charset="0"/>
              </a:rPr>
              <a:t>Importance – Complexity - Ability</a:t>
            </a:r>
            <a:r>
              <a:rPr lang="en-GB" dirty="0" smtClean="0"/>
              <a:t/>
            </a:r>
            <a:br>
              <a:rPr lang="en-GB" dirty="0" smtClean="0"/>
            </a:br>
            <a:r>
              <a:rPr lang="en-GB" dirty="0" smtClean="0"/>
              <a:t/>
            </a:r>
            <a:br>
              <a:rPr lang="en-GB" dirty="0" smtClean="0"/>
            </a:br>
            <a:r>
              <a:rPr lang="en-GB" dirty="0"/>
              <a:t/>
            </a:r>
            <a:br>
              <a:rPr lang="en-GB" dirty="0"/>
            </a:br>
            <a:endParaRPr lang="en-GB" sz="1800" dirty="0"/>
          </a:p>
        </p:txBody>
      </p:sp>
      <p:sp>
        <p:nvSpPr>
          <p:cNvPr id="4" name="AutoShape 4" descr="Edwards Duthie Shamash Solicitors - Central &amp; East London Lawy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873028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638562307"/>
              </p:ext>
            </p:extLst>
          </p:nvPr>
        </p:nvGraphicFramePr>
        <p:xfrm>
          <a:off x="446085" y="1484784"/>
          <a:ext cx="8229603" cy="1956649"/>
        </p:xfrm>
        <a:graphic>
          <a:graphicData uri="http://schemas.openxmlformats.org/drawingml/2006/table">
            <a:tbl>
              <a:tblPr>
                <a:tableStyleId>{5C22544A-7EE6-4342-B048-85BDC9FD1C3A}</a:tableStyleId>
              </a:tblPr>
              <a:tblGrid>
                <a:gridCol w="540515">
                  <a:extLst>
                    <a:ext uri="{9D8B030D-6E8A-4147-A177-3AD203B41FA5}">
                      <a16:colId xmlns:a16="http://schemas.microsoft.com/office/drawing/2014/main" val="1287676392"/>
                    </a:ext>
                  </a:extLst>
                </a:gridCol>
                <a:gridCol w="596156">
                  <a:extLst>
                    <a:ext uri="{9D8B030D-6E8A-4147-A177-3AD203B41FA5}">
                      <a16:colId xmlns:a16="http://schemas.microsoft.com/office/drawing/2014/main" val="63439982"/>
                    </a:ext>
                  </a:extLst>
                </a:gridCol>
                <a:gridCol w="720686">
                  <a:extLst>
                    <a:ext uri="{9D8B030D-6E8A-4147-A177-3AD203B41FA5}">
                      <a16:colId xmlns:a16="http://schemas.microsoft.com/office/drawing/2014/main" val="344823712"/>
                    </a:ext>
                  </a:extLst>
                </a:gridCol>
                <a:gridCol w="720686">
                  <a:extLst>
                    <a:ext uri="{9D8B030D-6E8A-4147-A177-3AD203B41FA5}">
                      <a16:colId xmlns:a16="http://schemas.microsoft.com/office/drawing/2014/main" val="2313060348"/>
                    </a:ext>
                  </a:extLst>
                </a:gridCol>
                <a:gridCol w="540515">
                  <a:extLst>
                    <a:ext uri="{9D8B030D-6E8A-4147-A177-3AD203B41FA5}">
                      <a16:colId xmlns:a16="http://schemas.microsoft.com/office/drawing/2014/main" val="1995852821"/>
                    </a:ext>
                  </a:extLst>
                </a:gridCol>
                <a:gridCol w="498122">
                  <a:extLst>
                    <a:ext uri="{9D8B030D-6E8A-4147-A177-3AD203B41FA5}">
                      <a16:colId xmlns:a16="http://schemas.microsoft.com/office/drawing/2014/main" val="3675224891"/>
                    </a:ext>
                  </a:extLst>
                </a:gridCol>
                <a:gridCol w="596156">
                  <a:extLst>
                    <a:ext uri="{9D8B030D-6E8A-4147-A177-3AD203B41FA5}">
                      <a16:colId xmlns:a16="http://schemas.microsoft.com/office/drawing/2014/main" val="3167255971"/>
                    </a:ext>
                  </a:extLst>
                </a:gridCol>
                <a:gridCol w="657096">
                  <a:extLst>
                    <a:ext uri="{9D8B030D-6E8A-4147-A177-3AD203B41FA5}">
                      <a16:colId xmlns:a16="http://schemas.microsoft.com/office/drawing/2014/main" val="735809653"/>
                    </a:ext>
                  </a:extLst>
                </a:gridCol>
                <a:gridCol w="540515">
                  <a:extLst>
                    <a:ext uri="{9D8B030D-6E8A-4147-A177-3AD203B41FA5}">
                      <a16:colId xmlns:a16="http://schemas.microsoft.com/office/drawing/2014/main" val="621598395"/>
                    </a:ext>
                  </a:extLst>
                </a:gridCol>
                <a:gridCol w="540515">
                  <a:extLst>
                    <a:ext uri="{9D8B030D-6E8A-4147-A177-3AD203B41FA5}">
                      <a16:colId xmlns:a16="http://schemas.microsoft.com/office/drawing/2014/main" val="3783471054"/>
                    </a:ext>
                  </a:extLst>
                </a:gridCol>
                <a:gridCol w="540515">
                  <a:extLst>
                    <a:ext uri="{9D8B030D-6E8A-4147-A177-3AD203B41FA5}">
                      <a16:colId xmlns:a16="http://schemas.microsoft.com/office/drawing/2014/main" val="1981958496"/>
                    </a:ext>
                  </a:extLst>
                </a:gridCol>
                <a:gridCol w="657096">
                  <a:extLst>
                    <a:ext uri="{9D8B030D-6E8A-4147-A177-3AD203B41FA5}">
                      <a16:colId xmlns:a16="http://schemas.microsoft.com/office/drawing/2014/main" val="1761209771"/>
                    </a:ext>
                  </a:extLst>
                </a:gridCol>
                <a:gridCol w="540515">
                  <a:extLst>
                    <a:ext uri="{9D8B030D-6E8A-4147-A177-3AD203B41FA5}">
                      <a16:colId xmlns:a16="http://schemas.microsoft.com/office/drawing/2014/main" val="3255370494"/>
                    </a:ext>
                  </a:extLst>
                </a:gridCol>
                <a:gridCol w="540515">
                  <a:extLst>
                    <a:ext uri="{9D8B030D-6E8A-4147-A177-3AD203B41FA5}">
                      <a16:colId xmlns:a16="http://schemas.microsoft.com/office/drawing/2014/main" val="4026752597"/>
                    </a:ext>
                  </a:extLst>
                </a:gridCol>
              </a:tblGrid>
              <a:tr h="143170">
                <a:tc gridSpan="2">
                  <a:txBody>
                    <a:bodyPr/>
                    <a:lstStyle/>
                    <a:p>
                      <a:pPr algn="l" fontAlgn="b"/>
                      <a:r>
                        <a:rPr lang="en-GB" sz="800" u="none" strike="noStrike">
                          <a:effectLst/>
                        </a:rPr>
                        <a:t>Applications</a:t>
                      </a:r>
                      <a:endParaRPr lang="en-GB" sz="800" b="1" i="0" u="none" strike="noStrike">
                        <a:solidFill>
                          <a:srgbClr val="000000"/>
                        </a:solidFill>
                        <a:effectLst/>
                        <a:latin typeface="Arial" panose="020B0604020202020204" pitchFamily="34" charset="0"/>
                      </a:endParaRPr>
                    </a:p>
                  </a:txBody>
                  <a:tcPr marL="0" marR="0" marT="0" marB="0" anchor="b"/>
                </a:tc>
                <a:tc hMerge="1">
                  <a:txBody>
                    <a:bodyPr/>
                    <a:lstStyle/>
                    <a:p>
                      <a:endParaRPr lang="en-GB"/>
                    </a:p>
                  </a:txBody>
                  <a:tcPr/>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smtClean="0">
                          <a:effectLst/>
                        </a:rPr>
                        <a:t> </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smtClean="0">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smtClean="0">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dirty="0">
                          <a:effectLst/>
                        </a:rPr>
                        <a:t> </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39008246"/>
                  </a:ext>
                </a:extLst>
              </a:tr>
              <a:tr h="135216">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gridSpan="12">
                  <a:txBody>
                    <a:bodyPr/>
                    <a:lstStyle/>
                    <a:p>
                      <a:pPr algn="l" fontAlgn="b"/>
                      <a:r>
                        <a:rPr lang="en-GB" sz="800" u="none" strike="noStrike" smtClean="0">
                          <a:effectLst/>
                        </a:rPr>
                        <a:t>Category of Law</a:t>
                      </a:r>
                      <a:endParaRPr lang="en-GB" sz="800" b="0" i="0" u="none" strike="noStrike" dirty="0">
                        <a:solidFill>
                          <a:srgbClr val="000000"/>
                        </a:solidFill>
                        <a:effectLst/>
                        <a:latin typeface="Arial" panose="020B0604020202020204" pitchFamily="34"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1247506"/>
                  </a:ext>
                </a:extLst>
              </a:tr>
              <a:tr h="405647">
                <a:tc>
                  <a:txBody>
                    <a:bodyPr/>
                    <a:lstStyle/>
                    <a:p>
                      <a:pPr algn="l" fontAlgn="ctr"/>
                      <a:r>
                        <a:rPr lang="en-GB" sz="800" u="none" strike="noStrike" dirty="0">
                          <a:effectLst/>
                        </a:rPr>
                        <a:t>Financial Year</a:t>
                      </a:r>
                      <a:endParaRPr lang="en-GB" sz="8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GB" sz="800" u="none" strike="noStrike">
                          <a:effectLst/>
                        </a:rPr>
                        <a:t>Quarter</a:t>
                      </a:r>
                      <a:endParaRPr lang="en-GB" sz="800" b="1"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GB" sz="800" u="none" strike="noStrike">
                          <a:effectLst/>
                        </a:rPr>
                        <a:t>Debt/ Consumer/ Contract</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smtClean="0">
                          <a:effectLst/>
                        </a:rPr>
                        <a:t>Discrimination</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smtClean="0">
                          <a:effectLst/>
                        </a:rPr>
                        <a:t>Education</a:t>
                      </a:r>
                      <a:endParaRPr lang="en-GB" sz="800" b="0" i="0" u="none" strike="noStrike" dirty="0">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smtClean="0">
                          <a:effectLst/>
                        </a:rPr>
                        <a:t>Family</a:t>
                      </a:r>
                      <a:endParaRPr lang="en-GB" sz="800" b="0" i="0" u="none" strike="noStrike" dirty="0">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Housing/ Land Law</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Immigration</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Inquest</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dirty="0">
                          <a:effectLst/>
                        </a:rPr>
                        <a:t>Inquiry/ Tribunal</a:t>
                      </a:r>
                      <a:endParaRPr lang="en-GB" sz="800" b="0" i="0" u="none" strike="noStrike" dirty="0">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Other</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PI/</a:t>
                      </a:r>
                      <a:br>
                        <a:rPr lang="en-GB" sz="800" u="none" strike="noStrike">
                          <a:effectLst/>
                        </a:rPr>
                      </a:br>
                      <a:r>
                        <a:rPr lang="en-GB" sz="800" u="none" strike="noStrike">
                          <a:effectLst/>
                        </a:rPr>
                        <a:t>Clinical Negligence</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Welfare Benefits</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Total</a:t>
                      </a:r>
                      <a:endParaRPr lang="en-GB" sz="8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27141541"/>
                  </a:ext>
                </a:extLst>
              </a:tr>
              <a:tr h="159077">
                <a:tc>
                  <a:txBody>
                    <a:bodyPr/>
                    <a:lstStyle/>
                    <a:p>
                      <a:pPr algn="l" fontAlgn="b"/>
                      <a:r>
                        <a:rPr lang="en-GB" sz="800" u="none" strike="noStrike">
                          <a:effectLst/>
                        </a:rPr>
                        <a:t>2013-14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819</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80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234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201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84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65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1,516</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61278091"/>
                  </a:ext>
                </a:extLst>
              </a:tr>
              <a:tr h="159077">
                <a:tc>
                  <a:txBody>
                    <a:bodyPr/>
                    <a:lstStyle/>
                    <a:p>
                      <a:pPr algn="l" fontAlgn="b"/>
                      <a:r>
                        <a:rPr lang="en-GB" sz="800" u="none" strike="noStrike">
                          <a:effectLst/>
                        </a:rPr>
                        <a:t>2014-15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smtClean="0">
                          <a:effectLst/>
                        </a:rPr>
                        <a:t>3</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464</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29</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334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225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94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1,172</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34391503"/>
                  </a:ext>
                </a:extLst>
              </a:tr>
              <a:tr h="159077">
                <a:tc>
                  <a:txBody>
                    <a:bodyPr/>
                    <a:lstStyle/>
                    <a:p>
                      <a:pPr algn="l" fontAlgn="b"/>
                      <a:r>
                        <a:rPr lang="en-GB" sz="800" u="none" strike="noStrike">
                          <a:effectLst/>
                        </a:rPr>
                        <a:t>2015-16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394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54</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493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240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155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1,344</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11617851"/>
                  </a:ext>
                </a:extLst>
              </a:tr>
              <a:tr h="159077">
                <a:tc>
                  <a:txBody>
                    <a:bodyPr/>
                    <a:lstStyle/>
                    <a:p>
                      <a:pPr algn="l" fontAlgn="b"/>
                      <a:r>
                        <a:rPr lang="en-GB" sz="800" u="none" strike="noStrike">
                          <a:effectLst/>
                        </a:rPr>
                        <a:t>2016-17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305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48</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1,008</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288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196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1,879</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79275434"/>
                  </a:ext>
                </a:extLst>
              </a:tr>
              <a:tr h="159077">
                <a:tc>
                  <a:txBody>
                    <a:bodyPr/>
                    <a:lstStyle/>
                    <a:p>
                      <a:pPr algn="l" fontAlgn="b"/>
                      <a:r>
                        <a:rPr lang="en-GB" sz="800" u="none" strike="noStrike">
                          <a:effectLst/>
                        </a:rPr>
                        <a:t>2017-18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351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51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1,556</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354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188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2,561</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47678173"/>
                  </a:ext>
                </a:extLst>
              </a:tr>
              <a:tr h="159077">
                <a:tc>
                  <a:txBody>
                    <a:bodyPr/>
                    <a:lstStyle/>
                    <a:p>
                      <a:pPr algn="l" fontAlgn="b"/>
                      <a:r>
                        <a:rPr lang="en-GB" sz="800" u="none" strike="noStrike">
                          <a:effectLst/>
                        </a:rPr>
                        <a:t>2018-19</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10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355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56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1,947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417</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195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3,010</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18475380"/>
                  </a:ext>
                </a:extLst>
              </a:tr>
              <a:tr h="159077">
                <a:tc>
                  <a:txBody>
                    <a:bodyPr/>
                    <a:lstStyle/>
                    <a:p>
                      <a:pPr algn="l" fontAlgn="b"/>
                      <a:r>
                        <a:rPr lang="en-GB" sz="800" u="none" strike="noStrike">
                          <a:effectLst/>
                        </a:rPr>
                        <a:t>2019-20 (r)</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10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440</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52</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2,528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443</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0</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238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3,751</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598124"/>
                  </a:ext>
                </a:extLst>
              </a:tr>
              <a:tr h="159077">
                <a:tc>
                  <a:txBody>
                    <a:bodyPr/>
                    <a:lstStyle/>
                    <a:p>
                      <a:pPr algn="l" fontAlgn="b"/>
                      <a:r>
                        <a:rPr lang="en-GB" sz="800" u="none" strike="noStrike">
                          <a:effectLst/>
                        </a:rPr>
                        <a:t>2020-21 (r)</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smtClean="0">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smtClean="0">
                          <a:effectLst/>
                        </a:rPr>
                        <a:t>0</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smtClean="0">
                          <a:effectLst/>
                        </a:rPr>
                        <a:t>432</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76</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2,336</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267</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0</a:t>
                      </a:r>
                      <a:endParaRPr lang="en-GB" sz="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184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29</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3,335</a:t>
                      </a:r>
                      <a:endParaRPr lang="en-GB" sz="8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4581396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870782151"/>
              </p:ext>
            </p:extLst>
          </p:nvPr>
        </p:nvGraphicFramePr>
        <p:xfrm>
          <a:off x="441533" y="3861048"/>
          <a:ext cx="8229603" cy="1780077"/>
        </p:xfrm>
        <a:graphic>
          <a:graphicData uri="http://schemas.openxmlformats.org/drawingml/2006/table">
            <a:tbl>
              <a:tblPr>
                <a:tableStyleId>{5C22544A-7EE6-4342-B048-85BDC9FD1C3A}</a:tableStyleId>
              </a:tblPr>
              <a:tblGrid>
                <a:gridCol w="540515">
                  <a:extLst>
                    <a:ext uri="{9D8B030D-6E8A-4147-A177-3AD203B41FA5}">
                      <a16:colId xmlns:a16="http://schemas.microsoft.com/office/drawing/2014/main" val="782660420"/>
                    </a:ext>
                  </a:extLst>
                </a:gridCol>
                <a:gridCol w="596156">
                  <a:extLst>
                    <a:ext uri="{9D8B030D-6E8A-4147-A177-3AD203B41FA5}">
                      <a16:colId xmlns:a16="http://schemas.microsoft.com/office/drawing/2014/main" val="1253634193"/>
                    </a:ext>
                  </a:extLst>
                </a:gridCol>
                <a:gridCol w="720686">
                  <a:extLst>
                    <a:ext uri="{9D8B030D-6E8A-4147-A177-3AD203B41FA5}">
                      <a16:colId xmlns:a16="http://schemas.microsoft.com/office/drawing/2014/main" val="1214373171"/>
                    </a:ext>
                  </a:extLst>
                </a:gridCol>
                <a:gridCol w="720686">
                  <a:extLst>
                    <a:ext uri="{9D8B030D-6E8A-4147-A177-3AD203B41FA5}">
                      <a16:colId xmlns:a16="http://schemas.microsoft.com/office/drawing/2014/main" val="1424293101"/>
                    </a:ext>
                  </a:extLst>
                </a:gridCol>
                <a:gridCol w="540515">
                  <a:extLst>
                    <a:ext uri="{9D8B030D-6E8A-4147-A177-3AD203B41FA5}">
                      <a16:colId xmlns:a16="http://schemas.microsoft.com/office/drawing/2014/main" val="3864021366"/>
                    </a:ext>
                  </a:extLst>
                </a:gridCol>
                <a:gridCol w="498122">
                  <a:extLst>
                    <a:ext uri="{9D8B030D-6E8A-4147-A177-3AD203B41FA5}">
                      <a16:colId xmlns:a16="http://schemas.microsoft.com/office/drawing/2014/main" val="448296361"/>
                    </a:ext>
                  </a:extLst>
                </a:gridCol>
                <a:gridCol w="596156">
                  <a:extLst>
                    <a:ext uri="{9D8B030D-6E8A-4147-A177-3AD203B41FA5}">
                      <a16:colId xmlns:a16="http://schemas.microsoft.com/office/drawing/2014/main" val="1944608692"/>
                    </a:ext>
                  </a:extLst>
                </a:gridCol>
                <a:gridCol w="657096">
                  <a:extLst>
                    <a:ext uri="{9D8B030D-6E8A-4147-A177-3AD203B41FA5}">
                      <a16:colId xmlns:a16="http://schemas.microsoft.com/office/drawing/2014/main" val="3405183307"/>
                    </a:ext>
                  </a:extLst>
                </a:gridCol>
                <a:gridCol w="540515">
                  <a:extLst>
                    <a:ext uri="{9D8B030D-6E8A-4147-A177-3AD203B41FA5}">
                      <a16:colId xmlns:a16="http://schemas.microsoft.com/office/drawing/2014/main" val="953152645"/>
                    </a:ext>
                  </a:extLst>
                </a:gridCol>
                <a:gridCol w="540515">
                  <a:extLst>
                    <a:ext uri="{9D8B030D-6E8A-4147-A177-3AD203B41FA5}">
                      <a16:colId xmlns:a16="http://schemas.microsoft.com/office/drawing/2014/main" val="1130173280"/>
                    </a:ext>
                  </a:extLst>
                </a:gridCol>
                <a:gridCol w="540515">
                  <a:extLst>
                    <a:ext uri="{9D8B030D-6E8A-4147-A177-3AD203B41FA5}">
                      <a16:colId xmlns:a16="http://schemas.microsoft.com/office/drawing/2014/main" val="2532713527"/>
                    </a:ext>
                  </a:extLst>
                </a:gridCol>
                <a:gridCol w="657096">
                  <a:extLst>
                    <a:ext uri="{9D8B030D-6E8A-4147-A177-3AD203B41FA5}">
                      <a16:colId xmlns:a16="http://schemas.microsoft.com/office/drawing/2014/main" val="3398012151"/>
                    </a:ext>
                  </a:extLst>
                </a:gridCol>
                <a:gridCol w="540515">
                  <a:extLst>
                    <a:ext uri="{9D8B030D-6E8A-4147-A177-3AD203B41FA5}">
                      <a16:colId xmlns:a16="http://schemas.microsoft.com/office/drawing/2014/main" val="706814631"/>
                    </a:ext>
                  </a:extLst>
                </a:gridCol>
                <a:gridCol w="540515">
                  <a:extLst>
                    <a:ext uri="{9D8B030D-6E8A-4147-A177-3AD203B41FA5}">
                      <a16:colId xmlns:a16="http://schemas.microsoft.com/office/drawing/2014/main" val="3617971655"/>
                    </a:ext>
                  </a:extLst>
                </a:gridCol>
              </a:tblGrid>
              <a:tr h="143170">
                <a:tc>
                  <a:txBody>
                    <a:bodyPr/>
                    <a:lstStyle/>
                    <a:p>
                      <a:pPr algn="l" fontAlgn="b"/>
                      <a:r>
                        <a:rPr lang="en-GB" sz="800" u="none" strike="noStrike">
                          <a:effectLst/>
                        </a:rPr>
                        <a:t>Grants</a:t>
                      </a:r>
                      <a:endParaRPr lang="en-GB" sz="800" b="1"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31931431"/>
                  </a:ext>
                </a:extLst>
              </a:tr>
              <a:tr h="135216">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gridSpan="12">
                  <a:txBody>
                    <a:bodyPr/>
                    <a:lstStyle/>
                    <a:p>
                      <a:pPr algn="ctr" fontAlgn="b"/>
                      <a:r>
                        <a:rPr lang="en-GB" sz="800" u="none" strike="noStrike">
                          <a:effectLst/>
                        </a:rPr>
                        <a:t>Category of Law</a:t>
                      </a:r>
                      <a:endParaRPr lang="en-GB" sz="800" b="1" i="0" u="none" strike="noStrike">
                        <a:solidFill>
                          <a:srgbClr val="000000"/>
                        </a:solidFill>
                        <a:effectLst/>
                        <a:latin typeface="Arial" panose="020B0604020202020204" pitchFamily="34" charset="0"/>
                      </a:endParaRPr>
                    </a:p>
                  </a:txBody>
                  <a:tcPr marL="0" marR="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6955743"/>
                  </a:ext>
                </a:extLst>
              </a:tr>
              <a:tr h="405647">
                <a:tc>
                  <a:txBody>
                    <a:bodyPr/>
                    <a:lstStyle/>
                    <a:p>
                      <a:pPr algn="l" fontAlgn="ctr"/>
                      <a:r>
                        <a:rPr lang="en-GB" sz="800" u="none" strike="noStrike">
                          <a:effectLst/>
                        </a:rPr>
                        <a:t>Financial Year</a:t>
                      </a:r>
                      <a:endParaRPr lang="en-GB" sz="800" b="1"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GB" sz="800" u="none" strike="noStrike">
                          <a:effectLst/>
                        </a:rPr>
                        <a:t>Quarter</a:t>
                      </a:r>
                      <a:endParaRPr lang="en-GB" sz="800" b="1"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GB" sz="800" u="none" strike="noStrike">
                          <a:effectLst/>
                        </a:rPr>
                        <a:t>Debt/ Consumer/ Contract</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Discrimination</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Education</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Family</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Housing/ Land Law</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Immigration</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Inquest</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Inquiry/ Tribunal</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Other</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PI/</a:t>
                      </a:r>
                      <a:br>
                        <a:rPr lang="en-GB" sz="800" u="none" strike="noStrike">
                          <a:effectLst/>
                        </a:rPr>
                      </a:br>
                      <a:r>
                        <a:rPr lang="en-GB" sz="800" u="none" strike="noStrike">
                          <a:effectLst/>
                        </a:rPr>
                        <a:t>Clinical Negligence</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Welfare Benefits</a:t>
                      </a:r>
                      <a:endParaRPr lang="en-GB" sz="8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en-GB" sz="800" u="none" strike="noStrike">
                          <a:effectLst/>
                        </a:rPr>
                        <a:t>Total</a:t>
                      </a:r>
                      <a:endParaRPr lang="en-GB" sz="800" b="1"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08046514"/>
                  </a:ext>
                </a:extLst>
              </a:tr>
              <a:tr h="135216">
                <a:tc>
                  <a:txBody>
                    <a:bodyPr/>
                    <a:lstStyle/>
                    <a:p>
                      <a:pPr algn="l" fontAlgn="b"/>
                      <a:r>
                        <a:rPr lang="en-GB" sz="800" u="none" strike="noStrike">
                          <a:effectLst/>
                        </a:rPr>
                        <a:t>2013-14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9</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54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70</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58950959"/>
                  </a:ext>
                </a:extLst>
              </a:tr>
              <a:tr h="135216">
                <a:tc>
                  <a:txBody>
                    <a:bodyPr/>
                    <a:lstStyle/>
                    <a:p>
                      <a:pPr algn="l" fontAlgn="b"/>
                      <a:r>
                        <a:rPr lang="en-GB" sz="800" u="none" strike="noStrike">
                          <a:effectLst/>
                        </a:rPr>
                        <a:t>2014-15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48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57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110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229</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0257598"/>
                  </a:ext>
                </a:extLst>
              </a:tr>
              <a:tr h="135216">
                <a:tc>
                  <a:txBody>
                    <a:bodyPr/>
                    <a:lstStyle/>
                    <a:p>
                      <a:pPr algn="l" fontAlgn="b"/>
                      <a:r>
                        <a:rPr lang="en-GB" sz="800" u="none" strike="noStrike">
                          <a:effectLst/>
                        </a:rPr>
                        <a:t>2015-16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156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326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165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668</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59178268"/>
                  </a:ext>
                </a:extLst>
              </a:tr>
              <a:tr h="135216">
                <a:tc>
                  <a:txBody>
                    <a:bodyPr/>
                    <a:lstStyle/>
                    <a:p>
                      <a:pPr algn="l" fontAlgn="b"/>
                      <a:r>
                        <a:rPr lang="en-GB" sz="800" u="none" strike="noStrike">
                          <a:effectLst/>
                        </a:rPr>
                        <a:t>2016-17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100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693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165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8</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981</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304587"/>
                  </a:ext>
                </a:extLst>
              </a:tr>
              <a:tr h="139988">
                <a:tc>
                  <a:txBody>
                    <a:bodyPr/>
                    <a:lstStyle/>
                    <a:p>
                      <a:pPr algn="l" fontAlgn="b"/>
                      <a:r>
                        <a:rPr lang="en-GB" sz="800" u="none" strike="noStrike">
                          <a:effectLst/>
                        </a:rPr>
                        <a:t>2017-18 (r)</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127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1,086</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175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1,420</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324395578"/>
                  </a:ext>
                </a:extLst>
              </a:tr>
              <a:tr h="139988">
                <a:tc>
                  <a:txBody>
                    <a:bodyPr/>
                    <a:lstStyle/>
                    <a:p>
                      <a:pPr algn="l" fontAlgn="b"/>
                      <a:r>
                        <a:rPr lang="en-GB" sz="800" u="none" strike="noStrike">
                          <a:effectLst/>
                        </a:rPr>
                        <a:t>2018-19</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143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1,534</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243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1,963</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10843372"/>
                  </a:ext>
                </a:extLst>
              </a:tr>
              <a:tr h="139988">
                <a:tc>
                  <a:txBody>
                    <a:bodyPr/>
                    <a:lstStyle/>
                    <a:p>
                      <a:pPr algn="l" fontAlgn="b"/>
                      <a:r>
                        <a:rPr lang="en-GB" sz="800" u="none" strike="noStrike">
                          <a:effectLst/>
                        </a:rPr>
                        <a:t>2019-20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GB" sz="800" u="none" strike="noStrike">
                          <a:effectLst/>
                        </a:rPr>
                        <a:t>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193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15</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2,033</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281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19</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2,576</a:t>
                      </a:r>
                      <a:endParaRPr lang="en-GB" sz="800" b="1"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7732356"/>
                  </a:ext>
                </a:extLst>
              </a:tr>
              <a:tr h="135216">
                <a:tc>
                  <a:txBody>
                    <a:bodyPr/>
                    <a:lstStyle/>
                    <a:p>
                      <a:pPr algn="l" fontAlgn="b"/>
                      <a:r>
                        <a:rPr lang="en-GB" sz="800" u="none" strike="noStrike">
                          <a:effectLst/>
                        </a:rPr>
                        <a:t>2020-21 (r)</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n-GB" sz="800" u="none" strike="noStrike">
                          <a:effectLst/>
                        </a:rPr>
                        <a:t> </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170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31</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2,020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172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37</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0</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a:effectLst/>
                        </a:rPr>
                        <a:t>22</a:t>
                      </a:r>
                      <a:endParaRPr lang="en-GB" sz="8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n-GB" sz="800" u="none" strike="noStrike" dirty="0">
                          <a:effectLst/>
                        </a:rPr>
                        <a:t>2,452</a:t>
                      </a:r>
                      <a:endParaRPr lang="en-GB" sz="8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6016018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632107"/>
              </p:ext>
            </p:extLst>
          </p:nvPr>
        </p:nvGraphicFramePr>
        <p:xfrm>
          <a:off x="441532" y="5768085"/>
          <a:ext cx="8229603" cy="501015"/>
        </p:xfrm>
        <a:graphic>
          <a:graphicData uri="http://schemas.openxmlformats.org/drawingml/2006/table">
            <a:tbl>
              <a:tblPr>
                <a:tableStyleId>{5C22544A-7EE6-4342-B048-85BDC9FD1C3A}</a:tableStyleId>
              </a:tblPr>
              <a:tblGrid>
                <a:gridCol w="8229603">
                  <a:extLst>
                    <a:ext uri="{9D8B030D-6E8A-4147-A177-3AD203B41FA5}">
                      <a16:colId xmlns:a16="http://schemas.microsoft.com/office/drawing/2014/main" val="2786727163"/>
                    </a:ext>
                  </a:extLst>
                </a:gridCol>
              </a:tblGrid>
              <a:tr h="167005">
                <a:tc>
                  <a:txBody>
                    <a:bodyPr/>
                    <a:lstStyle/>
                    <a:p>
                      <a:pPr algn="l" fontAlgn="b"/>
                      <a:r>
                        <a:rPr lang="en-GB" sz="1000" u="none" strike="noStrike">
                          <a:effectLst/>
                        </a:rPr>
                        <a:t>Other determinations and breakdown by non-grant reason available. </a:t>
                      </a:r>
                      <a:endParaRPr lang="en-GB"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93298373"/>
                  </a:ext>
                </a:extLst>
              </a:tr>
              <a:tr h="167005">
                <a:tc>
                  <a:txBody>
                    <a:bodyPr/>
                    <a:lstStyle/>
                    <a:p>
                      <a:pPr algn="l" fontAlgn="b"/>
                      <a:r>
                        <a:rPr lang="en-GB" sz="1000" u="none" strike="noStrike" baseline="30000">
                          <a:effectLst/>
                        </a:rPr>
                        <a:t>1</a:t>
                      </a:r>
                      <a:r>
                        <a:rPr lang="en-GB" sz="1000" u="none" strike="noStrike">
                          <a:effectLst/>
                        </a:rPr>
                        <a:t> Grants in this section only include full granted applications, and not part-grants or cases with a Positive Preliminary View. </a:t>
                      </a:r>
                      <a:endParaRPr lang="en-GB" sz="10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204537869"/>
                  </a:ext>
                </a:extLst>
              </a:tr>
              <a:tr h="167005">
                <a:tc>
                  <a:txBody>
                    <a:bodyPr/>
                    <a:lstStyle/>
                    <a:p>
                      <a:pPr algn="l" fontAlgn="ctr"/>
                      <a:r>
                        <a:rPr lang="en-GB" sz="1000" u="none" strike="noStrike" dirty="0">
                          <a:effectLst/>
                        </a:rPr>
                        <a:t>(r) Revised from previous published figures. </a:t>
                      </a:r>
                      <a:endParaRPr lang="en-GB" sz="10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534929760"/>
                  </a:ext>
                </a:extLst>
              </a:tr>
            </a:tbl>
          </a:graphicData>
        </a:graphic>
      </p:graphicFrame>
      <p:sp>
        <p:nvSpPr>
          <p:cNvPr id="10" name="Rectangle 2"/>
          <p:cNvSpPr txBox="1">
            <a:spLocks noChangeArrowheads="1"/>
          </p:cNvSpPr>
          <p:nvPr/>
        </p:nvSpPr>
        <p:spPr bwMode="auto">
          <a:xfrm>
            <a:off x="441532" y="-62551"/>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ECF</a:t>
            </a:r>
            <a:endParaRPr lang="en-GB" sz="3200" dirty="0">
              <a:latin typeface="Arial" pitchFamily="34" charset="0"/>
              <a:cs typeface="Arial" pitchFamily="34" charset="0"/>
            </a:endParaRPr>
          </a:p>
        </p:txBody>
      </p:sp>
    </p:spTree>
    <p:extLst>
      <p:ext uri="{BB962C8B-B14F-4D97-AF65-F5344CB8AC3E}">
        <p14:creationId xmlns:p14="http://schemas.microsoft.com/office/powerpoint/2010/main" val="2784525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467544" y="0"/>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ECF</a:t>
            </a:r>
            <a:endParaRPr lang="en-GB" sz="32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763073482"/>
              </p:ext>
            </p:extLst>
          </p:nvPr>
        </p:nvGraphicFramePr>
        <p:xfrm>
          <a:off x="611560" y="1670213"/>
          <a:ext cx="7776864" cy="4495090"/>
        </p:xfrm>
        <a:graphic>
          <a:graphicData uri="http://schemas.openxmlformats.org/drawingml/2006/table">
            <a:tbl>
              <a:tblPr>
                <a:tableStyleId>{5C22544A-7EE6-4342-B048-85BDC9FD1C3A}</a:tableStyleId>
              </a:tblPr>
              <a:tblGrid>
                <a:gridCol w="1113466">
                  <a:extLst>
                    <a:ext uri="{9D8B030D-6E8A-4147-A177-3AD203B41FA5}">
                      <a16:colId xmlns:a16="http://schemas.microsoft.com/office/drawing/2014/main" val="2688571283"/>
                    </a:ext>
                  </a:extLst>
                </a:gridCol>
                <a:gridCol w="2209534">
                  <a:extLst>
                    <a:ext uri="{9D8B030D-6E8A-4147-A177-3AD203B41FA5}">
                      <a16:colId xmlns:a16="http://schemas.microsoft.com/office/drawing/2014/main" val="3450081420"/>
                    </a:ext>
                  </a:extLst>
                </a:gridCol>
                <a:gridCol w="2226932">
                  <a:extLst>
                    <a:ext uri="{9D8B030D-6E8A-4147-A177-3AD203B41FA5}">
                      <a16:colId xmlns:a16="http://schemas.microsoft.com/office/drawing/2014/main" val="2542441496"/>
                    </a:ext>
                  </a:extLst>
                </a:gridCol>
                <a:gridCol w="2226932">
                  <a:extLst>
                    <a:ext uri="{9D8B030D-6E8A-4147-A177-3AD203B41FA5}">
                      <a16:colId xmlns:a16="http://schemas.microsoft.com/office/drawing/2014/main" val="2070433864"/>
                    </a:ext>
                  </a:extLst>
                </a:gridCol>
              </a:tblGrid>
              <a:tr h="485955">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Applications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Grants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 granted</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0870700"/>
                  </a:ext>
                </a:extLst>
              </a:tr>
              <a:tr h="607450">
                <a:tc>
                  <a:txBody>
                    <a:bodyPr/>
                    <a:lstStyle/>
                    <a:p>
                      <a:pPr algn="l" fontAlgn="b"/>
                      <a:r>
                        <a:rPr lang="en-GB" sz="1600" u="none" strike="noStrike" dirty="0">
                          <a:effectLst/>
                        </a:rPr>
                        <a:t>13-14</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1516</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70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4.6</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4949739"/>
                  </a:ext>
                </a:extLst>
              </a:tr>
              <a:tr h="485955">
                <a:tc>
                  <a:txBody>
                    <a:bodyPr/>
                    <a:lstStyle/>
                    <a:p>
                      <a:pPr algn="l" fontAlgn="b"/>
                      <a:r>
                        <a:rPr lang="en-GB" sz="1600" u="none" strike="noStrike">
                          <a:effectLst/>
                        </a:rPr>
                        <a:t>14-15</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1172</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229</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19.5</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4001825"/>
                  </a:ext>
                </a:extLst>
              </a:tr>
              <a:tr h="485955">
                <a:tc>
                  <a:txBody>
                    <a:bodyPr/>
                    <a:lstStyle/>
                    <a:p>
                      <a:pPr algn="l" fontAlgn="b"/>
                      <a:r>
                        <a:rPr lang="en-GB" sz="1600" u="none" strike="noStrike">
                          <a:effectLst/>
                        </a:rPr>
                        <a:t>15-16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1344</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668</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49.7</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75742685"/>
                  </a:ext>
                </a:extLst>
              </a:tr>
              <a:tr h="485955">
                <a:tc>
                  <a:txBody>
                    <a:bodyPr/>
                    <a:lstStyle/>
                    <a:p>
                      <a:pPr algn="l" fontAlgn="b"/>
                      <a:r>
                        <a:rPr lang="en-GB" sz="1600" u="none" strike="noStrike">
                          <a:effectLst/>
                        </a:rPr>
                        <a:t>16-17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1879</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981</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52.2</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1666206"/>
                  </a:ext>
                </a:extLst>
              </a:tr>
              <a:tr h="485955">
                <a:tc>
                  <a:txBody>
                    <a:bodyPr/>
                    <a:lstStyle/>
                    <a:p>
                      <a:pPr algn="l" fontAlgn="b"/>
                      <a:r>
                        <a:rPr lang="en-GB" sz="1600" u="none" strike="noStrike">
                          <a:effectLst/>
                        </a:rPr>
                        <a:t>17-18</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2561</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1420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55.4</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8898996"/>
                  </a:ext>
                </a:extLst>
              </a:tr>
              <a:tr h="485955">
                <a:tc>
                  <a:txBody>
                    <a:bodyPr/>
                    <a:lstStyle/>
                    <a:p>
                      <a:pPr algn="l" fontAlgn="b"/>
                      <a:r>
                        <a:rPr lang="en-GB" sz="1600" u="none" strike="noStrike">
                          <a:effectLst/>
                        </a:rPr>
                        <a:t>18-19</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3010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1963</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65.2</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1950392"/>
                  </a:ext>
                </a:extLst>
              </a:tr>
              <a:tr h="485955">
                <a:tc>
                  <a:txBody>
                    <a:bodyPr/>
                    <a:lstStyle/>
                    <a:p>
                      <a:pPr algn="l" fontAlgn="b"/>
                      <a:r>
                        <a:rPr lang="en-GB" sz="1600" u="none" strike="noStrike">
                          <a:effectLst/>
                        </a:rPr>
                        <a:t>19-20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3751</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2576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68.7</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8524092"/>
                  </a:ext>
                </a:extLst>
              </a:tr>
              <a:tr h="485955">
                <a:tc>
                  <a:txBody>
                    <a:bodyPr/>
                    <a:lstStyle/>
                    <a:p>
                      <a:pPr algn="l" fontAlgn="b"/>
                      <a:r>
                        <a:rPr lang="en-GB" sz="1600" u="none" strike="noStrike">
                          <a:effectLst/>
                        </a:rPr>
                        <a:t>20-21</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3335</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2452</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73.5</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634624"/>
                  </a:ext>
                </a:extLst>
              </a:tr>
            </a:tbl>
          </a:graphicData>
        </a:graphic>
      </p:graphicFrame>
    </p:spTree>
    <p:extLst>
      <p:ext uri="{BB962C8B-B14F-4D97-AF65-F5344CB8AC3E}">
        <p14:creationId xmlns:p14="http://schemas.microsoft.com/office/powerpoint/2010/main" val="5860411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2780928"/>
            <a:ext cx="8280152" cy="1143000"/>
          </a:xfrm>
        </p:spPr>
        <p:txBody>
          <a:bodyPr>
            <a:noAutofit/>
          </a:bodyPr>
          <a:lstStyle/>
          <a:p>
            <a:r>
              <a:rPr lang="en-GB" sz="2800" i="1" dirty="0" err="1" smtClean="0">
                <a:latin typeface="Arial" pitchFamily="34" charset="0"/>
                <a:cs typeface="Arial" pitchFamily="34" charset="0"/>
              </a:rPr>
              <a:t>Gudanaviciene</a:t>
            </a:r>
            <a:r>
              <a:rPr lang="en-GB" sz="2800" i="1" dirty="0" smtClean="0">
                <a:latin typeface="Arial" pitchFamily="34" charset="0"/>
                <a:cs typeface="Arial" pitchFamily="34" charset="0"/>
              </a:rPr>
              <a:t> v Director of Legal Aid Casework </a:t>
            </a:r>
            <a:r>
              <a:rPr lang="en-GB" sz="2800" dirty="0" smtClean="0">
                <a:latin typeface="Arial" pitchFamily="34" charset="0"/>
                <a:cs typeface="Arial" pitchFamily="34" charset="0"/>
              </a:rPr>
              <a:t>[2014 EWCA </a:t>
            </a:r>
            <a:r>
              <a:rPr lang="en-GB" sz="2800" dirty="0" err="1" smtClean="0">
                <a:latin typeface="Arial" pitchFamily="34" charset="0"/>
                <a:cs typeface="Arial" pitchFamily="34" charset="0"/>
              </a:rPr>
              <a:t>Civ</a:t>
            </a:r>
            <a:r>
              <a:rPr lang="en-GB" sz="2800" dirty="0" smtClean="0">
                <a:latin typeface="Arial" pitchFamily="34" charset="0"/>
                <a:cs typeface="Arial" pitchFamily="34" charset="0"/>
              </a:rPr>
              <a:t> 1622]</a:t>
            </a: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0203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0156" t="17289" r="25194" b="4205"/>
          <a:stretch/>
        </p:blipFill>
        <p:spPr>
          <a:xfrm>
            <a:off x="1835696" y="-4472"/>
            <a:ext cx="5591644" cy="6862472"/>
          </a:xfrm>
          <a:prstGeom prst="rect">
            <a:avLst/>
          </a:prstGeom>
        </p:spPr>
      </p:pic>
    </p:spTree>
    <p:extLst>
      <p:ext uri="{BB962C8B-B14F-4D97-AF65-F5344CB8AC3E}">
        <p14:creationId xmlns:p14="http://schemas.microsoft.com/office/powerpoint/2010/main" val="220149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40550" t="15835" r="25588" b="30374"/>
          <a:stretch/>
        </p:blipFill>
        <p:spPr>
          <a:xfrm>
            <a:off x="899592" y="260648"/>
            <a:ext cx="7344816" cy="6319958"/>
          </a:xfrm>
          <a:prstGeom prst="rect">
            <a:avLst/>
          </a:prstGeom>
        </p:spPr>
      </p:pic>
    </p:spTree>
    <p:extLst>
      <p:ext uri="{BB962C8B-B14F-4D97-AF65-F5344CB8AC3E}">
        <p14:creationId xmlns:p14="http://schemas.microsoft.com/office/powerpoint/2010/main" val="125120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0504" y="188640"/>
            <a:ext cx="8280152" cy="1143000"/>
          </a:xfrm>
        </p:spPr>
        <p:txBody>
          <a:bodyPr>
            <a:noAutofit/>
          </a:bodyPr>
          <a:lstStyle/>
          <a:p>
            <a:pPr algn="l"/>
            <a:r>
              <a:rPr lang="en-GB" sz="2800" i="1" dirty="0" err="1" smtClean="0">
                <a:latin typeface="Arial" pitchFamily="34" charset="0"/>
                <a:cs typeface="Arial" pitchFamily="34" charset="0"/>
              </a:rPr>
              <a:t>Gudanaviciene</a:t>
            </a:r>
            <a:r>
              <a:rPr lang="en-GB" sz="2800" i="1" dirty="0" smtClean="0">
                <a:latin typeface="Arial" pitchFamily="34" charset="0"/>
                <a:cs typeface="Arial" pitchFamily="34" charset="0"/>
              </a:rPr>
              <a:t> v Director of Legal Aid Casework</a:t>
            </a:r>
            <a:br>
              <a:rPr lang="en-GB" sz="2800" i="1" dirty="0" smtClean="0">
                <a:latin typeface="Arial" pitchFamily="34" charset="0"/>
                <a:cs typeface="Arial" pitchFamily="34" charset="0"/>
              </a:rPr>
            </a:br>
            <a:r>
              <a:rPr lang="en-GB" sz="2800" dirty="0" smtClean="0">
                <a:latin typeface="Arial" pitchFamily="34" charset="0"/>
                <a:cs typeface="Arial" pitchFamily="34" charset="0"/>
              </a:rPr>
              <a:t>[2014 EWCA </a:t>
            </a:r>
            <a:r>
              <a:rPr lang="en-GB" sz="2800" dirty="0" err="1" smtClean="0">
                <a:latin typeface="Arial" pitchFamily="34" charset="0"/>
                <a:cs typeface="Arial" pitchFamily="34" charset="0"/>
              </a:rPr>
              <a:t>Civ</a:t>
            </a:r>
            <a:r>
              <a:rPr lang="en-GB" sz="2800" dirty="0" smtClean="0">
                <a:latin typeface="Arial" pitchFamily="34" charset="0"/>
                <a:cs typeface="Arial" pitchFamily="34" charset="0"/>
              </a:rPr>
              <a:t> 1622]</a:t>
            </a:r>
          </a:p>
        </p:txBody>
      </p:sp>
      <p:sp>
        <p:nvSpPr>
          <p:cNvPr id="8195" name="Rectangle 3"/>
          <p:cNvSpPr>
            <a:spLocks noGrp="1" noChangeArrowheads="1"/>
          </p:cNvSpPr>
          <p:nvPr>
            <p:ph type="body" idx="4294967295"/>
          </p:nvPr>
        </p:nvSpPr>
        <p:spPr>
          <a:xfrm>
            <a:off x="611560" y="1772816"/>
            <a:ext cx="7618040" cy="4464472"/>
          </a:xfrm>
        </p:spPr>
        <p:txBody>
          <a:bodyPr>
            <a:normAutofit lnSpcReduction="10000"/>
          </a:bodyPr>
          <a:lstStyle/>
          <a:p>
            <a:pPr marL="0" indent="0" algn="just">
              <a:buNone/>
            </a:pPr>
            <a:r>
              <a:rPr lang="en-GB" sz="1800" dirty="0" smtClean="0">
                <a:latin typeface="Arial" pitchFamily="34" charset="0"/>
                <a:cs typeface="Arial" pitchFamily="34" charset="0"/>
              </a:rPr>
              <a:t>Challenge to the lawfulness of the ECF guidance used by Legal Aid Agency caseworkers to decide applications for ECF</a:t>
            </a:r>
          </a:p>
          <a:p>
            <a:endParaRPr lang="en-GB" sz="1800" dirty="0">
              <a:latin typeface="Arial" pitchFamily="34" charset="0"/>
              <a:cs typeface="Arial" pitchFamily="34" charset="0"/>
            </a:endParaRPr>
          </a:p>
          <a:p>
            <a:pPr marL="0" indent="0">
              <a:buNone/>
            </a:pPr>
            <a:r>
              <a:rPr lang="en-GB" sz="1800" u="sng" dirty="0" smtClean="0">
                <a:latin typeface="Arial" pitchFamily="34" charset="0"/>
                <a:cs typeface="Arial" pitchFamily="34" charset="0"/>
              </a:rPr>
              <a:t>When should ECF be made available?</a:t>
            </a:r>
          </a:p>
          <a:p>
            <a:pPr marL="0" indent="0">
              <a:buNone/>
            </a:pPr>
            <a:endParaRPr lang="en-GB" sz="1800" u="sng" dirty="0" smtClean="0">
              <a:latin typeface="Arial" pitchFamily="34" charset="0"/>
              <a:cs typeface="Arial" pitchFamily="34" charset="0"/>
            </a:endParaRPr>
          </a:p>
          <a:p>
            <a:pPr marL="0" indent="0">
              <a:buNone/>
            </a:pPr>
            <a:r>
              <a:rPr lang="en-GB" sz="1800" i="1" dirty="0">
                <a:latin typeface="Cambria-Italic"/>
              </a:rPr>
              <a:t>(</a:t>
            </a:r>
            <a:r>
              <a:rPr lang="en-GB" sz="1800" dirty="0">
                <a:latin typeface="Arial" panose="020B0604020202020204" pitchFamily="34" charset="0"/>
                <a:cs typeface="Arial" panose="020B0604020202020204" pitchFamily="34" charset="0"/>
              </a:rPr>
              <a:t>§</a:t>
            </a:r>
            <a:r>
              <a:rPr lang="en-GB" sz="1800" dirty="0">
                <a:latin typeface="Cambria-Italic"/>
              </a:rPr>
              <a:t>44). </a:t>
            </a:r>
            <a:r>
              <a:rPr lang="en-GB" sz="1800" i="1" dirty="0" smtClean="0">
                <a:latin typeface="Cambria-Italic"/>
              </a:rPr>
              <a:t>“Para </a:t>
            </a:r>
            <a:r>
              <a:rPr lang="en-GB" sz="1800" i="1" dirty="0">
                <a:latin typeface="Cambria-Italic"/>
              </a:rPr>
              <a:t>10 [of the Guidance] states that the threshold for a breach of </a:t>
            </a:r>
            <a:r>
              <a:rPr lang="en-GB" sz="1800" i="1" dirty="0" smtClean="0">
                <a:latin typeface="Cambria-Italic"/>
              </a:rPr>
              <a:t>an applicant’s </a:t>
            </a:r>
            <a:r>
              <a:rPr lang="en-GB" sz="1800" i="1" dirty="0">
                <a:latin typeface="Cambria-Italic"/>
              </a:rPr>
              <a:t>rights under article 6(1) is ‘very high’. Para 12 states that </a:t>
            </a:r>
            <a:r>
              <a:rPr lang="en-GB" sz="1800" i="1" dirty="0" smtClean="0">
                <a:latin typeface="Cambria-Italic"/>
              </a:rPr>
              <a:t>in certain </a:t>
            </a:r>
            <a:r>
              <a:rPr lang="en-GB" sz="1800" i="1" dirty="0">
                <a:latin typeface="Cambria-Italic"/>
              </a:rPr>
              <a:t>‘very limited’ circumstances, legal aid may be required in order </a:t>
            </a:r>
            <a:r>
              <a:rPr lang="en-GB" sz="1800" i="1" dirty="0" smtClean="0">
                <a:latin typeface="Cambria-Italic"/>
              </a:rPr>
              <a:t>to guarantee </a:t>
            </a:r>
            <a:r>
              <a:rPr lang="en-GB" sz="1800" i="1" dirty="0">
                <a:latin typeface="Cambria-Italic"/>
              </a:rPr>
              <a:t>right of access to a court in civil proceedings. Para 18 states </a:t>
            </a:r>
            <a:r>
              <a:rPr lang="en-GB" sz="1800" i="1" dirty="0" smtClean="0">
                <a:latin typeface="Cambria-Italic"/>
              </a:rPr>
              <a:t>that the </a:t>
            </a:r>
            <a:r>
              <a:rPr lang="en-GB" sz="1800" i="1" dirty="0">
                <a:latin typeface="Cambria-Italic"/>
              </a:rPr>
              <a:t>X v UK test is a ‘very high threshold’” </a:t>
            </a:r>
            <a:endParaRPr lang="en-GB" sz="1800" i="1" dirty="0" smtClean="0">
              <a:latin typeface="Cambria-Italic"/>
            </a:endParaRPr>
          </a:p>
          <a:p>
            <a:pPr marL="0" indent="0">
              <a:buNone/>
            </a:pPr>
            <a:endParaRPr lang="en-GB" sz="1800" i="1" dirty="0">
              <a:latin typeface="Cambria-Italic"/>
            </a:endParaRPr>
          </a:p>
          <a:p>
            <a:pPr marL="0" indent="0">
              <a:buNone/>
            </a:pPr>
            <a:r>
              <a:rPr lang="en-GB" sz="1800" i="1" dirty="0">
                <a:latin typeface="Cambria-Italic"/>
              </a:rPr>
              <a:t>(</a:t>
            </a:r>
            <a:r>
              <a:rPr lang="en-GB" sz="1800" dirty="0">
                <a:latin typeface="Arial" panose="020B0604020202020204" pitchFamily="34" charset="0"/>
                <a:cs typeface="Arial" panose="020B0604020202020204" pitchFamily="34" charset="0"/>
              </a:rPr>
              <a:t>§</a:t>
            </a:r>
            <a:r>
              <a:rPr lang="en-GB" sz="1800" dirty="0" smtClean="0">
                <a:latin typeface="Cambria-Italic"/>
              </a:rPr>
              <a:t>45</a:t>
            </a:r>
            <a:r>
              <a:rPr lang="en-GB" sz="1800" i="1" dirty="0" smtClean="0">
                <a:latin typeface="Cambria-Italic"/>
              </a:rPr>
              <a:t>) However</a:t>
            </a:r>
            <a:r>
              <a:rPr lang="en-GB" sz="1800" i="1" dirty="0">
                <a:latin typeface="Cambria-Italic"/>
              </a:rPr>
              <a:t>, this “</a:t>
            </a:r>
            <a:r>
              <a:rPr lang="en-GB" sz="1800" i="1" dirty="0" smtClean="0">
                <a:latin typeface="Cambria-Italic"/>
              </a:rPr>
              <a:t>is to </a:t>
            </a:r>
            <a:r>
              <a:rPr lang="en-GB" sz="1800" i="1" dirty="0">
                <a:latin typeface="Cambria-Italic"/>
              </a:rPr>
              <a:t>misstate the effect of the ECtHR jurisprudence</a:t>
            </a:r>
            <a:r>
              <a:rPr lang="en-GB" sz="1800" i="1" dirty="0" smtClean="0">
                <a:latin typeface="Cambria-Italic"/>
              </a:rPr>
              <a:t>.”</a:t>
            </a:r>
          </a:p>
          <a:p>
            <a:pPr marL="0" indent="0">
              <a:buNone/>
            </a:pPr>
            <a:endParaRPr lang="en-GB" sz="1800" i="1" dirty="0">
              <a:latin typeface="Cambria-Italic"/>
            </a:endParaRPr>
          </a:p>
          <a:p>
            <a:pPr marL="0" indent="0" algn="just">
              <a:buNone/>
            </a:pPr>
            <a:r>
              <a:rPr lang="en-GB" sz="1800" dirty="0">
                <a:latin typeface="Cambria-Italic"/>
              </a:rPr>
              <a:t>(</a:t>
            </a:r>
            <a:r>
              <a:rPr lang="en-GB" sz="1800" dirty="0">
                <a:latin typeface="Arial" panose="020B0604020202020204" pitchFamily="34" charset="0"/>
                <a:cs typeface="Arial" panose="020B0604020202020204" pitchFamily="34" charset="0"/>
              </a:rPr>
              <a:t>§</a:t>
            </a:r>
            <a:r>
              <a:rPr lang="en-GB" sz="1800" dirty="0">
                <a:latin typeface="Cambria-Italic"/>
              </a:rPr>
              <a:t> 56</a:t>
            </a:r>
            <a:r>
              <a:rPr lang="en-GB" sz="1800" dirty="0" smtClean="0">
                <a:latin typeface="Cambria-Italic"/>
              </a:rPr>
              <a:t>)</a:t>
            </a:r>
            <a:r>
              <a:rPr lang="en-GB" sz="1800" i="1" dirty="0" smtClean="0">
                <a:latin typeface="Cambria-Italic"/>
              </a:rPr>
              <a:t>“</a:t>
            </a:r>
            <a:r>
              <a:rPr lang="en-GB" sz="1800" i="1" dirty="0">
                <a:latin typeface="Cambria-Italic"/>
              </a:rPr>
              <a:t>the critical question is whether an unrepresented litigant is able to </a:t>
            </a:r>
            <a:r>
              <a:rPr lang="en-GB" sz="1800" i="1" dirty="0" smtClean="0">
                <a:latin typeface="Cambria-Italic"/>
              </a:rPr>
              <a:t>present his </a:t>
            </a:r>
            <a:r>
              <a:rPr lang="en-GB" sz="1800" i="1" dirty="0">
                <a:latin typeface="Cambria-Italic"/>
              </a:rPr>
              <a:t>case effectively and without obvious </a:t>
            </a:r>
            <a:r>
              <a:rPr lang="en-GB" sz="1800" i="1" dirty="0" smtClean="0">
                <a:latin typeface="Cambria-Italic"/>
              </a:rPr>
              <a:t>unfairness.”</a:t>
            </a:r>
            <a:endParaRPr lang="en-GB" sz="1800" dirty="0" smtClean="0">
              <a:latin typeface="Cambria-Italic"/>
            </a:endParaRP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175245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51520" y="1916113"/>
            <a:ext cx="8352928" cy="4321175"/>
          </a:xfrm>
        </p:spPr>
        <p:txBody>
          <a:bodyPr>
            <a:normAutofit/>
          </a:bodyPr>
          <a:lstStyle/>
          <a:p>
            <a:pPr marL="0" indent="0">
              <a:buNone/>
            </a:pPr>
            <a:r>
              <a:rPr lang="en-GB" sz="1800" u="sng" dirty="0" smtClean="0">
                <a:latin typeface="Cambria-Italic"/>
              </a:rPr>
              <a:t>General Principles</a:t>
            </a:r>
          </a:p>
          <a:p>
            <a:pPr marL="0" indent="0">
              <a:buNone/>
            </a:pPr>
            <a:endParaRPr lang="en-GB" sz="1800" u="sng" dirty="0" smtClean="0">
              <a:latin typeface="Cambria-Italic"/>
            </a:endParaRPr>
          </a:p>
          <a:p>
            <a:pPr marL="0" lvl="0" indent="0">
              <a:buNone/>
            </a:pPr>
            <a:r>
              <a:rPr lang="en-GB" sz="1800" dirty="0">
                <a:latin typeface="Arial" panose="020B0604020202020204" pitchFamily="34" charset="0"/>
                <a:cs typeface="Arial" panose="020B0604020202020204" pitchFamily="34" charset="0"/>
              </a:rPr>
              <a:t>§</a:t>
            </a:r>
            <a:r>
              <a:rPr lang="en-GB" sz="1800" i="1" dirty="0" smtClean="0">
                <a:solidFill>
                  <a:srgbClr val="000000"/>
                </a:solidFill>
                <a:latin typeface="Cambria-Italic"/>
              </a:rPr>
              <a:t>46</a:t>
            </a:r>
            <a:r>
              <a:rPr lang="en-GB" sz="1800" i="1" dirty="0">
                <a:solidFill>
                  <a:srgbClr val="000000"/>
                </a:solidFill>
                <a:latin typeface="Cambria-Italic"/>
              </a:rPr>
              <a:t> </a:t>
            </a:r>
            <a:r>
              <a:rPr lang="en-GB" sz="1800" i="1" dirty="0" smtClean="0">
                <a:solidFill>
                  <a:srgbClr val="000000"/>
                </a:solidFill>
                <a:latin typeface="Cambria-Italic"/>
              </a:rPr>
              <a:t>- The </a:t>
            </a:r>
            <a:r>
              <a:rPr lang="en-GB" sz="1800" i="1" dirty="0">
                <a:solidFill>
                  <a:srgbClr val="000000"/>
                </a:solidFill>
                <a:latin typeface="Cambria-Italic"/>
              </a:rPr>
              <a:t>general principles established by the </a:t>
            </a:r>
            <a:r>
              <a:rPr lang="en-GB" sz="1800" i="1" dirty="0" err="1">
                <a:solidFill>
                  <a:srgbClr val="000000"/>
                </a:solidFill>
                <a:latin typeface="Cambria-Italic"/>
              </a:rPr>
              <a:t>ECtHR</a:t>
            </a:r>
            <a:r>
              <a:rPr lang="en-GB" sz="1800" i="1" dirty="0">
                <a:solidFill>
                  <a:srgbClr val="000000"/>
                </a:solidFill>
                <a:latin typeface="Cambria-Italic"/>
              </a:rPr>
              <a:t> are now clear. Inevitably, they are derived from cases in which the question was whether there was a breach of article 6(1) in proceedings which had already taken place. We accept the following summary of the relevant case-law given by Mr Drabble: </a:t>
            </a:r>
            <a:endParaRPr lang="en-GB" sz="1800" i="1" dirty="0" smtClean="0">
              <a:solidFill>
                <a:srgbClr val="000000"/>
              </a:solidFill>
              <a:latin typeface="Cambria-Italic"/>
            </a:endParaRPr>
          </a:p>
          <a:p>
            <a:pPr marL="0" lvl="0" indent="0">
              <a:buNone/>
            </a:pPr>
            <a:r>
              <a:rPr lang="en-GB" sz="1800" i="1" dirty="0" smtClean="0">
                <a:solidFill>
                  <a:srgbClr val="000000"/>
                </a:solidFill>
                <a:latin typeface="Cambria-Italic"/>
              </a:rPr>
              <a:t> </a:t>
            </a:r>
          </a:p>
          <a:p>
            <a:pPr marL="361950" lvl="1" indent="38100">
              <a:buAutoNum type="romanLcParenBoth"/>
            </a:pPr>
            <a:r>
              <a:rPr lang="en-GB" sz="1600" i="1" dirty="0" smtClean="0">
                <a:solidFill>
                  <a:srgbClr val="000000"/>
                </a:solidFill>
                <a:latin typeface="Cambria-Italic"/>
              </a:rPr>
              <a:t> the </a:t>
            </a:r>
            <a:r>
              <a:rPr lang="en-GB" sz="1600" i="1" dirty="0">
                <a:solidFill>
                  <a:srgbClr val="000000"/>
                </a:solidFill>
                <a:latin typeface="Cambria-Italic"/>
              </a:rPr>
              <a:t>Convention guarantees rights that are practical and effective, not theoretical and illusory in relation to the right of access to the courts (Airey para 24, Steel and Morris para 59</a:t>
            </a:r>
            <a:r>
              <a:rPr lang="en-GB" sz="1600" i="1" dirty="0" smtClean="0">
                <a:solidFill>
                  <a:srgbClr val="000000"/>
                </a:solidFill>
                <a:latin typeface="Cambria-Italic"/>
              </a:rPr>
              <a:t>);</a:t>
            </a:r>
          </a:p>
          <a:p>
            <a:pPr marL="800100" lvl="1" indent="-400050">
              <a:buAutoNum type="romanLcParenBoth"/>
            </a:pPr>
            <a:endParaRPr lang="en-GB" sz="1600" i="1" dirty="0" smtClean="0">
              <a:solidFill>
                <a:srgbClr val="000000"/>
              </a:solidFill>
              <a:latin typeface="Cambria-Italic"/>
            </a:endParaRPr>
          </a:p>
          <a:p>
            <a:pPr marL="400050" lvl="1" indent="0">
              <a:buNone/>
            </a:pPr>
            <a:r>
              <a:rPr lang="en-GB" sz="1600" i="1" dirty="0" smtClean="0">
                <a:solidFill>
                  <a:srgbClr val="000000"/>
                </a:solidFill>
                <a:latin typeface="Cambria-Italic"/>
              </a:rPr>
              <a:t>(</a:t>
            </a:r>
            <a:r>
              <a:rPr lang="en-GB" sz="1600" i="1" dirty="0">
                <a:solidFill>
                  <a:srgbClr val="000000"/>
                </a:solidFill>
                <a:latin typeface="Cambria-Italic"/>
              </a:rPr>
              <a:t>ii) the question is whether the applicant's appearance before the court or tribunal in question without the assistance of a lawyer was effective, in the sense of whether he or she was able to present the case properly and satisfactorily (Airey para 24, </a:t>
            </a:r>
            <a:r>
              <a:rPr lang="en-GB" sz="1600" i="1" dirty="0" err="1">
                <a:solidFill>
                  <a:srgbClr val="000000"/>
                </a:solidFill>
                <a:latin typeface="Cambria-Italic"/>
              </a:rPr>
              <a:t>McVicar</a:t>
            </a:r>
            <a:r>
              <a:rPr lang="en-GB" sz="1600" i="1" dirty="0">
                <a:solidFill>
                  <a:srgbClr val="000000"/>
                </a:solidFill>
                <a:latin typeface="Cambria-Italic"/>
              </a:rPr>
              <a:t> para 48 and Steel and Morris para 59); </a:t>
            </a:r>
            <a:endParaRPr lang="en-GB" sz="1600" i="1" dirty="0" smtClean="0">
              <a:solidFill>
                <a:srgbClr val="000000"/>
              </a:solidFill>
              <a:latin typeface="Cambria-Italic"/>
            </a:endParaRP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8" name="Rectangle 2"/>
          <p:cNvSpPr>
            <a:spLocks noGrp="1" noChangeArrowheads="1"/>
          </p:cNvSpPr>
          <p:nvPr>
            <p:ph type="title"/>
          </p:nvPr>
        </p:nvSpPr>
        <p:spPr>
          <a:xfrm>
            <a:off x="280504" y="188640"/>
            <a:ext cx="8280152" cy="1143000"/>
          </a:xfrm>
        </p:spPr>
        <p:txBody>
          <a:bodyPr>
            <a:noAutofit/>
          </a:bodyPr>
          <a:lstStyle/>
          <a:p>
            <a:pPr algn="l"/>
            <a:r>
              <a:rPr lang="en-GB" sz="2800" i="1" dirty="0" err="1" smtClean="0">
                <a:latin typeface="Arial" pitchFamily="34" charset="0"/>
                <a:cs typeface="Arial" pitchFamily="34" charset="0"/>
              </a:rPr>
              <a:t>Gudanaviciene</a:t>
            </a:r>
            <a:r>
              <a:rPr lang="en-GB" sz="2800" i="1" dirty="0" smtClean="0">
                <a:latin typeface="Arial" pitchFamily="34" charset="0"/>
                <a:cs typeface="Arial" pitchFamily="34" charset="0"/>
              </a:rPr>
              <a:t> v Director of Legal Aid Casework</a:t>
            </a:r>
            <a:br>
              <a:rPr lang="en-GB" sz="2800" i="1" dirty="0" smtClean="0">
                <a:latin typeface="Arial" pitchFamily="34" charset="0"/>
                <a:cs typeface="Arial" pitchFamily="34" charset="0"/>
              </a:rPr>
            </a:br>
            <a:r>
              <a:rPr lang="en-GB" sz="2800" dirty="0" smtClean="0">
                <a:latin typeface="Arial" pitchFamily="34" charset="0"/>
                <a:cs typeface="Arial" pitchFamily="34" charset="0"/>
              </a:rPr>
              <a:t>[2014 EWCA </a:t>
            </a:r>
            <a:r>
              <a:rPr lang="en-GB" sz="2800" dirty="0" err="1" smtClean="0">
                <a:latin typeface="Arial" pitchFamily="34" charset="0"/>
                <a:cs typeface="Arial" pitchFamily="34" charset="0"/>
              </a:rPr>
              <a:t>Civ</a:t>
            </a:r>
            <a:r>
              <a:rPr lang="en-GB" sz="2800" dirty="0" smtClean="0">
                <a:latin typeface="Arial" pitchFamily="34" charset="0"/>
                <a:cs typeface="Arial" pitchFamily="34" charset="0"/>
              </a:rPr>
              <a:t> 1622]</a:t>
            </a:r>
          </a:p>
        </p:txBody>
      </p:sp>
    </p:spTree>
    <p:extLst>
      <p:ext uri="{BB962C8B-B14F-4D97-AF65-F5344CB8AC3E}">
        <p14:creationId xmlns:p14="http://schemas.microsoft.com/office/powerpoint/2010/main" val="22541510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51520" y="1916113"/>
            <a:ext cx="8352928" cy="4321175"/>
          </a:xfrm>
        </p:spPr>
        <p:txBody>
          <a:bodyPr>
            <a:normAutofit/>
          </a:bodyPr>
          <a:lstStyle/>
          <a:p>
            <a:pPr marL="0" indent="0">
              <a:buNone/>
            </a:pPr>
            <a:r>
              <a:rPr lang="en-GB" sz="1800" u="sng" dirty="0" smtClean="0">
                <a:latin typeface="Cambria-Italic"/>
              </a:rPr>
              <a:t>General Principles</a:t>
            </a:r>
          </a:p>
          <a:p>
            <a:pPr marL="0" indent="0">
              <a:buNone/>
            </a:pPr>
            <a:endParaRPr lang="en-GB" sz="1800" u="sng" dirty="0" smtClean="0">
              <a:latin typeface="Cambria-Italic"/>
            </a:endParaRPr>
          </a:p>
          <a:p>
            <a:pPr marL="0" lvl="0" indent="0">
              <a:buNone/>
            </a:pPr>
            <a:r>
              <a:rPr lang="en-GB" sz="1800" dirty="0">
                <a:latin typeface="Arial" panose="020B0604020202020204" pitchFamily="34" charset="0"/>
                <a:cs typeface="Arial" panose="020B0604020202020204" pitchFamily="34" charset="0"/>
              </a:rPr>
              <a:t>§</a:t>
            </a:r>
            <a:r>
              <a:rPr lang="en-GB" sz="1800" i="1" dirty="0" smtClean="0">
                <a:solidFill>
                  <a:srgbClr val="000000"/>
                </a:solidFill>
                <a:latin typeface="Cambria-Italic"/>
              </a:rPr>
              <a:t>46 cont.</a:t>
            </a:r>
            <a:endParaRPr lang="en-GB" sz="1800" i="1" dirty="0">
              <a:solidFill>
                <a:srgbClr val="000000"/>
              </a:solidFill>
              <a:latin typeface="Cambria-Italic"/>
            </a:endParaRPr>
          </a:p>
          <a:p>
            <a:pPr marL="400050" lvl="1" indent="0">
              <a:buNone/>
            </a:pPr>
            <a:r>
              <a:rPr lang="en-GB" sz="1600" i="1" dirty="0" smtClean="0">
                <a:solidFill>
                  <a:srgbClr val="000000"/>
                </a:solidFill>
                <a:latin typeface="Cambria-Italic"/>
              </a:rPr>
              <a:t>(</a:t>
            </a:r>
            <a:r>
              <a:rPr lang="en-GB" sz="1600" i="1" dirty="0">
                <a:solidFill>
                  <a:srgbClr val="000000"/>
                </a:solidFill>
                <a:latin typeface="Cambria-Italic"/>
              </a:rPr>
              <a:t>iii) it is relevant whether the proceedings taken as a whole were fair (</a:t>
            </a:r>
            <a:r>
              <a:rPr lang="en-GB" sz="1600" i="1" dirty="0" err="1">
                <a:solidFill>
                  <a:srgbClr val="000000"/>
                </a:solidFill>
                <a:latin typeface="Cambria-Italic"/>
              </a:rPr>
              <a:t>McVicar</a:t>
            </a:r>
            <a:r>
              <a:rPr lang="en-GB" sz="1600" i="1" dirty="0">
                <a:solidFill>
                  <a:srgbClr val="000000"/>
                </a:solidFill>
                <a:latin typeface="Cambria-Italic"/>
              </a:rPr>
              <a:t> para 50, P,C and S para 91); </a:t>
            </a:r>
            <a:endParaRPr lang="en-GB" sz="1600" i="1" dirty="0" smtClean="0">
              <a:solidFill>
                <a:srgbClr val="000000"/>
              </a:solidFill>
              <a:latin typeface="Cambria-Italic"/>
            </a:endParaRPr>
          </a:p>
          <a:p>
            <a:pPr marL="400050" lvl="1" indent="0">
              <a:buNone/>
            </a:pPr>
            <a:endParaRPr lang="en-GB" sz="1600" i="1" dirty="0" smtClean="0">
              <a:solidFill>
                <a:srgbClr val="000000"/>
              </a:solidFill>
              <a:latin typeface="Cambria-Italic"/>
            </a:endParaRPr>
          </a:p>
          <a:p>
            <a:pPr marL="400050" lvl="1" indent="0">
              <a:buNone/>
            </a:pPr>
            <a:r>
              <a:rPr lang="en-GB" sz="1600" i="1" dirty="0" smtClean="0">
                <a:solidFill>
                  <a:srgbClr val="000000"/>
                </a:solidFill>
                <a:latin typeface="Cambria-Italic"/>
              </a:rPr>
              <a:t>(</a:t>
            </a:r>
            <a:r>
              <a:rPr lang="en-GB" sz="1600" i="1" dirty="0">
                <a:solidFill>
                  <a:srgbClr val="000000"/>
                </a:solidFill>
                <a:latin typeface="Cambria-Italic"/>
              </a:rPr>
              <a:t>iv) the importance of the appearance of fairness is also relevant: simply because an applicant can struggle through "in the teeth of all the difficulties" does not necessarily mean that the procedure was fair (P,C and S para 91); </a:t>
            </a:r>
            <a:endParaRPr lang="en-GB" sz="1600" i="1" dirty="0" smtClean="0">
              <a:solidFill>
                <a:srgbClr val="000000"/>
              </a:solidFill>
              <a:latin typeface="Cambria-Italic"/>
            </a:endParaRPr>
          </a:p>
          <a:p>
            <a:pPr marL="400050" lvl="1" indent="0">
              <a:buNone/>
            </a:pPr>
            <a:endParaRPr lang="en-GB" sz="1600" i="1" dirty="0" smtClean="0">
              <a:solidFill>
                <a:srgbClr val="000000"/>
              </a:solidFill>
              <a:latin typeface="Cambria-Italic"/>
            </a:endParaRPr>
          </a:p>
          <a:p>
            <a:pPr marL="400050" lvl="1" indent="0">
              <a:buNone/>
            </a:pPr>
            <a:r>
              <a:rPr lang="en-GB" sz="1600" i="1" dirty="0" smtClean="0">
                <a:solidFill>
                  <a:srgbClr val="000000"/>
                </a:solidFill>
                <a:latin typeface="Cambria-Italic"/>
              </a:rPr>
              <a:t>and </a:t>
            </a:r>
            <a:r>
              <a:rPr lang="en-GB" sz="1600" i="1" dirty="0">
                <a:solidFill>
                  <a:srgbClr val="000000"/>
                </a:solidFill>
                <a:latin typeface="Cambria-Italic"/>
              </a:rPr>
              <a:t>(v) equality of arms must be guaranteed to the extent that each side is afforded a reasonable opportunity to present his or her case under conditions that do not place them at a substantial disadvantage vis-à-vis their opponent (Steel and Morris para 62).</a:t>
            </a:r>
            <a:endParaRPr lang="en-GB" sz="1600" u="sng" dirty="0" smtClean="0">
              <a:latin typeface="Cambria-Italic"/>
              <a:cs typeface="Arial" pitchFamily="34" charset="0"/>
            </a:endParaRP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Rectangle 2"/>
          <p:cNvSpPr>
            <a:spLocks noGrp="1" noChangeArrowheads="1"/>
          </p:cNvSpPr>
          <p:nvPr>
            <p:ph type="title"/>
          </p:nvPr>
        </p:nvSpPr>
        <p:spPr>
          <a:xfrm>
            <a:off x="280504" y="188640"/>
            <a:ext cx="8280152" cy="1143000"/>
          </a:xfrm>
        </p:spPr>
        <p:txBody>
          <a:bodyPr>
            <a:noAutofit/>
          </a:bodyPr>
          <a:lstStyle/>
          <a:p>
            <a:pPr algn="l"/>
            <a:r>
              <a:rPr lang="en-GB" sz="2800" i="1" dirty="0" err="1" smtClean="0">
                <a:latin typeface="Arial" pitchFamily="34" charset="0"/>
                <a:cs typeface="Arial" pitchFamily="34" charset="0"/>
              </a:rPr>
              <a:t>Gudanaviciene</a:t>
            </a:r>
            <a:r>
              <a:rPr lang="en-GB" sz="2800" i="1" dirty="0" smtClean="0">
                <a:latin typeface="Arial" pitchFamily="34" charset="0"/>
                <a:cs typeface="Arial" pitchFamily="34" charset="0"/>
              </a:rPr>
              <a:t> v Director of Legal Aid Casework</a:t>
            </a:r>
            <a:br>
              <a:rPr lang="en-GB" sz="2800" i="1" dirty="0" smtClean="0">
                <a:latin typeface="Arial" pitchFamily="34" charset="0"/>
                <a:cs typeface="Arial" pitchFamily="34" charset="0"/>
              </a:rPr>
            </a:br>
            <a:r>
              <a:rPr lang="en-GB" sz="2800" dirty="0" smtClean="0">
                <a:latin typeface="Arial" pitchFamily="34" charset="0"/>
                <a:cs typeface="Arial" pitchFamily="34" charset="0"/>
              </a:rPr>
              <a:t>[2014 EWCA </a:t>
            </a:r>
            <a:r>
              <a:rPr lang="en-GB" sz="2800" dirty="0" err="1" smtClean="0">
                <a:latin typeface="Arial" pitchFamily="34" charset="0"/>
                <a:cs typeface="Arial" pitchFamily="34" charset="0"/>
              </a:rPr>
              <a:t>Civ</a:t>
            </a:r>
            <a:r>
              <a:rPr lang="en-GB" sz="2800" dirty="0" smtClean="0">
                <a:latin typeface="Arial" pitchFamily="34" charset="0"/>
                <a:cs typeface="Arial" pitchFamily="34" charset="0"/>
              </a:rPr>
              <a:t> 1622]</a:t>
            </a:r>
          </a:p>
        </p:txBody>
      </p:sp>
    </p:spTree>
    <p:extLst>
      <p:ext uri="{BB962C8B-B14F-4D97-AF65-F5344CB8AC3E}">
        <p14:creationId xmlns:p14="http://schemas.microsoft.com/office/powerpoint/2010/main" val="2971607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51520" y="1916113"/>
            <a:ext cx="7978080" cy="4321175"/>
          </a:xfrm>
        </p:spPr>
        <p:txBody>
          <a:bodyPr>
            <a:normAutofit fontScale="77500" lnSpcReduction="20000"/>
          </a:bodyPr>
          <a:lstStyle/>
          <a:p>
            <a:pPr marL="0" lvl="0" indent="0">
              <a:buNone/>
            </a:pPr>
            <a:r>
              <a:rPr lang="en-GB" sz="2300" dirty="0">
                <a:latin typeface="+mj-lt"/>
                <a:cs typeface="Times New Roman" panose="02020603050405020304" pitchFamily="18" charset="0"/>
              </a:rPr>
              <a:t>ARTICLE 6 Right to a fair trial</a:t>
            </a:r>
          </a:p>
          <a:p>
            <a:pPr marL="0" lvl="0" indent="0">
              <a:buNone/>
            </a:pPr>
            <a:r>
              <a:rPr lang="en-GB" sz="2300" dirty="0">
                <a:latin typeface="+mj-lt"/>
                <a:cs typeface="Times New Roman" panose="02020603050405020304" pitchFamily="18" charset="0"/>
              </a:rPr>
              <a:t>1. In the determination of his civil rights and obligations or of any criminal charge against him, everyone is entitled to a fair and public hearing within a reasonable time by an  independent and impartial tribunal established by law</a:t>
            </a:r>
          </a:p>
          <a:p>
            <a:pPr marL="0" lvl="0" indent="0">
              <a:buNone/>
            </a:pPr>
            <a:endParaRPr lang="en-GB" sz="2300" dirty="0">
              <a:solidFill>
                <a:srgbClr val="000000"/>
              </a:solidFill>
              <a:latin typeface="+mj-lt"/>
              <a:cs typeface="Times New Roman" panose="02020603050405020304" pitchFamily="18" charset="0"/>
            </a:endParaRPr>
          </a:p>
          <a:p>
            <a:pPr marL="0" lvl="0" indent="0">
              <a:buNone/>
            </a:pPr>
            <a:r>
              <a:rPr lang="en-GB" sz="2300" dirty="0">
                <a:latin typeface="+mj-lt"/>
                <a:cs typeface="Times New Roman" panose="02020603050405020304" pitchFamily="18" charset="0"/>
              </a:rPr>
              <a:t>ARTICLE 8 Right to respect for private and family life </a:t>
            </a:r>
          </a:p>
          <a:p>
            <a:pPr marL="0" lvl="0" indent="0">
              <a:buNone/>
            </a:pPr>
            <a:r>
              <a:rPr lang="en-GB" sz="2300" dirty="0" smtClean="0">
                <a:latin typeface="+mj-lt"/>
                <a:cs typeface="Times New Roman" panose="02020603050405020304" pitchFamily="18" charset="0"/>
              </a:rPr>
              <a:t>1. Everyone </a:t>
            </a:r>
            <a:r>
              <a:rPr lang="en-GB" sz="2300" dirty="0">
                <a:latin typeface="+mj-lt"/>
                <a:cs typeface="Times New Roman" panose="02020603050405020304" pitchFamily="18" charset="0"/>
              </a:rPr>
              <a:t>has the right to respect for his private and family life, his home and his correspondence</a:t>
            </a:r>
            <a:r>
              <a:rPr lang="en-GB" sz="2300" dirty="0" smtClean="0">
                <a:latin typeface="+mj-lt"/>
                <a:cs typeface="Times New Roman" panose="02020603050405020304" pitchFamily="18" charset="0"/>
              </a:rPr>
              <a:t>.</a:t>
            </a:r>
          </a:p>
          <a:p>
            <a:pPr marL="457200" lvl="0" indent="-457200">
              <a:buAutoNum type="arabicPeriod"/>
            </a:pPr>
            <a:endParaRPr lang="en-GB" sz="2300" dirty="0">
              <a:solidFill>
                <a:srgbClr val="000000"/>
              </a:solidFill>
              <a:latin typeface="Times New Roman" panose="02020603050405020304" pitchFamily="18" charset="0"/>
              <a:cs typeface="Times New Roman" panose="02020603050405020304" pitchFamily="18" charset="0"/>
            </a:endParaRPr>
          </a:p>
          <a:p>
            <a:pPr marL="0" lvl="0" indent="0">
              <a:buNone/>
            </a:pPr>
            <a:r>
              <a:rPr lang="en-GB" sz="2300" dirty="0" smtClean="0">
                <a:solidFill>
                  <a:srgbClr val="000000"/>
                </a:solidFill>
                <a:latin typeface="Times New Roman" panose="02020603050405020304" pitchFamily="18" charset="0"/>
                <a:cs typeface="Times New Roman" panose="02020603050405020304" pitchFamily="18" charset="0"/>
              </a:rPr>
              <a:t>(</a:t>
            </a:r>
            <a:r>
              <a:rPr lang="en-GB" sz="2300" dirty="0" smtClean="0">
                <a:latin typeface="Times New Roman" panose="02020603050405020304" pitchFamily="18" charset="0"/>
                <a:cs typeface="Times New Roman" panose="02020603050405020304" pitchFamily="18" charset="0"/>
              </a:rPr>
              <a:t>§</a:t>
            </a:r>
            <a:r>
              <a:rPr lang="en-GB" sz="2300" dirty="0" smtClean="0">
                <a:solidFill>
                  <a:srgbClr val="000000"/>
                </a:solidFill>
                <a:latin typeface="Times New Roman" panose="02020603050405020304" pitchFamily="18" charset="0"/>
                <a:cs typeface="Times New Roman" panose="02020603050405020304" pitchFamily="18" charset="0"/>
              </a:rPr>
              <a:t>70) “</a:t>
            </a:r>
            <a:r>
              <a:rPr lang="en-GB" sz="2300" i="1" dirty="0" smtClean="0">
                <a:latin typeface="Times New Roman" panose="02020603050405020304" pitchFamily="18" charset="0"/>
                <a:cs typeface="Times New Roman" panose="02020603050405020304" pitchFamily="18" charset="0"/>
              </a:rPr>
              <a:t>The </a:t>
            </a:r>
            <a:r>
              <a:rPr lang="en-GB" sz="2300" i="1" dirty="0">
                <a:latin typeface="Times New Roman" panose="02020603050405020304" pitchFamily="18" charset="0"/>
                <a:cs typeface="Times New Roman" panose="02020603050405020304" pitchFamily="18" charset="0"/>
              </a:rPr>
              <a:t>focus of article 6(1) is to ensure a fair determination of civil rights and obligations by an independent and impartial tribunal. Article 8 does not dictate the form of the decision-making process that the state must put in place. But the focus of the procedural aspect of article 8 is to ensure the effective protection of an individual's article 8 rights. To summarise, in determining what constitutes effective access to the tribunal (article 6(1)) and what constitutes sufficient involvement in a decision-making process (article 8), for present purposes the standards are in practice the same</a:t>
            </a:r>
            <a:r>
              <a:rPr lang="en-GB" sz="2300" i="1" dirty="0" smtClean="0">
                <a:latin typeface="Times New Roman" panose="02020603050405020304" pitchFamily="18" charset="0"/>
                <a:cs typeface="Times New Roman" panose="02020603050405020304" pitchFamily="18" charset="0"/>
              </a:rPr>
              <a:t>.”</a:t>
            </a:r>
            <a:endParaRPr lang="en-GB" sz="2300" i="1" dirty="0" smtClean="0">
              <a:solidFill>
                <a:srgbClr val="000000"/>
              </a:solidFill>
              <a:latin typeface="Times New Roman" panose="02020603050405020304" pitchFamily="18" charset="0"/>
              <a:cs typeface="Times New Roman" panose="02020603050405020304" pitchFamily="18" charset="0"/>
            </a:endParaRPr>
          </a:p>
          <a:p>
            <a:pPr lvl="0"/>
            <a:endParaRPr lang="en-GB" sz="2300" dirty="0">
              <a:solidFill>
                <a:srgbClr val="000000"/>
              </a:solidFill>
              <a:latin typeface="Times New Roman" panose="02020603050405020304" pitchFamily="18" charset="0"/>
              <a:cs typeface="Times New Roman" panose="02020603050405020304" pitchFamily="18" charset="0"/>
            </a:endParaRPr>
          </a:p>
          <a:p>
            <a:pPr lvl="0"/>
            <a:endParaRPr lang="en-GB" sz="1600" dirty="0">
              <a:solidFill>
                <a:srgbClr val="000000"/>
              </a:solidFill>
              <a:latin typeface="Cambria-Italic"/>
            </a:endParaRP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Rectangle 2"/>
          <p:cNvSpPr>
            <a:spLocks noGrp="1" noChangeArrowheads="1"/>
          </p:cNvSpPr>
          <p:nvPr>
            <p:ph type="title"/>
          </p:nvPr>
        </p:nvSpPr>
        <p:spPr>
          <a:xfrm>
            <a:off x="280504" y="188640"/>
            <a:ext cx="8280152" cy="1143000"/>
          </a:xfrm>
        </p:spPr>
        <p:txBody>
          <a:bodyPr>
            <a:noAutofit/>
          </a:bodyPr>
          <a:lstStyle/>
          <a:p>
            <a:pPr algn="l"/>
            <a:r>
              <a:rPr lang="en-GB" sz="2800" i="1" dirty="0" err="1" smtClean="0">
                <a:latin typeface="Arial" pitchFamily="34" charset="0"/>
                <a:cs typeface="Arial" pitchFamily="34" charset="0"/>
              </a:rPr>
              <a:t>Gudanaviciene</a:t>
            </a:r>
            <a:r>
              <a:rPr lang="en-GB" sz="2800" i="1" dirty="0" smtClean="0">
                <a:latin typeface="Arial" pitchFamily="34" charset="0"/>
                <a:cs typeface="Arial" pitchFamily="34" charset="0"/>
              </a:rPr>
              <a:t> v Director of Legal Aid Casework</a:t>
            </a:r>
            <a:br>
              <a:rPr lang="en-GB" sz="2800" i="1" dirty="0" smtClean="0">
                <a:latin typeface="Arial" pitchFamily="34" charset="0"/>
                <a:cs typeface="Arial" pitchFamily="34" charset="0"/>
              </a:rPr>
            </a:br>
            <a:r>
              <a:rPr lang="en-GB" sz="2800" dirty="0" smtClean="0">
                <a:latin typeface="Arial" pitchFamily="34" charset="0"/>
                <a:cs typeface="Arial" pitchFamily="34" charset="0"/>
              </a:rPr>
              <a:t>[2014 EWCA </a:t>
            </a:r>
            <a:r>
              <a:rPr lang="en-GB" sz="2800" dirty="0" err="1" smtClean="0">
                <a:latin typeface="Arial" pitchFamily="34" charset="0"/>
                <a:cs typeface="Arial" pitchFamily="34" charset="0"/>
              </a:rPr>
              <a:t>Civ</a:t>
            </a:r>
            <a:r>
              <a:rPr lang="en-GB" sz="2800" dirty="0" smtClean="0">
                <a:latin typeface="Arial" pitchFamily="34" charset="0"/>
                <a:cs typeface="Arial" pitchFamily="34" charset="0"/>
              </a:rPr>
              <a:t> 1622]</a:t>
            </a:r>
          </a:p>
        </p:txBody>
      </p:sp>
    </p:spTree>
    <p:extLst>
      <p:ext uri="{BB962C8B-B14F-4D97-AF65-F5344CB8AC3E}">
        <p14:creationId xmlns:p14="http://schemas.microsoft.com/office/powerpoint/2010/main" val="3139080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3027" y="1352872"/>
            <a:ext cx="8496176" cy="432048"/>
          </a:xfrm>
        </p:spPr>
        <p:txBody>
          <a:bodyPr>
            <a:normAutofit fontScale="90000"/>
          </a:bodyPr>
          <a:lstStyle/>
          <a:p>
            <a:pPr algn="l"/>
            <a:r>
              <a:rPr lang="en-GB" sz="2800" dirty="0" smtClean="0">
                <a:latin typeface="Arial" pitchFamily="34" charset="0"/>
                <a:cs typeface="Arial" pitchFamily="34" charset="0"/>
              </a:rPr>
              <a:t>The ECF criteria</a:t>
            </a:r>
          </a:p>
        </p:txBody>
      </p:sp>
      <p:sp>
        <p:nvSpPr>
          <p:cNvPr id="8195" name="Rectangle 3"/>
          <p:cNvSpPr>
            <a:spLocks noGrp="1" noChangeArrowheads="1"/>
          </p:cNvSpPr>
          <p:nvPr>
            <p:ph type="body" idx="4294967295"/>
          </p:nvPr>
        </p:nvSpPr>
        <p:spPr>
          <a:xfrm>
            <a:off x="445029" y="1908002"/>
            <a:ext cx="8229600" cy="4321175"/>
          </a:xfrm>
        </p:spPr>
        <p:txBody>
          <a:bodyPr>
            <a:normAutofit/>
          </a:bodyPr>
          <a:lstStyle/>
          <a:p>
            <a:pPr marL="0" indent="0">
              <a:buNone/>
            </a:pPr>
            <a:r>
              <a:rPr lang="en-GB" sz="1800" dirty="0" smtClean="0">
                <a:solidFill>
                  <a:srgbClr val="000000"/>
                </a:solidFill>
                <a:latin typeface="Times New Roman" panose="02020603050405020304" pitchFamily="18" charset="0"/>
                <a:cs typeface="Times New Roman" panose="02020603050405020304" pitchFamily="18" charset="0"/>
              </a:rPr>
              <a:t>(</a:t>
            </a:r>
            <a:r>
              <a:rPr lang="en-GB" sz="1800" dirty="0" smtClean="0">
                <a:latin typeface="Times New Roman" panose="02020603050405020304" pitchFamily="18" charset="0"/>
                <a:cs typeface="Times New Roman" panose="02020603050405020304" pitchFamily="18" charset="0"/>
              </a:rPr>
              <a:t>§</a:t>
            </a:r>
            <a:r>
              <a:rPr lang="en-GB" sz="1800" dirty="0" smtClean="0">
                <a:solidFill>
                  <a:srgbClr val="000000"/>
                </a:solidFill>
                <a:latin typeface="Times New Roman" panose="02020603050405020304" pitchFamily="18" charset="0"/>
                <a:cs typeface="Times New Roman" panose="02020603050405020304" pitchFamily="18" charset="0"/>
              </a:rPr>
              <a:t>56) </a:t>
            </a:r>
            <a:r>
              <a:rPr lang="en-GB" sz="1800" i="1" dirty="0" smtClean="0">
                <a:latin typeface="Times New Roman" panose="02020603050405020304" pitchFamily="18" charset="0"/>
                <a:cs typeface="Times New Roman" panose="02020603050405020304" pitchFamily="18" charset="0"/>
              </a:rPr>
              <a:t>“</a:t>
            </a:r>
            <a:r>
              <a:rPr lang="en-GB" sz="1800" i="1" dirty="0">
                <a:latin typeface="Times New Roman" panose="02020603050405020304" pitchFamily="18" charset="0"/>
                <a:cs typeface="Times New Roman" panose="02020603050405020304" pitchFamily="18" charset="0"/>
              </a:rPr>
              <a:t>It can therefore be seen that the critical question is whether an unrepresented litigant is able to present his case effectively and without obvious unfairness</a:t>
            </a:r>
            <a:r>
              <a:rPr lang="en-GB" sz="1800" i="1" dirty="0" smtClean="0">
                <a:latin typeface="Times New Roman" panose="02020603050405020304" pitchFamily="18" charset="0"/>
                <a:cs typeface="Times New Roman" panose="02020603050405020304" pitchFamily="18" charset="0"/>
              </a:rPr>
              <a:t>. The </a:t>
            </a:r>
            <a:r>
              <a:rPr lang="en-GB" sz="1800" i="1" dirty="0">
                <a:latin typeface="Times New Roman" panose="02020603050405020304" pitchFamily="18" charset="0"/>
                <a:cs typeface="Times New Roman" panose="02020603050405020304" pitchFamily="18" charset="0"/>
              </a:rPr>
              <a:t>answer to this </a:t>
            </a:r>
            <a:r>
              <a:rPr lang="en-GB" sz="1800" dirty="0" smtClean="0">
                <a:latin typeface="Times New Roman" panose="02020603050405020304" pitchFamily="18" charset="0"/>
                <a:cs typeface="Times New Roman" panose="02020603050405020304" pitchFamily="18" charset="0"/>
              </a:rPr>
              <a:t>question </a:t>
            </a:r>
            <a:r>
              <a:rPr lang="en-GB" sz="1800" i="1" dirty="0">
                <a:latin typeface="Times New Roman" panose="02020603050405020304" pitchFamily="18" charset="0"/>
                <a:cs typeface="Times New Roman" panose="02020603050405020304" pitchFamily="18" charset="0"/>
              </a:rPr>
              <a:t>requires a consideration of all </a:t>
            </a:r>
            <a:r>
              <a:rPr lang="en-GB" sz="1800" i="1" dirty="0" smtClean="0">
                <a:latin typeface="Times New Roman" panose="02020603050405020304" pitchFamily="18" charset="0"/>
                <a:cs typeface="Times New Roman" panose="02020603050405020304" pitchFamily="18" charset="0"/>
              </a:rPr>
              <a:t>the circumstances </a:t>
            </a:r>
            <a:r>
              <a:rPr lang="en-GB" sz="1800" i="1" dirty="0">
                <a:latin typeface="Times New Roman" panose="02020603050405020304" pitchFamily="18" charset="0"/>
                <a:cs typeface="Times New Roman" panose="02020603050405020304" pitchFamily="18" charset="0"/>
              </a:rPr>
              <a:t>of the case … These factors must be carefully weighed. </a:t>
            </a:r>
            <a:r>
              <a:rPr lang="en-GB" sz="1800" i="1" dirty="0" smtClean="0">
                <a:latin typeface="Times New Roman" panose="02020603050405020304" pitchFamily="18" charset="0"/>
                <a:cs typeface="Times New Roman" panose="02020603050405020304" pitchFamily="18" charset="0"/>
              </a:rPr>
              <a:t>Thus the </a:t>
            </a:r>
            <a:r>
              <a:rPr lang="en-GB" sz="1800" i="1" dirty="0">
                <a:latin typeface="Times New Roman" panose="02020603050405020304" pitchFamily="18" charset="0"/>
                <a:cs typeface="Times New Roman" panose="02020603050405020304" pitchFamily="18" charset="0"/>
              </a:rPr>
              <a:t>greater the complexity of the procedural rules and/or the </a:t>
            </a:r>
            <a:r>
              <a:rPr lang="en-GB" sz="1800" i="1" dirty="0" smtClean="0">
                <a:latin typeface="Times New Roman" panose="02020603050405020304" pitchFamily="18" charset="0"/>
                <a:cs typeface="Times New Roman" panose="02020603050405020304" pitchFamily="18" charset="0"/>
              </a:rPr>
              <a:t>substantive legal </a:t>
            </a:r>
            <a:r>
              <a:rPr lang="en-GB" sz="1800" i="1" dirty="0">
                <a:latin typeface="Times New Roman" panose="02020603050405020304" pitchFamily="18" charset="0"/>
                <a:cs typeface="Times New Roman" panose="02020603050405020304" pitchFamily="18" charset="0"/>
              </a:rPr>
              <a:t>issues, the more important was it at stake and the less able </a:t>
            </a:r>
            <a:r>
              <a:rPr lang="en-GB" sz="1800" i="1" dirty="0" smtClean="0">
                <a:latin typeface="Times New Roman" panose="02020603050405020304" pitchFamily="18" charset="0"/>
                <a:cs typeface="Times New Roman" panose="02020603050405020304" pitchFamily="18" charset="0"/>
              </a:rPr>
              <a:t>the applicant </a:t>
            </a:r>
            <a:r>
              <a:rPr lang="en-GB" sz="1800" i="1" dirty="0">
                <a:latin typeface="Times New Roman" panose="02020603050405020304" pitchFamily="18" charset="0"/>
                <a:cs typeface="Times New Roman" panose="02020603050405020304" pitchFamily="18" charset="0"/>
              </a:rPr>
              <a:t>may be to cope with the stress, demands and complexity of </a:t>
            </a:r>
            <a:r>
              <a:rPr lang="en-GB" sz="1800" i="1" dirty="0" smtClean="0">
                <a:latin typeface="Times New Roman" panose="02020603050405020304" pitchFamily="18" charset="0"/>
                <a:cs typeface="Times New Roman" panose="02020603050405020304" pitchFamily="18" charset="0"/>
              </a:rPr>
              <a:t>the proceedings</a:t>
            </a:r>
            <a:r>
              <a:rPr lang="en-GB" sz="1800" i="1" dirty="0">
                <a:latin typeface="Times New Roman" panose="02020603050405020304" pitchFamily="18" charset="0"/>
                <a:cs typeface="Times New Roman" panose="02020603050405020304" pitchFamily="18" charset="0"/>
              </a:rPr>
              <a:t>, the more likely it is that article 6(1) will require the </a:t>
            </a:r>
            <a:r>
              <a:rPr lang="en-GB" sz="1800" i="1" dirty="0" smtClean="0">
                <a:latin typeface="Times New Roman" panose="02020603050405020304" pitchFamily="18" charset="0"/>
                <a:cs typeface="Times New Roman" panose="02020603050405020304" pitchFamily="18" charset="0"/>
              </a:rPr>
              <a:t>provision of </a:t>
            </a:r>
            <a:r>
              <a:rPr lang="en-GB" sz="1800" i="1" dirty="0">
                <a:latin typeface="Times New Roman" panose="02020603050405020304" pitchFamily="18" charset="0"/>
                <a:cs typeface="Times New Roman" panose="02020603050405020304" pitchFamily="18" charset="0"/>
              </a:rPr>
              <a:t>legal services</a:t>
            </a:r>
            <a:r>
              <a:rPr lang="en-GB" sz="1800" i="1" dirty="0" smtClean="0">
                <a:latin typeface="Times New Roman" panose="02020603050405020304" pitchFamily="18" charset="0"/>
                <a:cs typeface="Times New Roman" panose="02020603050405020304" pitchFamily="18" charset="0"/>
              </a:rPr>
              <a:t>.”</a:t>
            </a:r>
          </a:p>
          <a:p>
            <a:pPr marL="0" indent="0">
              <a:buNone/>
            </a:pPr>
            <a:endParaRPr lang="en-GB" sz="1800" dirty="0">
              <a:latin typeface="Times New Roman" panose="02020603050405020304" pitchFamily="18" charset="0"/>
              <a:cs typeface="Times New Roman" panose="02020603050405020304" pitchFamily="18" charset="0"/>
            </a:endParaRPr>
          </a:p>
          <a:p>
            <a:pPr marL="0" indent="0">
              <a:buNone/>
            </a:pPr>
            <a:r>
              <a:rPr lang="en-GB" sz="1800" dirty="0">
                <a:solidFill>
                  <a:srgbClr val="000000"/>
                </a:solidFill>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a:t>
            </a:r>
            <a:r>
              <a:rPr lang="en-GB" sz="1800" dirty="0" smtClean="0">
                <a:solidFill>
                  <a:srgbClr val="000000"/>
                </a:solidFill>
                <a:latin typeface="Times New Roman" panose="02020603050405020304" pitchFamily="18" charset="0"/>
                <a:cs typeface="Times New Roman" panose="02020603050405020304" pitchFamily="18" charset="0"/>
              </a:rPr>
              <a:t>72) </a:t>
            </a:r>
            <a:r>
              <a:rPr lang="en-GB" sz="1800" i="1" dirty="0" smtClean="0">
                <a:latin typeface="Times New Roman" panose="02020603050405020304" pitchFamily="18" charset="0"/>
                <a:cs typeface="Times New Roman" panose="02020603050405020304" pitchFamily="18" charset="0"/>
              </a:rPr>
              <a:t>“</a:t>
            </a:r>
            <a:r>
              <a:rPr lang="en-GB" sz="1800" i="1" dirty="0">
                <a:latin typeface="Times New Roman" panose="02020603050405020304" pitchFamily="18" charset="0"/>
                <a:cs typeface="Times New Roman" panose="02020603050405020304" pitchFamily="18" charset="0"/>
              </a:rPr>
              <a:t>Whether legal aid is required will depend on the particular facts and circumstances of each case, </a:t>
            </a:r>
            <a:r>
              <a:rPr lang="en-GB" sz="1800" i="1" dirty="0" smtClean="0">
                <a:latin typeface="Times New Roman" panose="02020603050405020304" pitchFamily="18" charset="0"/>
                <a:cs typeface="Times New Roman" panose="02020603050405020304" pitchFamily="18" charset="0"/>
              </a:rPr>
              <a:t>including </a:t>
            </a:r>
            <a:r>
              <a:rPr lang="en-GB" sz="1800" i="1" u="sng" dirty="0" smtClean="0">
                <a:latin typeface="Times New Roman" panose="02020603050405020304" pitchFamily="18" charset="0"/>
                <a:cs typeface="Times New Roman" panose="02020603050405020304" pitchFamily="18" charset="0"/>
              </a:rPr>
              <a:t>(a</a:t>
            </a:r>
            <a:r>
              <a:rPr lang="en-GB" sz="1800" i="1" u="sng" dirty="0">
                <a:latin typeface="Times New Roman" panose="02020603050405020304" pitchFamily="18" charset="0"/>
                <a:cs typeface="Times New Roman" panose="02020603050405020304" pitchFamily="18" charset="0"/>
              </a:rPr>
              <a:t>) the importance of the issues at stake; (b) the complexity of </a:t>
            </a:r>
            <a:r>
              <a:rPr lang="en-GB" sz="1800" i="1" u="sng" dirty="0" smtClean="0">
                <a:latin typeface="Times New Roman" panose="02020603050405020304" pitchFamily="18" charset="0"/>
                <a:cs typeface="Times New Roman" panose="02020603050405020304" pitchFamily="18" charset="0"/>
              </a:rPr>
              <a:t>the procedural</a:t>
            </a:r>
            <a:r>
              <a:rPr lang="en-GB" sz="1800" i="1" u="sng" dirty="0">
                <a:latin typeface="Times New Roman" panose="02020603050405020304" pitchFamily="18" charset="0"/>
                <a:cs typeface="Times New Roman" panose="02020603050405020304" pitchFamily="18" charset="0"/>
              </a:rPr>
              <a:t>, legal and evidential issues; and (c) the ability of the </a:t>
            </a:r>
            <a:r>
              <a:rPr lang="en-GB" sz="1800" i="1" u="sng" dirty="0" smtClean="0">
                <a:latin typeface="Times New Roman" panose="02020603050405020304" pitchFamily="18" charset="0"/>
                <a:cs typeface="Times New Roman" panose="02020603050405020304" pitchFamily="18" charset="0"/>
              </a:rPr>
              <a:t>individual to </a:t>
            </a:r>
            <a:r>
              <a:rPr lang="en-GB" sz="1800" i="1" u="sng" dirty="0">
                <a:latin typeface="Times New Roman" panose="02020603050405020304" pitchFamily="18" charset="0"/>
                <a:cs typeface="Times New Roman" panose="02020603050405020304" pitchFamily="18" charset="0"/>
              </a:rPr>
              <a:t>represent himself without legal assistance, </a:t>
            </a:r>
            <a:r>
              <a:rPr lang="en-GB" sz="1800" i="1" dirty="0">
                <a:latin typeface="Times New Roman" panose="02020603050405020304" pitchFamily="18" charset="0"/>
                <a:cs typeface="Times New Roman" panose="02020603050405020304" pitchFamily="18" charset="0"/>
              </a:rPr>
              <a:t>having regard to his age and</a:t>
            </a:r>
          </a:p>
          <a:p>
            <a:pPr marL="0" indent="0">
              <a:buNone/>
            </a:pPr>
            <a:r>
              <a:rPr lang="en-GB" sz="1800" i="1" dirty="0">
                <a:latin typeface="Times New Roman" panose="02020603050405020304" pitchFamily="18" charset="0"/>
                <a:cs typeface="Times New Roman" panose="02020603050405020304" pitchFamily="18" charset="0"/>
              </a:rPr>
              <a:t>mental capacity</a:t>
            </a:r>
            <a:r>
              <a:rPr lang="en-GB" sz="1800" i="1" dirty="0" smtClean="0">
                <a:latin typeface="Times New Roman" panose="02020603050405020304" pitchFamily="18" charset="0"/>
                <a:cs typeface="Times New Roman" panose="02020603050405020304" pitchFamily="18" charset="0"/>
              </a:rPr>
              <a:t>.”</a:t>
            </a:r>
            <a:endParaRPr lang="en-GB" sz="1800" dirty="0" smtClean="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 name="Rectangle 2"/>
          <p:cNvSpPr txBox="1">
            <a:spLocks noChangeArrowheads="1"/>
          </p:cNvSpPr>
          <p:nvPr/>
        </p:nvSpPr>
        <p:spPr bwMode="auto">
          <a:xfrm>
            <a:off x="280504" y="188640"/>
            <a:ext cx="828015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2800" i="1" smtClean="0">
                <a:latin typeface="Arial" pitchFamily="34" charset="0"/>
                <a:cs typeface="Arial" pitchFamily="34" charset="0"/>
              </a:rPr>
              <a:t>Gudanaviciene v Director of Legal Aid Casework</a:t>
            </a:r>
            <a:br>
              <a:rPr lang="en-GB" sz="2800" i="1" smtClean="0">
                <a:latin typeface="Arial" pitchFamily="34" charset="0"/>
                <a:cs typeface="Arial" pitchFamily="34" charset="0"/>
              </a:rPr>
            </a:br>
            <a:r>
              <a:rPr lang="en-GB" sz="2800" smtClean="0">
                <a:latin typeface="Arial" pitchFamily="34" charset="0"/>
                <a:cs typeface="Arial" pitchFamily="34" charset="0"/>
              </a:rPr>
              <a:t>[2014 EWCA Civ 1622]</a:t>
            </a:r>
            <a:endParaRPr lang="en-GB" sz="2800" dirty="0" smtClean="0">
              <a:latin typeface="Arial" pitchFamily="34" charset="0"/>
              <a:cs typeface="Arial" pitchFamily="34" charset="0"/>
            </a:endParaRPr>
          </a:p>
        </p:txBody>
      </p:sp>
    </p:spTree>
    <p:extLst>
      <p:ext uri="{BB962C8B-B14F-4D97-AF65-F5344CB8AC3E}">
        <p14:creationId xmlns:p14="http://schemas.microsoft.com/office/powerpoint/2010/main" val="1841603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10982" y="543438"/>
            <a:ext cx="7089262" cy="1143000"/>
          </a:xfrm>
        </p:spPr>
        <p:txBody>
          <a:bodyPr>
            <a:normAutofit/>
          </a:bodyPr>
          <a:lstStyle/>
          <a:p>
            <a:pPr algn="l"/>
            <a:r>
              <a:rPr lang="en-GB" sz="3200" dirty="0">
                <a:latin typeface="Arial" pitchFamily="34" charset="0"/>
                <a:cs typeface="Arial" pitchFamily="34" charset="0"/>
              </a:rPr>
              <a:t>The basic structure of civil legal aid</a:t>
            </a:r>
          </a:p>
        </p:txBody>
      </p:sp>
      <p:sp>
        <p:nvSpPr>
          <p:cNvPr id="8195" name="Rectangle 3"/>
          <p:cNvSpPr>
            <a:spLocks noGrp="1" noChangeArrowheads="1"/>
          </p:cNvSpPr>
          <p:nvPr>
            <p:ph type="body" idx="4294967295"/>
          </p:nvPr>
        </p:nvSpPr>
        <p:spPr>
          <a:xfrm>
            <a:off x="1010982" y="1707524"/>
            <a:ext cx="7258000" cy="3960788"/>
          </a:xfrm>
        </p:spPr>
        <p:txBody>
          <a:bodyPr>
            <a:normAutofit/>
          </a:bodyPr>
          <a:lstStyle/>
          <a:p>
            <a:pPr marL="0" indent="0">
              <a:buNone/>
            </a:pPr>
            <a:endParaRPr lang="en-GB" sz="1800" u="sng" dirty="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Contracts with the legal aid agency</a:t>
            </a: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Housing and debt</a:t>
            </a: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Welfare benefits</a:t>
            </a: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Public law</a:t>
            </a:r>
          </a:p>
          <a:p>
            <a:pPr marL="0" indent="0">
              <a:buNone/>
            </a:pPr>
            <a:endParaRPr lang="en-GB" sz="2000" i="1" dirty="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Types of assistance-</a:t>
            </a: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Legal Help</a:t>
            </a: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Investigative Help/Legal Representation</a:t>
            </a:r>
            <a:endParaRPr lang="en-GB" sz="2000" dirty="0" smtClean="0">
              <a:latin typeface="Arial" pitchFamily="34" charset="0"/>
              <a:cs typeface="Arial" pitchFamily="34" charset="0"/>
            </a:endParaRPr>
          </a:p>
        </p:txBody>
      </p:sp>
      <p:grpSp>
        <p:nvGrpSpPr>
          <p:cNvPr id="3" name="Group 2"/>
          <p:cNvGrpSpPr/>
          <p:nvPr/>
        </p:nvGrpSpPr>
        <p:grpSpPr>
          <a:xfrm>
            <a:off x="251520" y="6309320"/>
            <a:ext cx="8811745" cy="461665"/>
            <a:chOff x="251520" y="6370494"/>
            <a:chExt cx="8811745" cy="46166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1" name="Group 10"/>
            <p:cNvGrpSpPr/>
            <p:nvPr/>
          </p:nvGrpSpPr>
          <p:grpSpPr>
            <a:xfrm>
              <a:off x="3995936" y="6370494"/>
              <a:ext cx="5067329" cy="461665"/>
              <a:chOff x="123418" y="6024548"/>
              <a:chExt cx="5067329" cy="461665"/>
            </a:xfrm>
          </p:grpSpPr>
          <p:pic>
            <p:nvPicPr>
              <p:cNvPr id="12"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5"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4433794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Applying the ECF criteria</a:t>
            </a:r>
            <a:endParaRPr lang="en-GB" sz="3600" dirty="0"/>
          </a:p>
        </p:txBody>
      </p:sp>
      <p:sp>
        <p:nvSpPr>
          <p:cNvPr id="6" name="Content Placeholder 5"/>
          <p:cNvSpPr>
            <a:spLocks noGrp="1"/>
          </p:cNvSpPr>
          <p:nvPr>
            <p:ph idx="1"/>
          </p:nvPr>
        </p:nvSpPr>
        <p:spPr/>
        <p:txBody>
          <a:bodyPr>
            <a:normAutofit/>
          </a:bodyPr>
          <a:lstStyle/>
          <a:p>
            <a:pPr marL="0" indent="0">
              <a:buNone/>
            </a:pPr>
            <a:r>
              <a:rPr lang="en-GB" sz="2400" u="sng" dirty="0" smtClean="0"/>
              <a:t>Importance</a:t>
            </a:r>
            <a:r>
              <a:rPr lang="en-GB" sz="2400" dirty="0" smtClean="0"/>
              <a:t>: </a:t>
            </a:r>
            <a:r>
              <a:rPr lang="en-GB" sz="2400" dirty="0"/>
              <a:t>t</a:t>
            </a:r>
            <a:r>
              <a:rPr lang="en-GB" sz="2400" dirty="0" smtClean="0"/>
              <a:t>he issue is the importance of the outcome to your client.</a:t>
            </a:r>
          </a:p>
          <a:p>
            <a:pPr marL="0" indent="0">
              <a:buNone/>
            </a:pPr>
            <a:endParaRPr lang="en-GB" sz="2400" dirty="0" smtClean="0"/>
          </a:p>
          <a:p>
            <a:pPr marL="0" indent="0">
              <a:buNone/>
            </a:pPr>
            <a:r>
              <a:rPr lang="en-GB" sz="2400" u="sng" dirty="0" smtClean="0"/>
              <a:t>Complexity</a:t>
            </a:r>
            <a:r>
              <a:rPr lang="en-GB" sz="2400" dirty="0" smtClean="0"/>
              <a:t>: this is social welfare law – there is always complexity! But especially so with welfare benefits law.</a:t>
            </a:r>
          </a:p>
          <a:p>
            <a:pPr marL="0" indent="0">
              <a:buNone/>
            </a:pPr>
            <a:endParaRPr lang="en-GB" sz="2400" dirty="0" smtClean="0"/>
          </a:p>
          <a:p>
            <a:pPr marL="0" indent="0">
              <a:buNone/>
            </a:pPr>
            <a:r>
              <a:rPr lang="en-GB" sz="2400" u="sng" dirty="0" smtClean="0"/>
              <a:t>Ability:</a:t>
            </a:r>
            <a:r>
              <a:rPr lang="en-GB" sz="2400" dirty="0" smtClean="0"/>
              <a:t> important to provide all evidence of an applicant’s inability to effectively participate - physical and mental health, level of education, ability to communicate in English, emotive issues, precarious living situation etc. But of course complexity is also relevant.</a:t>
            </a:r>
            <a:endParaRPr lang="en-GB" sz="2400" u="sng" dirty="0" smtClean="0"/>
          </a:p>
        </p:txBody>
      </p:sp>
      <p:grpSp>
        <p:nvGrpSpPr>
          <p:cNvPr id="11" name="Group 10"/>
          <p:cNvGrpSpPr/>
          <p:nvPr/>
        </p:nvGrpSpPr>
        <p:grpSpPr>
          <a:xfrm>
            <a:off x="251520" y="6309320"/>
            <a:ext cx="8811745" cy="461665"/>
            <a:chOff x="251520" y="6370494"/>
            <a:chExt cx="8811745" cy="4616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3" name="Group 12"/>
            <p:cNvGrpSpPr/>
            <p:nvPr/>
          </p:nvGrpSpPr>
          <p:grpSpPr>
            <a:xfrm>
              <a:off x="3995936" y="6370494"/>
              <a:ext cx="5067329" cy="461665"/>
              <a:chOff x="123418" y="6024548"/>
              <a:chExt cx="5067329" cy="461665"/>
            </a:xfrm>
          </p:grpSpPr>
          <p:pic>
            <p:nvPicPr>
              <p:cNvPr id="14"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7"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963651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971600" y="1600200"/>
            <a:ext cx="7200800" cy="4525963"/>
          </a:xfrm>
        </p:spPr>
        <p:txBody>
          <a:bodyPr>
            <a:normAutofit/>
          </a:bodyPr>
          <a:lstStyle/>
          <a:p>
            <a:pPr marL="0" indent="0">
              <a:buNone/>
            </a:pPr>
            <a:endParaRPr lang="en-GB" dirty="0"/>
          </a:p>
          <a:p>
            <a:pPr marL="0" indent="0">
              <a:buNone/>
            </a:pPr>
            <a:endParaRPr lang="en-GB" dirty="0" smtClean="0"/>
          </a:p>
          <a:p>
            <a:pPr marL="0" indent="0">
              <a:buNone/>
            </a:pPr>
            <a:r>
              <a:rPr lang="en-GB" dirty="0" smtClean="0"/>
              <a:t>Legal Help</a:t>
            </a:r>
          </a:p>
          <a:p>
            <a:pPr marL="0" indent="0">
              <a:buNone/>
            </a:pPr>
            <a:endParaRPr lang="en-GB" dirty="0"/>
          </a:p>
          <a:p>
            <a:pPr marL="0" indent="0">
              <a:buNone/>
            </a:pPr>
            <a:r>
              <a:rPr lang="en-GB" dirty="0" smtClean="0"/>
              <a:t>Legal Representation / Investigative Help</a:t>
            </a:r>
          </a:p>
          <a:p>
            <a:pPr marL="0" indent="0">
              <a:buNone/>
            </a:pPr>
            <a:r>
              <a:rPr lang="en-GB" dirty="0" smtClean="0"/>
              <a:t> </a:t>
            </a:r>
            <a:endParaRPr lang="en-GB" dirty="0"/>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78106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457200" y="1600200"/>
            <a:ext cx="8229600" cy="4525963"/>
          </a:xfrm>
        </p:spPr>
        <p:txBody>
          <a:bodyPr>
            <a:normAutofit/>
          </a:bodyPr>
          <a:lstStyle/>
          <a:p>
            <a:pPr marL="0" indent="0">
              <a:buNone/>
            </a:pPr>
            <a:endParaRPr lang="en-GB" dirty="0"/>
          </a:p>
          <a:p>
            <a:pPr marL="0" indent="0">
              <a:buNone/>
            </a:pPr>
            <a:r>
              <a:rPr lang="en-GB" dirty="0" smtClean="0"/>
              <a:t>Legal Help</a:t>
            </a:r>
          </a:p>
          <a:p>
            <a:pPr marL="0" indent="0">
              <a:buNone/>
            </a:pPr>
            <a:endParaRPr lang="en-GB" dirty="0"/>
          </a:p>
          <a:p>
            <a:pPr marL="0" indent="0">
              <a:buNone/>
            </a:pPr>
            <a:r>
              <a:rPr lang="en-GB" dirty="0" smtClean="0"/>
              <a:t>Email CIVECF1, CWORK1 and </a:t>
            </a:r>
            <a:r>
              <a:rPr lang="en-GB" dirty="0"/>
              <a:t>supporting documents to </a:t>
            </a:r>
            <a:r>
              <a:rPr lang="en-GB" dirty="0" smtClean="0">
                <a:hlinkClick r:id="rId3"/>
              </a:rPr>
              <a:t>ContactECC@justice.gov.uk</a:t>
            </a:r>
            <a:endParaRPr lang="en-GB" dirty="0" smtClean="0"/>
          </a:p>
          <a:p>
            <a:pPr marL="0" indent="0">
              <a:buNone/>
            </a:pPr>
            <a:r>
              <a:rPr lang="en-GB" dirty="0" smtClean="0"/>
              <a:t> </a:t>
            </a:r>
            <a:endParaRPr lang="en-GB" dirty="0"/>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748127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pitchFamily="34" charset="0"/>
                <a:cs typeface="Arial" pitchFamily="34" charset="0"/>
              </a:rPr>
              <a:t>Practicalities – Form ECF1</a:t>
            </a:r>
            <a:endParaRPr lang="en-GB" sz="3600" dirty="0"/>
          </a:p>
        </p:txBody>
      </p:sp>
      <p:sp>
        <p:nvSpPr>
          <p:cNvPr id="3" name="Content Placeholder 2"/>
          <p:cNvSpPr>
            <a:spLocks noGrp="1"/>
          </p:cNvSpPr>
          <p:nvPr>
            <p:ph sz="half" idx="1"/>
          </p:nvPr>
        </p:nvSpPr>
        <p:spPr/>
        <p:txBody>
          <a:bodyPr>
            <a:normAutofit/>
          </a:bodyPr>
          <a:lstStyle/>
          <a:p>
            <a:endParaRPr lang="en-GB" dirty="0"/>
          </a:p>
        </p:txBody>
      </p:sp>
      <p:sp>
        <p:nvSpPr>
          <p:cNvPr id="4" name="Content Placeholder 3"/>
          <p:cNvSpPr>
            <a:spLocks noGrp="1"/>
          </p:cNvSpPr>
          <p:nvPr>
            <p:ph sz="half" idx="2"/>
          </p:nvPr>
        </p:nvSpPr>
        <p:spPr/>
        <p:txBody>
          <a:bodyPr>
            <a:normAutofit/>
          </a:bodyPr>
          <a:lstStyle/>
          <a:p>
            <a:r>
              <a:rPr lang="en-GB" sz="2400" dirty="0" smtClean="0"/>
              <a:t>Urgency – Provider Pack states that urgent applications will be considered within ten working days</a:t>
            </a:r>
          </a:p>
          <a:p>
            <a:endParaRPr lang="en-GB" sz="2400" dirty="0" smtClean="0"/>
          </a:p>
          <a:p>
            <a:r>
              <a:rPr lang="en-GB" sz="2400" dirty="0" smtClean="0"/>
              <a:t>Consider requesting an adjournment in very urgent cases</a:t>
            </a:r>
          </a:p>
          <a:p>
            <a:endParaRPr lang="en-GB" sz="2400" dirty="0" smtClean="0"/>
          </a:p>
          <a:p>
            <a:r>
              <a:rPr lang="en-GB" sz="2400" dirty="0" smtClean="0"/>
              <a:t>ECF can be backdated</a:t>
            </a:r>
          </a:p>
          <a:p>
            <a:endParaRPr lang="en-GB" dirty="0" smtClean="0"/>
          </a:p>
          <a:p>
            <a:endParaRPr lang="en-GB" dirty="0"/>
          </a:p>
        </p:txBody>
      </p:sp>
      <p:pic>
        <p:nvPicPr>
          <p:cNvPr id="2050" name="Picture 2" descr="\\PLP-SRV04\Users Drive\Casework\ECF\5. Training\Webinar\ecf1-version-4-april-2017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56793"/>
            <a:ext cx="3456384" cy="4536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245" y="5937831"/>
            <a:ext cx="1866900" cy="390525"/>
          </a:xfrm>
          <a:prstGeom prst="rect">
            <a:avLst/>
          </a:prstGeom>
        </p:spPr>
      </p:pic>
      <p:sp>
        <p:nvSpPr>
          <p:cNvPr id="5" name="TextBox 4"/>
          <p:cNvSpPr txBox="1"/>
          <p:nvPr/>
        </p:nvSpPr>
        <p:spPr>
          <a:xfrm>
            <a:off x="611560" y="6123571"/>
            <a:ext cx="3096344" cy="276999"/>
          </a:xfrm>
          <a:prstGeom prst="rect">
            <a:avLst/>
          </a:prstGeom>
          <a:noFill/>
        </p:spPr>
        <p:txBody>
          <a:bodyPr wrap="square" rtlCol="0">
            <a:spAutoFit/>
          </a:bodyPr>
          <a:lstStyle/>
          <a:p>
            <a:r>
              <a:rPr lang="en-GB" sz="1200" dirty="0" smtClean="0"/>
              <a:t>Note: current version is November 2021</a:t>
            </a:r>
            <a:endParaRPr lang="en-GB" sz="1200" dirty="0"/>
          </a:p>
        </p:txBody>
      </p:sp>
      <p:sp>
        <p:nvSpPr>
          <p:cNvPr id="7" name="Right Arrow 6"/>
          <p:cNvSpPr/>
          <p:nvPr/>
        </p:nvSpPr>
        <p:spPr>
          <a:xfrm rot="20104878">
            <a:off x="2051720" y="5910734"/>
            <a:ext cx="546360" cy="149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6882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pitchFamily="34" charset="0"/>
                <a:cs typeface="Arial" pitchFamily="34" charset="0"/>
              </a:rPr>
              <a:t>Practicalities – Form ECF1</a:t>
            </a:r>
            <a:endParaRPr lang="en-GB" sz="3600" dirty="0"/>
          </a:p>
        </p:txBody>
      </p:sp>
      <p:sp>
        <p:nvSpPr>
          <p:cNvPr id="3" name="Content Placeholder 2"/>
          <p:cNvSpPr>
            <a:spLocks noGrp="1"/>
          </p:cNvSpPr>
          <p:nvPr>
            <p:ph sz="half" idx="1"/>
          </p:nvPr>
        </p:nvSpPr>
        <p:spPr>
          <a:xfrm>
            <a:off x="399855" y="1312168"/>
            <a:ext cx="4038600" cy="4525963"/>
          </a:xfrm>
        </p:spPr>
        <p:txBody>
          <a:bodyPr/>
          <a:lstStyle/>
          <a:p>
            <a:endParaRPr lang="en-GB" dirty="0"/>
          </a:p>
        </p:txBody>
      </p:sp>
      <p:pic>
        <p:nvPicPr>
          <p:cNvPr id="3074" name="Picture 2" descr="\\PLP-SRV04\Users Drive\Casework\ECF\5. Training\Webinar\ecf1-version-4-april-2017_Pag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207" y="1268760"/>
            <a:ext cx="4029308" cy="4752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644008" y="1268760"/>
            <a:ext cx="3920068" cy="4776598"/>
          </a:xfrm>
          <a:prstGeom prst="rect">
            <a:avLst/>
          </a:prstGeom>
        </p:spPr>
      </p:pic>
      <p:grpSp>
        <p:nvGrpSpPr>
          <p:cNvPr id="13" name="Group 12"/>
          <p:cNvGrpSpPr/>
          <p:nvPr/>
        </p:nvGrpSpPr>
        <p:grpSpPr>
          <a:xfrm>
            <a:off x="251520" y="6309320"/>
            <a:ext cx="8811745" cy="461665"/>
            <a:chOff x="251520" y="6370494"/>
            <a:chExt cx="8811745" cy="461665"/>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5" name="Group 14"/>
            <p:cNvGrpSpPr/>
            <p:nvPr/>
          </p:nvGrpSpPr>
          <p:grpSpPr>
            <a:xfrm>
              <a:off x="3995936" y="6370494"/>
              <a:ext cx="5067329" cy="461665"/>
              <a:chOff x="123418" y="6024548"/>
              <a:chExt cx="5067329" cy="461665"/>
            </a:xfrm>
          </p:grpSpPr>
          <p:pic>
            <p:nvPicPr>
              <p:cNvPr id="16" name="Picture 6" descr="Edwards Duthie Shamash Solicitors - Central &amp;amp; East London Lawy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9" name="Picture 8" descr="Twitter - Free social media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96951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pitchFamily="34" charset="0"/>
                <a:cs typeface="Arial" pitchFamily="34" charset="0"/>
              </a:rPr>
              <a:t>Practicalities – Form ECF1</a:t>
            </a:r>
            <a:endParaRPr lang="en-GB" sz="3600" dirty="0"/>
          </a:p>
        </p:txBody>
      </p:sp>
      <p:sp>
        <p:nvSpPr>
          <p:cNvPr id="3" name="Content Placeholder 2"/>
          <p:cNvSpPr>
            <a:spLocks noGrp="1"/>
          </p:cNvSpPr>
          <p:nvPr>
            <p:ph sz="half" idx="1"/>
          </p:nvPr>
        </p:nvSpPr>
        <p:spPr>
          <a:xfrm>
            <a:off x="467841" y="1466309"/>
            <a:ext cx="4038600" cy="4525963"/>
          </a:xfrm>
        </p:spPr>
        <p:txBody>
          <a:bodyPr/>
          <a:lstStyle/>
          <a:p>
            <a:endParaRPr lang="en-GB" dirty="0"/>
          </a:p>
        </p:txBody>
      </p:sp>
      <p:sp>
        <p:nvSpPr>
          <p:cNvPr id="4" name="Content Placeholder 3"/>
          <p:cNvSpPr>
            <a:spLocks noGrp="1"/>
          </p:cNvSpPr>
          <p:nvPr>
            <p:ph sz="half" idx="2"/>
          </p:nvPr>
        </p:nvSpPr>
        <p:spPr>
          <a:xfrm>
            <a:off x="4658841" y="1466309"/>
            <a:ext cx="4038600" cy="4525963"/>
          </a:xfrm>
        </p:spPr>
        <p:txBody>
          <a:bodyPr/>
          <a:lstStyle/>
          <a:p>
            <a:pPr marL="0" indent="0">
              <a:buNone/>
            </a:pPr>
            <a:endParaRPr lang="en-GB" sz="1800" dirty="0" smtClean="0"/>
          </a:p>
        </p:txBody>
      </p:sp>
      <p:pic>
        <p:nvPicPr>
          <p:cNvPr id="5122" name="Picture 2" descr="\\PLP-SRV04\Users Drive\Casework\ECF\5. Training\Webinar\ecf1-version-4-april-2017_Page_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193" y="1206877"/>
            <a:ext cx="3672408" cy="48849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LP-SRV04\Users Drive\Casework\ECF\5. Training\Webinar\ecf1-version-4-april-2017_Page_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8665" y="1206877"/>
            <a:ext cx="3600400" cy="504055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51520" y="6309320"/>
            <a:ext cx="8811745" cy="461665"/>
            <a:chOff x="251520" y="6370494"/>
            <a:chExt cx="8811745" cy="461665"/>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5" name="Group 14"/>
            <p:cNvGrpSpPr/>
            <p:nvPr/>
          </p:nvGrpSpPr>
          <p:grpSpPr>
            <a:xfrm>
              <a:off x="3995936" y="6370494"/>
              <a:ext cx="5067329" cy="461665"/>
              <a:chOff x="123418" y="6024548"/>
              <a:chExt cx="5067329" cy="461665"/>
            </a:xfrm>
          </p:grpSpPr>
          <p:pic>
            <p:nvPicPr>
              <p:cNvPr id="16" name="Picture 6" descr="Edwards Duthie Shamash Solicitors - Central &amp;amp; East London Lawy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9" name="Picture 8" descr="Twitter - Free social media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836883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pitchFamily="34" charset="0"/>
                <a:cs typeface="Arial" pitchFamily="34" charset="0"/>
              </a:rPr>
              <a:t>Practicalities – Legal Help</a:t>
            </a:r>
            <a:endParaRPr lang="en-GB" sz="3600" dirty="0"/>
          </a:p>
        </p:txBody>
      </p:sp>
      <p:pic>
        <p:nvPicPr>
          <p:cNvPr id="5" name="Picture 4"/>
          <p:cNvPicPr>
            <a:picLocks noChangeAspect="1"/>
          </p:cNvPicPr>
          <p:nvPr/>
        </p:nvPicPr>
        <p:blipFill rotWithShape="1">
          <a:blip r:embed="rId3"/>
          <a:srcRect l="12358" t="47115" r="14318" b="226"/>
          <a:stretch/>
        </p:blipFill>
        <p:spPr>
          <a:xfrm>
            <a:off x="179511" y="1606335"/>
            <a:ext cx="8911571" cy="3478849"/>
          </a:xfrm>
          <a:prstGeom prst="rect">
            <a:avLst/>
          </a:prstGeom>
        </p:spPr>
      </p:pic>
      <p:sp>
        <p:nvSpPr>
          <p:cNvPr id="6" name="Rectangle 5"/>
          <p:cNvSpPr/>
          <p:nvPr/>
        </p:nvSpPr>
        <p:spPr>
          <a:xfrm>
            <a:off x="2627784" y="1844824"/>
            <a:ext cx="64807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87624" y="2564904"/>
            <a:ext cx="432048"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251520" y="6309320"/>
            <a:ext cx="8811745" cy="461665"/>
            <a:chOff x="251520" y="6370494"/>
            <a:chExt cx="8811745" cy="461665"/>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5" name="Group 14"/>
            <p:cNvGrpSpPr/>
            <p:nvPr/>
          </p:nvGrpSpPr>
          <p:grpSpPr>
            <a:xfrm>
              <a:off x="3995936" y="6370494"/>
              <a:ext cx="5067329" cy="461665"/>
              <a:chOff x="123418" y="6024548"/>
              <a:chExt cx="5067329" cy="461665"/>
            </a:xfrm>
          </p:grpSpPr>
          <p:pic>
            <p:nvPicPr>
              <p:cNvPr id="16" name="Picture 6" descr="Edwards Duthie Shamash Solicitors - Central &amp;amp; East London Lawy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9" name="Picture 8" descr="Twitter - Free social media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355596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051" t="12927" r="20469"/>
          <a:stretch/>
        </p:blipFill>
        <p:spPr>
          <a:xfrm>
            <a:off x="899592" y="1353608"/>
            <a:ext cx="7344816" cy="4915037"/>
          </a:xfrm>
          <a:prstGeom prst="rect">
            <a:avLst/>
          </a:prstGeom>
        </p:spPr>
      </p:pic>
      <p:sp>
        <p:nvSpPr>
          <p:cNvPr id="2" name="Title 1"/>
          <p:cNvSpPr>
            <a:spLocks noGrp="1"/>
          </p:cNvSpPr>
          <p:nvPr>
            <p:ph type="title"/>
          </p:nvPr>
        </p:nvSpPr>
        <p:spPr/>
        <p:txBody>
          <a:bodyPr>
            <a:normAutofit/>
          </a:bodyPr>
          <a:lstStyle/>
          <a:p>
            <a:r>
              <a:rPr lang="en-GB" sz="3600" dirty="0" smtClean="0">
                <a:latin typeface="Arial" pitchFamily="34" charset="0"/>
                <a:cs typeface="Arial" pitchFamily="34" charset="0"/>
              </a:rPr>
              <a:t>Practicalities – Legal Help</a:t>
            </a:r>
            <a:endParaRPr lang="en-GB" sz="3600" dirty="0"/>
          </a:p>
        </p:txBody>
      </p:sp>
      <p:sp>
        <p:nvSpPr>
          <p:cNvPr id="6" name="Rectangle 5"/>
          <p:cNvSpPr/>
          <p:nvPr/>
        </p:nvSpPr>
        <p:spPr>
          <a:xfrm>
            <a:off x="1403648" y="3771132"/>
            <a:ext cx="1368152" cy="161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71700" y="5157192"/>
            <a:ext cx="320435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382025" y="2132856"/>
            <a:ext cx="142222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272943" y="4962251"/>
            <a:ext cx="1811225" cy="144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720325" y="2973920"/>
            <a:ext cx="587979" cy="9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6">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92328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itchFamily="34" charset="0"/>
                <a:cs typeface="Arial" pitchFamily="34" charset="0"/>
              </a:rPr>
              <a:t>Practicalities - CCMS</a:t>
            </a:r>
            <a:endParaRPr lang="en-GB" sz="3600" dirty="0"/>
          </a:p>
        </p:txBody>
      </p:sp>
      <p:sp>
        <p:nvSpPr>
          <p:cNvPr id="3" name="Content Placeholder 2"/>
          <p:cNvSpPr>
            <a:spLocks noGrp="1"/>
          </p:cNvSpPr>
          <p:nvPr>
            <p:ph sz="half" idx="1"/>
          </p:nvPr>
        </p:nvSpPr>
        <p:spPr>
          <a:xfrm>
            <a:off x="457200" y="1600201"/>
            <a:ext cx="8229600" cy="1036712"/>
          </a:xfrm>
        </p:spPr>
        <p:txBody>
          <a:bodyPr>
            <a:normAutofit fontScale="77500" lnSpcReduction="20000"/>
          </a:bodyPr>
          <a:lstStyle/>
          <a:p>
            <a:pPr marL="0" indent="0">
              <a:buNone/>
            </a:pPr>
            <a:r>
              <a:rPr lang="en-GB" dirty="0" smtClean="0"/>
              <a:t>Legal Representation (certificate)</a:t>
            </a:r>
          </a:p>
          <a:p>
            <a:pPr marL="0" indent="0">
              <a:buNone/>
            </a:pPr>
            <a:endParaRPr lang="en-GB" dirty="0" smtClean="0"/>
          </a:p>
          <a:p>
            <a:pPr marL="0" indent="0">
              <a:buNone/>
            </a:pPr>
            <a:r>
              <a:rPr lang="en-GB" dirty="0"/>
              <a:t> https://legalaidlearning.justice.gov.uk/mod/resource/view.php?id=88</a:t>
            </a:r>
          </a:p>
          <a:p>
            <a:endParaRPr lang="en-GB" dirty="0"/>
          </a:p>
        </p:txBody>
      </p:sp>
      <p:pic>
        <p:nvPicPr>
          <p:cNvPr id="12" name="Picture 11"/>
          <p:cNvPicPr>
            <a:picLocks noChangeAspect="1"/>
          </p:cNvPicPr>
          <p:nvPr/>
        </p:nvPicPr>
        <p:blipFill rotWithShape="1">
          <a:blip r:embed="rId3"/>
          <a:srcRect l="388" t="10020"/>
          <a:stretch/>
        </p:blipFill>
        <p:spPr>
          <a:xfrm>
            <a:off x="738007" y="2636913"/>
            <a:ext cx="7069872" cy="3459233"/>
          </a:xfrm>
          <a:prstGeom prst="rect">
            <a:avLst/>
          </a:prstGeom>
        </p:spPr>
      </p:pic>
      <p:grpSp>
        <p:nvGrpSpPr>
          <p:cNvPr id="13" name="Group 12"/>
          <p:cNvGrpSpPr/>
          <p:nvPr/>
        </p:nvGrpSpPr>
        <p:grpSpPr>
          <a:xfrm>
            <a:off x="251520" y="6309320"/>
            <a:ext cx="8811745" cy="461665"/>
            <a:chOff x="251520" y="6370494"/>
            <a:chExt cx="8811745" cy="461665"/>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5" name="Group 14"/>
            <p:cNvGrpSpPr/>
            <p:nvPr/>
          </p:nvGrpSpPr>
          <p:grpSpPr>
            <a:xfrm>
              <a:off x="3995936" y="6370494"/>
              <a:ext cx="5067329" cy="461665"/>
              <a:chOff x="123418" y="6024548"/>
              <a:chExt cx="5067329" cy="461665"/>
            </a:xfrm>
          </p:grpSpPr>
          <p:pic>
            <p:nvPicPr>
              <p:cNvPr id="16" name="Picture 6" descr="Edwards Duthie Shamash Solicitors - Central &amp;amp; East London Lawy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9" name="Picture 8" descr="Twitter - Free social media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317297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Arial" pitchFamily="34" charset="0"/>
                <a:cs typeface="Arial" pitchFamily="34" charset="0"/>
              </a:rPr>
              <a:t>Practicalities - CCMS</a:t>
            </a:r>
            <a:endParaRPr lang="en-GB" sz="3600" dirty="0"/>
          </a:p>
        </p:txBody>
      </p:sp>
      <p:sp>
        <p:nvSpPr>
          <p:cNvPr id="3" name="Content Placeholder 2"/>
          <p:cNvSpPr>
            <a:spLocks noGrp="1"/>
          </p:cNvSpPr>
          <p:nvPr>
            <p:ph sz="half" idx="1"/>
          </p:nvPr>
        </p:nvSpPr>
        <p:spPr>
          <a:xfrm>
            <a:off x="457200" y="1600201"/>
            <a:ext cx="8229600" cy="1036712"/>
          </a:xfrm>
        </p:spPr>
        <p:txBody>
          <a:bodyPr>
            <a:normAutofit fontScale="70000" lnSpcReduction="20000"/>
          </a:bodyPr>
          <a:lstStyle/>
          <a:p>
            <a:pPr marL="0" indent="0">
              <a:buNone/>
            </a:pPr>
            <a:r>
              <a:rPr lang="en-GB" dirty="0" smtClean="0"/>
              <a:t>Legal Representation (certificate)</a:t>
            </a:r>
          </a:p>
          <a:p>
            <a:pPr marL="0" indent="0">
              <a:buNone/>
            </a:pPr>
            <a:endParaRPr lang="en-GB" dirty="0" smtClean="0"/>
          </a:p>
          <a:p>
            <a:pPr marL="0" indent="0">
              <a:buNone/>
            </a:pPr>
            <a:r>
              <a:rPr lang="en-GB" dirty="0"/>
              <a:t> https://legalaidlearning.justice.gov.uk/mod/resource/view.php?id=130</a:t>
            </a:r>
          </a:p>
        </p:txBody>
      </p:sp>
      <p:pic>
        <p:nvPicPr>
          <p:cNvPr id="4" name="Picture 3"/>
          <p:cNvPicPr>
            <a:picLocks noChangeAspect="1"/>
          </p:cNvPicPr>
          <p:nvPr/>
        </p:nvPicPr>
        <p:blipFill rotWithShape="1">
          <a:blip r:embed="rId3"/>
          <a:srcRect l="7869" t="12927" r="10231"/>
          <a:stretch/>
        </p:blipFill>
        <p:spPr>
          <a:xfrm>
            <a:off x="1259632" y="2679788"/>
            <a:ext cx="6363215" cy="3664479"/>
          </a:xfrm>
          <a:prstGeom prst="rect">
            <a:avLst/>
          </a:prstGeom>
        </p:spPr>
      </p:pic>
      <p:grpSp>
        <p:nvGrpSpPr>
          <p:cNvPr id="13" name="Group 12"/>
          <p:cNvGrpSpPr/>
          <p:nvPr/>
        </p:nvGrpSpPr>
        <p:grpSpPr>
          <a:xfrm>
            <a:off x="251520" y="6309320"/>
            <a:ext cx="8811745" cy="461665"/>
            <a:chOff x="251520" y="6370494"/>
            <a:chExt cx="8811745" cy="461665"/>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5" name="Group 14"/>
            <p:cNvGrpSpPr/>
            <p:nvPr/>
          </p:nvGrpSpPr>
          <p:grpSpPr>
            <a:xfrm>
              <a:off x="3995936" y="6370494"/>
              <a:ext cx="5067329" cy="461665"/>
              <a:chOff x="123418" y="6024548"/>
              <a:chExt cx="5067329" cy="461665"/>
            </a:xfrm>
          </p:grpSpPr>
          <p:pic>
            <p:nvPicPr>
              <p:cNvPr id="16" name="Picture 6" descr="Edwards Duthie Shamash Solicitors - Central &amp;amp; East London Lawye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9" name="Picture 8" descr="Twitter - Free social media ic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995002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010982" y="1707524"/>
            <a:ext cx="7258000" cy="3960788"/>
          </a:xfrm>
        </p:spPr>
        <p:txBody>
          <a:bodyPr>
            <a:normAutofit/>
          </a:bodyPr>
          <a:lstStyle/>
          <a:p>
            <a:pPr marL="0" indent="0">
              <a:buNone/>
            </a:pPr>
            <a:r>
              <a:rPr lang="en-GB" sz="2000" i="1" dirty="0" smtClean="0">
                <a:latin typeface="Arial" panose="020B0604020202020204" pitchFamily="34" charset="0"/>
                <a:cs typeface="Arial" panose="020B0604020202020204" pitchFamily="34" charset="0"/>
              </a:rPr>
              <a:t>Means testing</a:t>
            </a:r>
          </a:p>
          <a:p>
            <a:pPr marL="0" indent="0">
              <a:buNone/>
            </a:pPr>
            <a:r>
              <a:rPr lang="en-GB" sz="2000" i="1" dirty="0">
                <a:latin typeface="Arial" panose="020B0604020202020204" pitchFamily="34" charset="0"/>
                <a:cs typeface="Arial" panose="020B0604020202020204" pitchFamily="34" charset="0"/>
              </a:rPr>
              <a:t>	</a:t>
            </a:r>
            <a:endParaRPr lang="en-GB" sz="2000" i="1" dirty="0" smtClean="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In scope/out of scope</a:t>
            </a:r>
          </a:p>
          <a:p>
            <a:pPr marL="0" indent="0">
              <a:buNone/>
            </a:pPr>
            <a:r>
              <a:rPr lang="en-GB" sz="2000" i="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Legal Aid, Sentencing and Punishment of Offenders </a:t>
            </a:r>
            <a:r>
              <a:rPr lang="en-GB" sz="2000" dirty="0" smtClean="0">
                <a:latin typeface="Arial" panose="020B0604020202020204" pitchFamily="34" charset="0"/>
                <a:cs typeface="Arial" panose="020B0604020202020204" pitchFamily="34" charset="0"/>
              </a:rPr>
              <a:t>	Act 2012 – section 9:</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marL="0" indent="0">
              <a:buNone/>
            </a:pPr>
            <a:r>
              <a:rPr lang="en-GB" sz="2000" dirty="0" smtClean="0">
                <a:latin typeface="Times New Roman" panose="02020603050405020304" pitchFamily="18" charset="0"/>
                <a:cs typeface="Times New Roman" panose="02020603050405020304" pitchFamily="18" charset="0"/>
              </a:rPr>
              <a:t>9 General </a:t>
            </a:r>
            <a:r>
              <a:rPr lang="en-GB" sz="2000" dirty="0">
                <a:latin typeface="Times New Roman" panose="02020603050405020304" pitchFamily="18" charset="0"/>
                <a:cs typeface="Times New Roman" panose="02020603050405020304" pitchFamily="18" charset="0"/>
              </a:rPr>
              <a:t>cases</a:t>
            </a:r>
          </a:p>
          <a:p>
            <a:pPr marL="0" indent="0">
              <a:buNone/>
            </a:pPr>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1</a:t>
            </a:r>
            <a:r>
              <a:rPr lang="en-GB" sz="2000" dirty="0" smtClean="0">
                <a:latin typeface="Times New Roman" panose="02020603050405020304" pitchFamily="18" charset="0"/>
                <a:cs typeface="Times New Roman" panose="02020603050405020304" pitchFamily="18" charset="0"/>
              </a:rPr>
              <a:t>) Civil </a:t>
            </a:r>
            <a:r>
              <a:rPr lang="en-GB" sz="2000" dirty="0">
                <a:latin typeface="Times New Roman" panose="02020603050405020304" pitchFamily="18" charset="0"/>
                <a:cs typeface="Times New Roman" panose="02020603050405020304" pitchFamily="18" charset="0"/>
              </a:rPr>
              <a:t>legal services are to be available to an individual </a:t>
            </a:r>
            <a:r>
              <a:rPr lang="en-GB" sz="2000" dirty="0" smtClean="0">
                <a:latin typeface="Times New Roman" panose="02020603050405020304" pitchFamily="18" charset="0"/>
                <a:cs typeface="Times New Roman" panose="02020603050405020304" pitchFamily="18" charset="0"/>
              </a:rPr>
              <a:t>	under this </a:t>
            </a:r>
            <a:r>
              <a:rPr lang="en-GB" sz="2000" dirty="0">
                <a:latin typeface="Times New Roman" panose="02020603050405020304" pitchFamily="18" charset="0"/>
                <a:cs typeface="Times New Roman" panose="02020603050405020304" pitchFamily="18" charset="0"/>
              </a:rPr>
              <a:t>Part if—</a:t>
            </a:r>
          </a:p>
          <a:p>
            <a:pPr marL="0" indent="0">
              <a:buNone/>
            </a:pPr>
            <a:r>
              <a:rPr lang="en-GB" sz="2000" dirty="0" smtClean="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rPr>
              <a:t>a</a:t>
            </a:r>
            <a:r>
              <a:rPr lang="en-GB" sz="2000" dirty="0" smtClean="0">
                <a:latin typeface="Times New Roman" panose="02020603050405020304" pitchFamily="18" charset="0"/>
                <a:cs typeface="Times New Roman" panose="02020603050405020304" pitchFamily="18" charset="0"/>
              </a:rPr>
              <a:t>) they </a:t>
            </a:r>
            <a:r>
              <a:rPr lang="en-GB" sz="2000" dirty="0">
                <a:latin typeface="Times New Roman" panose="02020603050405020304" pitchFamily="18" charset="0"/>
                <a:cs typeface="Times New Roman" panose="02020603050405020304" pitchFamily="18" charset="0"/>
              </a:rPr>
              <a:t>are civil legal services described in Part 1 </a:t>
            </a:r>
            <a:r>
              <a:rPr lang="en-GB" sz="2000" dirty="0" smtClean="0">
                <a:latin typeface="Times New Roman" panose="02020603050405020304" pitchFamily="18" charset="0"/>
                <a:cs typeface="Times New Roman" panose="02020603050405020304" pitchFamily="18" charset="0"/>
              </a:rPr>
              <a:t>		of Schedule </a:t>
            </a:r>
            <a:r>
              <a:rPr lang="en-GB" sz="2000" dirty="0">
                <a:latin typeface="Times New Roman" panose="02020603050405020304" pitchFamily="18" charset="0"/>
                <a:cs typeface="Times New Roman" panose="02020603050405020304" pitchFamily="18" charset="0"/>
              </a:rPr>
              <a:t>1</a:t>
            </a:r>
          </a:p>
        </p:txBody>
      </p:sp>
      <p:sp>
        <p:nvSpPr>
          <p:cNvPr id="16" name="Rectangle 2"/>
          <p:cNvSpPr txBox="1">
            <a:spLocks noChangeArrowheads="1"/>
          </p:cNvSpPr>
          <p:nvPr/>
        </p:nvSpPr>
        <p:spPr bwMode="auto">
          <a:xfrm>
            <a:off x="1010982" y="543438"/>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The basic structure of civil legal aid</a:t>
            </a:r>
            <a:endParaRPr lang="en-GB" sz="3200" dirty="0">
              <a:latin typeface="Arial" pitchFamily="34" charset="0"/>
              <a:cs typeface="Arial" pitchFamily="34" charset="0"/>
            </a:endParaRPr>
          </a:p>
        </p:txBody>
      </p:sp>
      <p:grpSp>
        <p:nvGrpSpPr>
          <p:cNvPr id="15" name="Group 14"/>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62824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457200" y="1196752"/>
            <a:ext cx="8229600" cy="4824536"/>
          </a:xfrm>
        </p:spPr>
        <p:txBody>
          <a:bodyPr>
            <a:normAutofit fontScale="55000" lnSpcReduction="20000"/>
          </a:bodyPr>
          <a:lstStyle/>
          <a:p>
            <a:r>
              <a:rPr lang="en-GB" sz="2900" dirty="0" smtClean="0"/>
              <a:t>Main </a:t>
            </a:r>
            <a:r>
              <a:rPr lang="en-GB" sz="2900" dirty="0"/>
              <a:t>3 breaches/potential breaches you are looking at in order to get funding under s10 of LASPO for a WB case will be Art 6 and Art 8 ECH. Also Art 47 of the Charter of Fundamental Rights of the EU – provides that legal aid should be made available in so far as it is necessary to ensure effective access to justice. Most WB cases you will be looking at Art 6 – right to a fair hearing. But worth considering Art 8 in appropriate cases (</a:t>
            </a:r>
            <a:r>
              <a:rPr lang="en-GB" sz="2900" dirty="0" err="1"/>
              <a:t>eg</a:t>
            </a:r>
            <a:r>
              <a:rPr lang="en-GB" sz="2900" dirty="0"/>
              <a:t> where at risk of losing a home) or A1P1 (right to peaceful enjoyment of possessions</a:t>
            </a:r>
            <a:r>
              <a:rPr lang="en-GB" sz="2900" dirty="0" smtClean="0"/>
              <a:t>).</a:t>
            </a:r>
          </a:p>
          <a:p>
            <a:pPr marL="0" indent="0">
              <a:buNone/>
            </a:pPr>
            <a:r>
              <a:rPr lang="en-GB" sz="2900" dirty="0" smtClean="0"/>
              <a:t> </a:t>
            </a:r>
            <a:endParaRPr lang="en-GB" sz="2900" dirty="0"/>
          </a:p>
          <a:p>
            <a:r>
              <a:rPr lang="en-GB" sz="2900" dirty="0" smtClean="0"/>
              <a:t>Under </a:t>
            </a:r>
            <a:r>
              <a:rPr lang="en-GB" sz="2900" dirty="0"/>
              <a:t>Art 6 you are arguing that without representation your client would not be able to present their case effectively and without obvious unfairness (see </a:t>
            </a:r>
            <a:r>
              <a:rPr lang="en-GB" sz="2900" dirty="0" err="1"/>
              <a:t>Gudanaviciene</a:t>
            </a:r>
            <a:r>
              <a:rPr lang="en-GB" sz="2900" dirty="0"/>
              <a:t>). Test is essentially the same in Art 8 and Art 47 cases, but Article 8 is broader in that you do not need to be before a Court</a:t>
            </a:r>
            <a:r>
              <a:rPr lang="en-GB" sz="2900" dirty="0" smtClean="0"/>
              <a:t>.</a:t>
            </a:r>
          </a:p>
          <a:p>
            <a:pPr marL="0" indent="0">
              <a:buNone/>
            </a:pPr>
            <a:r>
              <a:rPr lang="en-GB" sz="2900" dirty="0" smtClean="0"/>
              <a:t> </a:t>
            </a:r>
            <a:endParaRPr lang="en-GB" sz="2900" dirty="0"/>
          </a:p>
          <a:p>
            <a:r>
              <a:rPr lang="en-GB" sz="2900" dirty="0" smtClean="0"/>
              <a:t>In </a:t>
            </a:r>
            <a:r>
              <a:rPr lang="en-GB" sz="2900" dirty="0"/>
              <a:t>an Art 6 case you can get funding before the case goes to the FTT </a:t>
            </a:r>
            <a:r>
              <a:rPr lang="en-GB" sz="2900" dirty="0" smtClean="0"/>
              <a:t>–once </a:t>
            </a:r>
            <a:r>
              <a:rPr lang="en-GB" sz="2900" dirty="0"/>
              <a:t>there has been a negative decision you can get involved at the MR/review stage if appropriate.  This is because for Art 6 there must be a determination of a civil right. Cases in which an applicant must exhaust a preliminary administrative remedy under national law (like the MR / review process) </a:t>
            </a:r>
            <a:r>
              <a:rPr lang="en-GB" sz="2900" dirty="0" smtClean="0"/>
              <a:t>have </a:t>
            </a:r>
            <a:r>
              <a:rPr lang="en-GB" sz="2900" dirty="0"/>
              <a:t>been held to engage Article 6 (e.g. </a:t>
            </a:r>
            <a:r>
              <a:rPr lang="en-GB" sz="2900" dirty="0" err="1"/>
              <a:t>Konig</a:t>
            </a:r>
            <a:r>
              <a:rPr lang="en-GB" sz="2900" dirty="0"/>
              <a:t> v Germany (No. 1) (A/27) (1978)2 EHRR 170 PC). This is useful to quote for why you want funding at an earlier stage than an appeal in a relevant case. Also has stuff on “reasonable time” – </a:t>
            </a:r>
            <a:r>
              <a:rPr lang="en-GB" sz="2900" dirty="0" err="1"/>
              <a:t>ie</a:t>
            </a:r>
            <a:r>
              <a:rPr lang="en-GB" sz="2900" dirty="0"/>
              <a:t> obligation on </a:t>
            </a:r>
            <a:r>
              <a:rPr lang="en-GB" sz="2900" dirty="0" smtClean="0"/>
              <a:t>governments </a:t>
            </a:r>
            <a:r>
              <a:rPr lang="en-GB" sz="2900" dirty="0"/>
              <a:t>to organise judicial system so people can have their disputes over civil rights and obligations determined within a reasonable time. There are often delays in the MR process, which can justify legal aid at this stage to make reps. I have got ECF on several occasions for assistance at the MR stage.</a:t>
            </a:r>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0768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457200" y="1484784"/>
            <a:ext cx="8229600" cy="4641379"/>
          </a:xfrm>
        </p:spPr>
        <p:txBody>
          <a:bodyPr>
            <a:normAutofit fontScale="62500" lnSpcReduction="20000"/>
          </a:bodyPr>
          <a:lstStyle/>
          <a:p>
            <a:r>
              <a:rPr lang="en-GB" dirty="0" smtClean="0"/>
              <a:t>You </a:t>
            </a:r>
            <a:r>
              <a:rPr lang="en-GB" dirty="0"/>
              <a:t>might think that Art 47 cases will be much less due to </a:t>
            </a:r>
            <a:r>
              <a:rPr lang="en-GB" dirty="0" err="1"/>
              <a:t>Brexit</a:t>
            </a:r>
            <a:r>
              <a:rPr lang="en-GB" dirty="0"/>
              <a:t>. The Immigration (EEA) </a:t>
            </a:r>
            <a:r>
              <a:rPr lang="en-GB" dirty="0" err="1"/>
              <a:t>Regs</a:t>
            </a:r>
            <a:r>
              <a:rPr lang="en-GB" dirty="0"/>
              <a:t> 2016 have been repealed (</a:t>
            </a:r>
            <a:r>
              <a:rPr lang="en-GB" dirty="0" err="1"/>
              <a:t>ie</a:t>
            </a:r>
            <a:r>
              <a:rPr lang="en-GB" dirty="0"/>
              <a:t> the domestic </a:t>
            </a:r>
            <a:r>
              <a:rPr lang="en-GB" dirty="0" err="1"/>
              <a:t>regs</a:t>
            </a:r>
            <a:r>
              <a:rPr lang="en-GB" dirty="0"/>
              <a:t> that implement free movement law). However, these </a:t>
            </a:r>
            <a:r>
              <a:rPr lang="en-GB" dirty="0" err="1"/>
              <a:t>Regs</a:t>
            </a:r>
            <a:r>
              <a:rPr lang="en-GB" dirty="0"/>
              <a:t> continue to have effect in various situations post </a:t>
            </a:r>
            <a:r>
              <a:rPr lang="en-GB" dirty="0" err="1"/>
              <a:t>Brexit</a:t>
            </a:r>
            <a:r>
              <a:rPr lang="en-GB" dirty="0"/>
              <a:t>, mainly  in relation to people who were here prior to 31.12.2020 and have applied for settled or pre-settled status. </a:t>
            </a:r>
            <a:endParaRPr lang="en-GB" dirty="0" smtClean="0"/>
          </a:p>
          <a:p>
            <a:pPr marL="0" indent="0">
              <a:buNone/>
            </a:pPr>
            <a:endParaRPr lang="en-GB" dirty="0"/>
          </a:p>
          <a:p>
            <a:r>
              <a:rPr lang="en-GB" dirty="0" smtClean="0"/>
              <a:t>Having </a:t>
            </a:r>
            <a:r>
              <a:rPr lang="en-GB" dirty="0"/>
              <a:t>thought about it a bit more, not sure a DHP would work for ECF, certainly not under Art 6. This is because there is no guarantee to the benefit if you meet the criteria, unlike say JSA, UC, IS, ESA etc. Due to the discretionary nature of the benefit it is not likely to come within definition of “determination of a civil right”. That said, if the client is facing loss of home you might get it under Art 8 perhaps.  This would only be for preparation of the application, or perhaps the review process. Once you’ve exhausted that then you’re in JR territory and thus in scope (probably requires a public law contract but you might be able to argue it is a housing related JR and do it under a housing contract in the same way you’d do a s188(1) JR </a:t>
            </a:r>
            <a:r>
              <a:rPr lang="en-GB" dirty="0" err="1"/>
              <a:t>etc</a:t>
            </a:r>
            <a:r>
              <a:rPr lang="en-GB" dirty="0"/>
              <a:t>). Osbornes have run several successful DHP JRs over the years. See also paras 64-65 of the Lord Chancellors Guidance on this issue re what is a determination of a civil right.</a:t>
            </a:r>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0995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457200" y="1600200"/>
            <a:ext cx="8229600" cy="4525963"/>
          </a:xfrm>
        </p:spPr>
        <p:txBody>
          <a:bodyPr>
            <a:normAutofit fontScale="62500" lnSpcReduction="20000"/>
          </a:bodyPr>
          <a:lstStyle/>
          <a:p>
            <a:r>
              <a:rPr lang="en-GB" dirty="0" smtClean="0"/>
              <a:t>On </a:t>
            </a:r>
            <a:r>
              <a:rPr lang="en-GB" dirty="0"/>
              <a:t>complexity WB cases put you in a good position to get funding as most cases are complicated. It is well recognised that WB law is super complex. The Courts have recognised the complexity of Social Security Law on numerous occasions For example, in the case of R (</a:t>
            </a:r>
            <a:r>
              <a:rPr lang="en-GB" dirty="0" err="1"/>
              <a:t>Veli</a:t>
            </a:r>
            <a:r>
              <a:rPr lang="en-GB" dirty="0"/>
              <a:t> Tum) Secretary of State for the Home Department (2004) EWCA </a:t>
            </a:r>
            <a:r>
              <a:rPr lang="en-GB" dirty="0" err="1"/>
              <a:t>Civ</a:t>
            </a:r>
            <a:r>
              <a:rPr lang="en-GB" dirty="0"/>
              <a:t> 788, in respect of the applicability of the law relating to EEA nationals and entitlement to Income Support, Lord Woolf stated the following: </a:t>
            </a:r>
          </a:p>
          <a:p>
            <a:pPr lvl="1"/>
            <a:r>
              <a:rPr lang="en-GB" dirty="0"/>
              <a:t>“The provisions are labyrinthine, but to cut a convoluted story short, she was a person from abroad, pursuant to paragraph 17 of Schedule 7, to the Income Support (General) Regulations 1987, and although her present in this country was lawful – unless and until removal pursuant to regulation 2(3) of the Immigration (European Economic Area) Regulations 2000 – she did not enjoy the right to reside here at the material time because she was not a “qualified person” as defined by regulation 5 of the 2000 Regulations</a:t>
            </a:r>
          </a:p>
          <a:p>
            <a:pPr marL="0" indent="0">
              <a:buNone/>
            </a:pPr>
            <a:r>
              <a:rPr lang="en-GB" dirty="0" smtClean="0"/>
              <a:t>The </a:t>
            </a:r>
            <a:r>
              <a:rPr lang="en-GB" dirty="0"/>
              <a:t>LC guidance is also helpful on such cases providing as follows at para 66:</a:t>
            </a:r>
          </a:p>
          <a:p>
            <a:pPr marL="400050" lvl="1" indent="0">
              <a:buNone/>
            </a:pPr>
            <a:r>
              <a:rPr lang="en-GB" dirty="0"/>
              <a:t>“In relation to the complexity of the case, is the case simply about satisfying entitlement rules or straightforward factual issues such as an alleged delay in making an application? On the other hand, does the case concern complex legal issues about the interaction of retained EU and domestic law or complex immigration matters?”</a:t>
            </a:r>
          </a:p>
          <a:p>
            <a:r>
              <a:rPr lang="en-GB" dirty="0" smtClean="0"/>
              <a:t>However</a:t>
            </a:r>
            <a:r>
              <a:rPr lang="en-GB" dirty="0"/>
              <a:t>, you can also argue other cases are complex under benefits – there may be factual complexity if there is a complex history or a lot of evidence is required to be marshalled.</a:t>
            </a:r>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542101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457200" y="1600200"/>
            <a:ext cx="8229600" cy="4525963"/>
          </a:xfrm>
        </p:spPr>
        <p:txBody>
          <a:bodyPr>
            <a:normAutofit fontScale="55000" lnSpcReduction="20000"/>
          </a:bodyPr>
          <a:lstStyle/>
          <a:p>
            <a:r>
              <a:rPr lang="en-GB" dirty="0" smtClean="0"/>
              <a:t>On </a:t>
            </a:r>
            <a:r>
              <a:rPr lang="en-GB" dirty="0"/>
              <a:t>importance of the issue at stake you are also generally on solid ground. There is often little more important than the basic living allowance that you get paid by the state if you rely on it. How else do you feed and clothe you and your family if you cannot work? Equally, disability benefit entitlement raises very important issues.  It is nearly always going to be worth addressing this point in a WB case. </a:t>
            </a:r>
          </a:p>
          <a:p>
            <a:endParaRPr lang="en-GB" dirty="0"/>
          </a:p>
          <a:p>
            <a:r>
              <a:rPr lang="en-GB" dirty="0" smtClean="0"/>
              <a:t>On </a:t>
            </a:r>
            <a:r>
              <a:rPr lang="en-GB" dirty="0"/>
              <a:t>the ability of the applicant to represent themselves, there is a bit of a cross over with complexity. In a really complex EU right to reside case unless your client happens to be a professor of EU law I think you can argue pretty much anyone is going to struggle to represent themselves. However, often you are also dealing with vulnerable clients </a:t>
            </a:r>
            <a:r>
              <a:rPr lang="en-GB" dirty="0" err="1"/>
              <a:t>eg</a:t>
            </a:r>
            <a:r>
              <a:rPr lang="en-GB" dirty="0"/>
              <a:t> no English as a first language, disabled etc. In such cases my view is that you can make an argument to get ECF in much more straight forward WB cases. For example I managed to get ECF for a fairly run of the mill ESA claim – </a:t>
            </a:r>
            <a:r>
              <a:rPr lang="en-GB" dirty="0" err="1"/>
              <a:t>ie</a:t>
            </a:r>
            <a:r>
              <a:rPr lang="en-GB" dirty="0"/>
              <a:t> just arguing that he met the relevant points. But the client was exceptionally vulnerable and had attempted suicide after failing to attend the hearing of his appeal as he was so stressed. We managed to get funding and got the case re-heard and (surprise surprise) he was entitled to ESA. The legal issues were not complicated but the client’s ability to represent himself was massively limited. It also tied in with the importance of the issue to him, as he was reliant on ESA to meet basic needs. This is an extreme example, but it should be possible to get ECF for more straight forward WB appeals where you have a vulnerable client. </a:t>
            </a:r>
          </a:p>
          <a:p>
            <a:endParaRPr lang="en-GB" dirty="0"/>
          </a:p>
          <a:p>
            <a:r>
              <a:rPr lang="en-GB" dirty="0" smtClean="0"/>
              <a:t>Another </a:t>
            </a:r>
            <a:r>
              <a:rPr lang="en-GB" dirty="0"/>
              <a:t>tip is to remember to address the usual criteria for legal aid – I have had cases where the LAA has just decided that the case does not have merit.  So consider potential sources of funding, and sufficient benefit to the individual. </a:t>
            </a:r>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6231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Practicalities</a:t>
            </a:r>
            <a:endParaRPr lang="en-GB" dirty="0"/>
          </a:p>
        </p:txBody>
      </p:sp>
      <p:sp>
        <p:nvSpPr>
          <p:cNvPr id="3" name="Content Placeholder 2"/>
          <p:cNvSpPr>
            <a:spLocks noGrp="1"/>
          </p:cNvSpPr>
          <p:nvPr>
            <p:ph sz="half" idx="1"/>
          </p:nvPr>
        </p:nvSpPr>
        <p:spPr>
          <a:xfrm>
            <a:off x="457200" y="1600200"/>
            <a:ext cx="8229600" cy="4525963"/>
          </a:xfrm>
        </p:spPr>
        <p:txBody>
          <a:bodyPr>
            <a:normAutofit fontScale="55000" lnSpcReduction="20000"/>
          </a:bodyPr>
          <a:lstStyle/>
          <a:p>
            <a:pPr marL="0" indent="0">
              <a:buNone/>
            </a:pPr>
            <a:r>
              <a:rPr lang="en-GB" sz="2900" b="1" dirty="0" smtClean="0"/>
              <a:t>Instructing Counsel under Legal Help -  paragraphs </a:t>
            </a:r>
            <a:r>
              <a:rPr lang="en-GB" sz="2900" b="1" dirty="0"/>
              <a:t>3.58 to 3.61 of the Standard Civil Contract Specification </a:t>
            </a:r>
            <a:r>
              <a:rPr lang="en-GB" sz="2900" b="1" dirty="0" smtClean="0"/>
              <a:t>:</a:t>
            </a:r>
          </a:p>
          <a:p>
            <a:pPr marL="0" indent="0">
              <a:buNone/>
            </a:pPr>
            <a:endParaRPr lang="en-GB" sz="2900" b="1" dirty="0" smtClean="0"/>
          </a:p>
          <a:p>
            <a:pPr marL="0" indent="0">
              <a:buNone/>
            </a:pPr>
            <a:r>
              <a:rPr lang="en-GB" sz="2900" dirty="0" smtClean="0"/>
              <a:t>3.58 </a:t>
            </a:r>
            <a:r>
              <a:rPr lang="en-GB" sz="2900" dirty="0"/>
              <a:t>Where you instruct Counsel under Legal Help in a case that is covered by a Standard Fee, you are responsible for agreeing Counsel’s fees and paying them out of the Standard Fee. Counsel’s fees under Legal Help do not count as a disbursement unless the case escapes from the relevant Standard Fee and may not be taken into account in determining whether a case escapes from that fee.</a:t>
            </a:r>
          </a:p>
          <a:p>
            <a:pPr marL="0" indent="0">
              <a:buNone/>
            </a:pPr>
            <a:r>
              <a:rPr lang="en-GB" sz="2900" dirty="0"/>
              <a:t> </a:t>
            </a:r>
          </a:p>
          <a:p>
            <a:pPr marL="0" indent="0">
              <a:buNone/>
            </a:pPr>
            <a:r>
              <a:rPr lang="en-GB" sz="2900" dirty="0"/>
              <a:t>3.59 If you instruct Counsel under Legal Help and the case escapes from the Standard Fee you may, when claiming your fees on the basis of Hourly Rates, Claim payment from us of Counsel’s fees as if such fees were a disbursement incurred by you. The Hourly Rates set out in the Remuneration Regulations shall not apply to Counsel’s fees claimed under this Paragraph 3.59.</a:t>
            </a:r>
          </a:p>
          <a:p>
            <a:pPr marL="0" indent="0">
              <a:buNone/>
            </a:pPr>
            <a:r>
              <a:rPr lang="en-GB" sz="2900" dirty="0"/>
              <a:t> </a:t>
            </a:r>
          </a:p>
          <a:p>
            <a:pPr marL="0" indent="0">
              <a:buNone/>
            </a:pPr>
            <a:r>
              <a:rPr lang="en-GB" sz="2900" dirty="0"/>
              <a:t>3.60 Where you claim Counsel’s fees under Paragraph 3.58 to 3.59</a:t>
            </a:r>
          </a:p>
          <a:p>
            <a:pPr marL="400050" lvl="1" indent="0">
              <a:buNone/>
            </a:pPr>
            <a:r>
              <a:rPr lang="en-GB" sz="2500" dirty="0"/>
              <a:t>(a) you must record the justification for the instruction of Counsel in terms of the complexity or other exceptional circumstances of the case and the relevant expertise of Counsel;</a:t>
            </a:r>
          </a:p>
          <a:p>
            <a:pPr marL="400050" lvl="1" indent="0">
              <a:buNone/>
            </a:pPr>
            <a:r>
              <a:rPr lang="en-GB" sz="2500" dirty="0"/>
              <a:t>(b) Counsel must set out details of the time spent in their invoice; and</a:t>
            </a:r>
          </a:p>
          <a:p>
            <a:pPr marL="400050" lvl="1" indent="0">
              <a:buNone/>
            </a:pPr>
            <a:r>
              <a:rPr lang="en-GB" sz="2500" dirty="0"/>
              <a:t>(c) you must pay Counsel the full fee stated in Counsel’s invoice and claimed from us, irrespective of any reduction in respect of Counsel’s fees on assessment.</a:t>
            </a:r>
          </a:p>
          <a:p>
            <a:endParaRPr lang="en-GB" dirty="0"/>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518183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latin typeface="Arial" panose="020B0604020202020204" pitchFamily="34" charset="0"/>
                <a:cs typeface="Arial" panose="020B0604020202020204" pitchFamily="34" charset="0"/>
              </a:rPr>
              <a:t>What to do if your application is refused	</a:t>
            </a:r>
            <a:endParaRPr lang="en-GB" sz="36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8363272" cy="4525963"/>
          </a:xfrm>
        </p:spPr>
        <p:txBody>
          <a:bodyPr>
            <a:normAutofit/>
          </a:bodyPr>
          <a:lstStyle/>
          <a:p>
            <a:r>
              <a:rPr lang="en-GB" sz="2400" dirty="0" smtClean="0"/>
              <a:t>Applicants can apply to the LAA within 14 days  for an internal review of a refusal to grant ECF</a:t>
            </a:r>
          </a:p>
          <a:p>
            <a:endParaRPr lang="en-GB" sz="2400" dirty="0" smtClean="0"/>
          </a:p>
          <a:p>
            <a:r>
              <a:rPr lang="en-GB" sz="2400" dirty="0" smtClean="0"/>
              <a:t>Use form APP9E, which should be supplied with any refusal</a:t>
            </a:r>
          </a:p>
          <a:p>
            <a:endParaRPr lang="en-GB" sz="2400" dirty="0" smtClean="0"/>
          </a:p>
          <a:p>
            <a:r>
              <a:rPr lang="en-GB" sz="2400" dirty="0" smtClean="0"/>
              <a:t>LAA aims to process applications for internal review within 10 working days</a:t>
            </a:r>
          </a:p>
          <a:p>
            <a:endParaRPr lang="en-GB" sz="2400" dirty="0" smtClean="0"/>
          </a:p>
          <a:p>
            <a:r>
              <a:rPr lang="en-GB" sz="2400" dirty="0" smtClean="0"/>
              <a:t>No further right of review; a refusal to grant ECF on internal review can only be challenged by judicial review</a:t>
            </a:r>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7206026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83940" y="1387355"/>
            <a:ext cx="8229600" cy="4417909"/>
          </a:xfrm>
        </p:spPr>
        <p:txBody>
          <a:bodyPr>
            <a:normAutofit fontScale="92500" lnSpcReduction="10000"/>
          </a:bodyPr>
          <a:lstStyle/>
          <a:p>
            <a:endParaRPr lang="en-GB" sz="1800" dirty="0">
              <a:latin typeface="Cambria-Italic"/>
              <a:cs typeface="Arial" pitchFamily="34" charset="0"/>
            </a:endParaRPr>
          </a:p>
          <a:p>
            <a:r>
              <a:rPr lang="en-GB" sz="2300" dirty="0" smtClean="0">
                <a:cs typeface="Arial" pitchFamily="34" charset="0"/>
              </a:rPr>
              <a:t>Form ECF1: </a:t>
            </a:r>
            <a:r>
              <a:rPr lang="en-GB" sz="2300" dirty="0" smtClean="0">
                <a:cs typeface="Arial" pitchFamily="34" charset="0"/>
                <a:hlinkClick r:id="rId2"/>
              </a:rPr>
              <a:t>https</a:t>
            </a:r>
            <a:r>
              <a:rPr lang="en-GB" sz="2300" dirty="0">
                <a:cs typeface="Arial" pitchFamily="34" charset="0"/>
                <a:hlinkClick r:id="rId2"/>
              </a:rPr>
              <a:t>://</a:t>
            </a:r>
            <a:r>
              <a:rPr lang="en-GB" sz="2300" dirty="0" smtClean="0">
                <a:cs typeface="Arial" pitchFamily="34" charset="0"/>
                <a:hlinkClick r:id="rId2"/>
              </a:rPr>
              <a:t>assets.publishing.service.gov.uk/government/uploads/system/uploads/attachment_data/file/879163/CIVECF1_form_fillable.pdf</a:t>
            </a:r>
            <a:r>
              <a:rPr lang="en-GB" sz="2300" dirty="0" smtClean="0">
                <a:cs typeface="Arial" pitchFamily="34" charset="0"/>
              </a:rPr>
              <a:t> </a:t>
            </a:r>
          </a:p>
          <a:p>
            <a:endParaRPr lang="en-GB" sz="2300" dirty="0">
              <a:cs typeface="Arial" pitchFamily="34" charset="0"/>
            </a:endParaRPr>
          </a:p>
          <a:p>
            <a:r>
              <a:rPr lang="en-GB" sz="2300" dirty="0" smtClean="0">
                <a:cs typeface="Arial" pitchFamily="34" charset="0"/>
              </a:rPr>
              <a:t>Lord </a:t>
            </a:r>
            <a:r>
              <a:rPr lang="en-GB" sz="2300" dirty="0">
                <a:cs typeface="Arial" pitchFamily="34" charset="0"/>
              </a:rPr>
              <a:t>Chancellor’s Guidance: </a:t>
            </a:r>
            <a:r>
              <a:rPr lang="en-GB" sz="2300" dirty="0">
                <a:cs typeface="Arial" pitchFamily="34" charset="0"/>
                <a:hlinkClick r:id="rId3"/>
              </a:rPr>
              <a:t>https://</a:t>
            </a:r>
            <a:r>
              <a:rPr lang="en-GB" sz="2300" dirty="0" smtClean="0">
                <a:cs typeface="Arial" pitchFamily="34" charset="0"/>
                <a:hlinkClick r:id="rId3"/>
              </a:rPr>
              <a:t>www.gov.uk/government/uploads/system/uploads/attachment_data/file/477317/legal-aid-chancellor-non-inquests.pdf</a:t>
            </a:r>
            <a:endParaRPr lang="en-GB" sz="2300" dirty="0" smtClean="0">
              <a:cs typeface="Arial" pitchFamily="34" charset="0"/>
            </a:endParaRPr>
          </a:p>
          <a:p>
            <a:endParaRPr lang="en-GB" sz="2300" dirty="0" smtClean="0">
              <a:cs typeface="Arial" pitchFamily="34" charset="0"/>
            </a:endParaRPr>
          </a:p>
          <a:p>
            <a:r>
              <a:rPr lang="en-GB" sz="2300" dirty="0">
                <a:cs typeface="Arial" pitchFamily="34" charset="0"/>
              </a:rPr>
              <a:t>Provider </a:t>
            </a:r>
            <a:r>
              <a:rPr lang="en-GB" sz="2300" dirty="0" smtClean="0">
                <a:cs typeface="Arial" pitchFamily="34" charset="0"/>
              </a:rPr>
              <a:t>Information Pack: </a:t>
            </a:r>
            <a:r>
              <a:rPr lang="en-GB" sz="2300" dirty="0" smtClean="0">
                <a:cs typeface="Arial" pitchFamily="34" charset="0"/>
                <a:hlinkClick r:id="rId4"/>
              </a:rPr>
              <a:t>https</a:t>
            </a:r>
            <a:r>
              <a:rPr lang="en-GB" sz="2300" dirty="0">
                <a:cs typeface="Arial" pitchFamily="34" charset="0"/>
                <a:hlinkClick r:id="rId4"/>
              </a:rPr>
              <a:t>://assets.publishing.service.gov.uk/government/uploads/system/uploads/attachment_data/file/879071/ECF_Provider_Pack_March_2020_Amendments__002_.</a:t>
            </a:r>
            <a:r>
              <a:rPr lang="en-GB" sz="2300" dirty="0" smtClean="0">
                <a:cs typeface="Arial" pitchFamily="34" charset="0"/>
                <a:hlinkClick r:id="rId4"/>
              </a:rPr>
              <a:t>pdf</a:t>
            </a:r>
            <a:r>
              <a:rPr lang="en-GB" sz="2300" dirty="0" smtClean="0">
                <a:cs typeface="Arial" pitchFamily="34" charset="0"/>
              </a:rPr>
              <a:t> </a:t>
            </a:r>
          </a:p>
          <a:p>
            <a:endParaRPr lang="en-GB" sz="2300" dirty="0">
              <a:cs typeface="Arial" pitchFamily="34" charset="0"/>
            </a:endParaRPr>
          </a:p>
          <a:p>
            <a:endParaRPr lang="en-GB" sz="1800" dirty="0" smtClean="0">
              <a:latin typeface="Cambria-Italic"/>
              <a:cs typeface="Arial" pitchFamily="34" charset="0"/>
            </a:endParaRPr>
          </a:p>
        </p:txBody>
      </p:sp>
      <p:sp>
        <p:nvSpPr>
          <p:cNvPr id="6" name="Rectangle 2"/>
          <p:cNvSpPr>
            <a:spLocks noGrp="1" noChangeArrowheads="1"/>
          </p:cNvSpPr>
          <p:nvPr>
            <p:ph type="title"/>
          </p:nvPr>
        </p:nvSpPr>
        <p:spPr>
          <a:xfrm>
            <a:off x="467544" y="523288"/>
            <a:ext cx="8208144" cy="720378"/>
          </a:xfrm>
        </p:spPr>
        <p:txBody>
          <a:bodyPr>
            <a:normAutofit fontScale="90000"/>
          </a:bodyPr>
          <a:lstStyle/>
          <a:p>
            <a:r>
              <a:rPr lang="en-GB" dirty="0" smtClean="0">
                <a:latin typeface="Arial" pitchFamily="34" charset="0"/>
                <a:cs typeface="Arial" pitchFamily="34" charset="0"/>
              </a:rPr>
              <a:t>Further resources</a:t>
            </a:r>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163515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83940" y="1628800"/>
            <a:ext cx="8229600" cy="4176464"/>
          </a:xfrm>
        </p:spPr>
        <p:txBody>
          <a:bodyPr>
            <a:normAutofit/>
          </a:bodyPr>
          <a:lstStyle/>
          <a:p>
            <a:endParaRPr lang="en-GB" sz="1800" dirty="0">
              <a:latin typeface="Cambria-Italic"/>
              <a:cs typeface="Arial" pitchFamily="34" charset="0"/>
            </a:endParaRPr>
          </a:p>
          <a:p>
            <a:r>
              <a:rPr lang="en-GB" sz="2100" dirty="0" smtClean="0">
                <a:cs typeface="Arial" pitchFamily="34" charset="0"/>
              </a:rPr>
              <a:t>PLP guide to accessing ECF: </a:t>
            </a:r>
            <a:r>
              <a:rPr lang="en-GB" sz="2100" dirty="0">
                <a:cs typeface="Arial" pitchFamily="34" charset="0"/>
                <a:hlinkClick r:id="rId2"/>
              </a:rPr>
              <a:t>https://publiclawproject.org.uk/exceptional-case-funding</a:t>
            </a:r>
            <a:r>
              <a:rPr lang="en-GB" sz="2100" dirty="0" smtClean="0">
                <a:cs typeface="Arial" pitchFamily="34" charset="0"/>
                <a:hlinkClick r:id="rId2"/>
              </a:rPr>
              <a:t>/</a:t>
            </a:r>
            <a:r>
              <a:rPr lang="en-GB" sz="2100" dirty="0" smtClean="0">
                <a:cs typeface="Arial" pitchFamily="34" charset="0"/>
              </a:rPr>
              <a:t> </a:t>
            </a:r>
          </a:p>
          <a:p>
            <a:endParaRPr lang="en-GB" sz="2100" dirty="0">
              <a:cs typeface="Arial" pitchFamily="34" charset="0"/>
            </a:endParaRPr>
          </a:p>
          <a:p>
            <a:r>
              <a:rPr lang="en-GB" sz="2100" dirty="0"/>
              <a:t>Legal Aid, Sentencing and Punishment of Offenders Act </a:t>
            </a:r>
            <a:r>
              <a:rPr lang="en-GB" sz="2100" dirty="0" smtClean="0"/>
              <a:t>2012 -  Section 10: </a:t>
            </a:r>
            <a:r>
              <a:rPr lang="en-GB" sz="2100" dirty="0" smtClean="0">
                <a:cs typeface="Arial" pitchFamily="34" charset="0"/>
                <a:hlinkClick r:id="rId3"/>
              </a:rPr>
              <a:t>https</a:t>
            </a:r>
            <a:r>
              <a:rPr lang="en-GB" sz="2100" dirty="0">
                <a:cs typeface="Arial" pitchFamily="34" charset="0"/>
                <a:hlinkClick r:id="rId3"/>
              </a:rPr>
              <a:t>://</a:t>
            </a:r>
            <a:r>
              <a:rPr lang="en-GB" sz="2100" dirty="0" smtClean="0">
                <a:cs typeface="Arial" pitchFamily="34" charset="0"/>
                <a:hlinkClick r:id="rId3"/>
              </a:rPr>
              <a:t>www.legislation.gov.uk/ukpga/2012/10/section/10</a:t>
            </a:r>
            <a:endParaRPr lang="en-GB" sz="2100" dirty="0" smtClean="0">
              <a:cs typeface="Arial" pitchFamily="34" charset="0"/>
            </a:endParaRPr>
          </a:p>
          <a:p>
            <a:pPr marL="0" indent="0">
              <a:buNone/>
            </a:pPr>
            <a:endParaRPr lang="en-GB" sz="2100" dirty="0">
              <a:cs typeface="Arial" pitchFamily="34" charset="0"/>
            </a:endParaRPr>
          </a:p>
          <a:p>
            <a:r>
              <a:rPr lang="en-GB" sz="2100" dirty="0" smtClean="0">
                <a:cs typeface="Arial" pitchFamily="34" charset="0"/>
              </a:rPr>
              <a:t>The </a:t>
            </a:r>
            <a:r>
              <a:rPr lang="en-GB" sz="2100" dirty="0">
                <a:cs typeface="Arial" pitchFamily="34" charset="0"/>
              </a:rPr>
              <a:t>Civil Legal Aid (Procedure) Regulations 2012 No. </a:t>
            </a:r>
            <a:r>
              <a:rPr lang="en-GB" sz="2100" dirty="0" smtClean="0">
                <a:cs typeface="Arial" pitchFamily="34" charset="0"/>
              </a:rPr>
              <a:t>3098 -  Part </a:t>
            </a:r>
            <a:r>
              <a:rPr lang="en-GB" sz="2100" dirty="0">
                <a:cs typeface="Arial" pitchFamily="34" charset="0"/>
              </a:rPr>
              <a:t>8: </a:t>
            </a:r>
            <a:r>
              <a:rPr lang="en-GB" sz="2100" dirty="0">
                <a:cs typeface="Arial" pitchFamily="34" charset="0"/>
                <a:hlinkClick r:id="rId4"/>
              </a:rPr>
              <a:t>https://www.legislation.gov.uk/uksi/2012/3098/part/8</a:t>
            </a:r>
            <a:endParaRPr lang="en-GB" sz="2100" dirty="0">
              <a:cs typeface="Arial" pitchFamily="34" charset="0"/>
            </a:endParaRPr>
          </a:p>
          <a:p>
            <a:endParaRPr lang="en-GB" sz="1800" dirty="0" smtClean="0">
              <a:latin typeface="Cambria-Italic"/>
              <a:cs typeface="Arial" pitchFamily="34" charset="0"/>
            </a:endParaRPr>
          </a:p>
        </p:txBody>
      </p:sp>
      <p:sp>
        <p:nvSpPr>
          <p:cNvPr id="6" name="Rectangle 2"/>
          <p:cNvSpPr>
            <a:spLocks noGrp="1" noChangeArrowheads="1"/>
          </p:cNvSpPr>
          <p:nvPr>
            <p:ph type="title"/>
          </p:nvPr>
        </p:nvSpPr>
        <p:spPr>
          <a:xfrm>
            <a:off x="467544" y="523288"/>
            <a:ext cx="8208144" cy="720378"/>
          </a:xfrm>
        </p:spPr>
        <p:txBody>
          <a:bodyPr>
            <a:normAutofit fontScale="90000"/>
          </a:bodyPr>
          <a:lstStyle/>
          <a:p>
            <a:r>
              <a:rPr lang="en-GB" dirty="0" smtClean="0">
                <a:latin typeface="Arial" pitchFamily="34" charset="0"/>
                <a:cs typeface="Arial" pitchFamily="34" charset="0"/>
              </a:rPr>
              <a:t>Further resources</a:t>
            </a:r>
          </a:p>
        </p:txBody>
      </p:sp>
      <p:grpSp>
        <p:nvGrpSpPr>
          <p:cNvPr id="12" name="Group 11"/>
          <p:cNvGrpSpPr/>
          <p:nvPr/>
        </p:nvGrpSpPr>
        <p:grpSpPr>
          <a:xfrm>
            <a:off x="251520" y="6309320"/>
            <a:ext cx="8811745" cy="461665"/>
            <a:chOff x="251520" y="6370494"/>
            <a:chExt cx="8811745" cy="461665"/>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4" name="Group 13"/>
            <p:cNvGrpSpPr/>
            <p:nvPr/>
          </p:nvGrpSpPr>
          <p:grpSpPr>
            <a:xfrm>
              <a:off x="3995936" y="6370494"/>
              <a:ext cx="5067329" cy="461665"/>
              <a:chOff x="123418" y="6024548"/>
              <a:chExt cx="5067329" cy="461665"/>
            </a:xfrm>
          </p:grpSpPr>
          <p:pic>
            <p:nvPicPr>
              <p:cNvPr id="15" name="Picture 6" descr="Edwards Duthie Shamash Solicitors - Central &amp;amp; East London Lawyer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8" name="Picture 8" descr="Twitter - Free social media icon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31146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523288"/>
            <a:ext cx="8208144" cy="720378"/>
          </a:xfrm>
        </p:spPr>
        <p:txBody>
          <a:bodyPr>
            <a:normAutofit fontScale="90000"/>
          </a:bodyPr>
          <a:lstStyle/>
          <a:p>
            <a:r>
              <a:rPr lang="en-GB" dirty="0" smtClean="0">
                <a:latin typeface="Arial" pitchFamily="34" charset="0"/>
                <a:cs typeface="Arial" pitchFamily="34" charset="0"/>
              </a:rPr>
              <a:t>Further resources</a:t>
            </a:r>
          </a:p>
        </p:txBody>
      </p:sp>
      <p:pic>
        <p:nvPicPr>
          <p:cNvPr id="2" name="Picture 1"/>
          <p:cNvPicPr>
            <a:picLocks noChangeAspect="1"/>
          </p:cNvPicPr>
          <p:nvPr/>
        </p:nvPicPr>
        <p:blipFill rotWithShape="1">
          <a:blip r:embed="rId2"/>
          <a:srcRect l="17320" t="10020" r="18500" b="42731"/>
          <a:stretch/>
        </p:blipFill>
        <p:spPr>
          <a:xfrm>
            <a:off x="359148" y="1766403"/>
            <a:ext cx="8424936" cy="3359637"/>
          </a:xfrm>
          <a:prstGeom prst="rect">
            <a:avLst/>
          </a:prstGeom>
        </p:spPr>
      </p:pic>
      <p:grpSp>
        <p:nvGrpSpPr>
          <p:cNvPr id="11" name="Group 10"/>
          <p:cNvGrpSpPr/>
          <p:nvPr/>
        </p:nvGrpSpPr>
        <p:grpSpPr>
          <a:xfrm>
            <a:off x="251520" y="6309320"/>
            <a:ext cx="8811745" cy="461665"/>
            <a:chOff x="251520" y="6370494"/>
            <a:chExt cx="8811745" cy="46166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3" name="Group 12"/>
            <p:cNvGrpSpPr/>
            <p:nvPr/>
          </p:nvGrpSpPr>
          <p:grpSpPr>
            <a:xfrm>
              <a:off x="3995936" y="6370494"/>
              <a:ext cx="5067329" cy="461665"/>
              <a:chOff x="123418" y="6024548"/>
              <a:chExt cx="5067329" cy="461665"/>
            </a:xfrm>
          </p:grpSpPr>
          <p:pic>
            <p:nvPicPr>
              <p:cNvPr id="14"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7"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04941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476672"/>
            <a:ext cx="8208144" cy="1605513"/>
          </a:xfrm>
        </p:spPr>
        <p:txBody>
          <a:bodyPr>
            <a:normAutofit fontScale="90000"/>
          </a:bodyPr>
          <a:lstStyle/>
          <a:p>
            <a:pPr algn="l"/>
            <a:r>
              <a:rPr lang="en-GB" dirty="0" smtClean="0">
                <a:latin typeface="Arial" pitchFamily="34" charset="0"/>
                <a:cs typeface="Arial" pitchFamily="34" charset="0"/>
              </a:rPr>
              <a:t>Further resources</a:t>
            </a:r>
            <a:br>
              <a:rPr lang="en-GB" dirty="0" smtClean="0">
                <a:latin typeface="Arial" pitchFamily="34" charset="0"/>
                <a:cs typeface="Arial" pitchFamily="34" charset="0"/>
              </a:rPr>
            </a:br>
            <a:r>
              <a:rPr lang="en-GB" dirty="0" smtClean="0">
                <a:latin typeface="Arial" pitchFamily="34" charset="0"/>
                <a:cs typeface="Arial" pitchFamily="34" charset="0"/>
              </a:rPr>
              <a:t/>
            </a:r>
            <a:br>
              <a:rPr lang="en-GB" dirty="0" smtClean="0">
                <a:latin typeface="Arial" pitchFamily="34" charset="0"/>
                <a:cs typeface="Arial" pitchFamily="34" charset="0"/>
              </a:rPr>
            </a:br>
            <a:r>
              <a:rPr lang="en-GB" sz="2000" dirty="0" smtClean="0">
                <a:latin typeface="Arial" pitchFamily="34" charset="0"/>
                <a:cs typeface="Arial" pitchFamily="34" charset="0"/>
              </a:rPr>
              <a:t>https</a:t>
            </a:r>
            <a:r>
              <a:rPr lang="en-GB" sz="2000" dirty="0">
                <a:latin typeface="Arial" pitchFamily="34" charset="0"/>
                <a:cs typeface="Arial" pitchFamily="34" charset="0"/>
              </a:rPr>
              <a:t>://legalaidlearning.justice.gov.uk/</a:t>
            </a:r>
            <a:endParaRPr lang="en-GB" sz="2000" dirty="0" smtClean="0">
              <a:latin typeface="Arial" pitchFamily="34" charset="0"/>
              <a:cs typeface="Arial" pitchFamily="34" charset="0"/>
            </a:endParaRPr>
          </a:p>
        </p:txBody>
      </p:sp>
      <p:pic>
        <p:nvPicPr>
          <p:cNvPr id="3" name="Picture 2"/>
          <p:cNvPicPr>
            <a:picLocks noChangeAspect="1"/>
          </p:cNvPicPr>
          <p:nvPr/>
        </p:nvPicPr>
        <p:blipFill rotWithShape="1">
          <a:blip r:embed="rId2"/>
          <a:srcRect l="388" t="10020"/>
          <a:stretch/>
        </p:blipFill>
        <p:spPr>
          <a:xfrm>
            <a:off x="728632" y="2132856"/>
            <a:ext cx="7947056" cy="3888432"/>
          </a:xfrm>
          <a:prstGeom prst="rect">
            <a:avLst/>
          </a:prstGeom>
        </p:spPr>
      </p:pic>
      <p:grpSp>
        <p:nvGrpSpPr>
          <p:cNvPr id="11" name="Group 10"/>
          <p:cNvGrpSpPr/>
          <p:nvPr/>
        </p:nvGrpSpPr>
        <p:grpSpPr>
          <a:xfrm>
            <a:off x="251520" y="6309320"/>
            <a:ext cx="8811745" cy="461665"/>
            <a:chOff x="251520" y="6370494"/>
            <a:chExt cx="8811745" cy="46166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3" name="Group 12"/>
            <p:cNvGrpSpPr/>
            <p:nvPr/>
          </p:nvGrpSpPr>
          <p:grpSpPr>
            <a:xfrm>
              <a:off x="3995936" y="6370494"/>
              <a:ext cx="5067329" cy="461665"/>
              <a:chOff x="123418" y="6024548"/>
              <a:chExt cx="5067329" cy="461665"/>
            </a:xfrm>
          </p:grpSpPr>
          <p:pic>
            <p:nvPicPr>
              <p:cNvPr id="14"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7"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7137641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010982" y="1707524"/>
            <a:ext cx="7258000" cy="3960788"/>
          </a:xfrm>
        </p:spPr>
        <p:txBody>
          <a:bodyPr>
            <a:normAutofit/>
          </a:bodyPr>
          <a:lstStyle/>
          <a:p>
            <a:pPr marL="0" indent="0">
              <a:buNone/>
            </a:pPr>
            <a:r>
              <a:rPr lang="en-GB" sz="2000" u="sng" dirty="0" smtClean="0">
                <a:latin typeface="Arial" panose="020B0604020202020204" pitchFamily="34" charset="0"/>
                <a:cs typeface="Arial" panose="020B0604020202020204" pitchFamily="34" charset="0"/>
              </a:rPr>
              <a:t>LASPO</a:t>
            </a:r>
          </a:p>
          <a:p>
            <a:pPr marL="0" indent="0">
              <a:buNone/>
            </a:pPr>
            <a:endParaRPr lang="en-GB" sz="2000" u="sng" dirty="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Schedule 1</a:t>
            </a:r>
          </a:p>
          <a:p>
            <a:pPr marL="0" indent="0">
              <a:buNone/>
            </a:pPr>
            <a:r>
              <a:rPr lang="en-GB" sz="2000" i="1" dirty="0">
                <a:latin typeface="Arial" panose="020B0604020202020204" pitchFamily="34" charset="0"/>
                <a:cs typeface="Arial" panose="020B0604020202020204" pitchFamily="34" charset="0"/>
              </a:rPr>
              <a:t>	</a:t>
            </a:r>
            <a:endParaRPr lang="en-GB" sz="2000" i="1" dirty="0" smtClean="0">
              <a:latin typeface="Arial" panose="020B0604020202020204" pitchFamily="34" charset="0"/>
              <a:cs typeface="Arial" panose="020B0604020202020204" pitchFamily="34" charset="0"/>
            </a:endParaRP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Part 1 - case types that are in scope, subject to 	exclusions</a:t>
            </a:r>
          </a:p>
          <a:p>
            <a:pPr marL="0" indent="0">
              <a:buNone/>
            </a:pPr>
            <a:r>
              <a:rPr lang="en-GB" sz="2000" i="1" dirty="0" smtClean="0">
                <a:latin typeface="Arial" panose="020B0604020202020204" pitchFamily="34" charset="0"/>
                <a:cs typeface="Arial" panose="020B0604020202020204" pitchFamily="34" charset="0"/>
              </a:rPr>
              <a:t>	Part 2 - case types that are excluded</a:t>
            </a:r>
          </a:p>
          <a:p>
            <a:pPr marL="0" indent="0">
              <a:buNone/>
            </a:pPr>
            <a:r>
              <a:rPr lang="en-GB" sz="2000" i="1" dirty="0" smtClean="0">
                <a:latin typeface="Arial" panose="020B0604020202020204" pitchFamily="34" charset="0"/>
                <a:cs typeface="Arial" panose="020B0604020202020204" pitchFamily="34" charset="0"/>
              </a:rPr>
              <a:t>	Part 3 - advocacy exclusions and exceptions</a:t>
            </a:r>
          </a:p>
          <a:p>
            <a:pPr marL="0" indent="0">
              <a:buNone/>
            </a:pPr>
            <a:r>
              <a:rPr lang="en-GB" sz="2000" i="1" dirty="0" smtClean="0">
                <a:latin typeface="Arial" panose="020B0604020202020204" pitchFamily="34" charset="0"/>
                <a:cs typeface="Arial" panose="020B0604020202020204" pitchFamily="34" charset="0"/>
              </a:rPr>
              <a:t>	Part 4 - interpretation</a:t>
            </a:r>
            <a:endParaRPr lang="en-GB" sz="2000" dirty="0">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bwMode="auto">
          <a:xfrm>
            <a:off x="1010982" y="543438"/>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The basic structure of civil legal aid</a:t>
            </a:r>
            <a:endParaRPr lang="en-GB" sz="3200" dirty="0">
              <a:latin typeface="Arial" pitchFamily="34" charset="0"/>
              <a:cs typeface="Arial" pitchFamily="34" charset="0"/>
            </a:endParaRPr>
          </a:p>
        </p:txBody>
      </p:sp>
      <p:grpSp>
        <p:nvGrpSpPr>
          <p:cNvPr id="30" name="Group 29"/>
          <p:cNvGrpSpPr/>
          <p:nvPr/>
        </p:nvGrpSpPr>
        <p:grpSpPr>
          <a:xfrm>
            <a:off x="251520" y="6309320"/>
            <a:ext cx="8811745" cy="461665"/>
            <a:chOff x="251520" y="6370494"/>
            <a:chExt cx="8811745" cy="461665"/>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32" name="Group 31"/>
            <p:cNvGrpSpPr/>
            <p:nvPr/>
          </p:nvGrpSpPr>
          <p:grpSpPr>
            <a:xfrm>
              <a:off x="3995936" y="6370494"/>
              <a:ext cx="5067329" cy="461665"/>
              <a:chOff x="123418" y="6024548"/>
              <a:chExt cx="5067329" cy="461665"/>
            </a:xfrm>
          </p:grpSpPr>
          <p:pic>
            <p:nvPicPr>
              <p:cNvPr id="3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3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0411797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523288"/>
            <a:ext cx="8208144" cy="720378"/>
          </a:xfrm>
        </p:spPr>
        <p:txBody>
          <a:bodyPr>
            <a:normAutofit fontScale="90000"/>
          </a:bodyPr>
          <a:lstStyle/>
          <a:p>
            <a:r>
              <a:rPr lang="en-GB" dirty="0" smtClean="0">
                <a:latin typeface="Arial" pitchFamily="34" charset="0"/>
                <a:cs typeface="Arial" pitchFamily="34" charset="0"/>
              </a:rPr>
              <a:t>Further resources</a:t>
            </a:r>
          </a:p>
        </p:txBody>
      </p:sp>
      <p:pic>
        <p:nvPicPr>
          <p:cNvPr id="2" name="Picture 1"/>
          <p:cNvPicPr>
            <a:picLocks noChangeAspect="1"/>
          </p:cNvPicPr>
          <p:nvPr/>
        </p:nvPicPr>
        <p:blipFill rotWithShape="1">
          <a:blip r:embed="rId2"/>
          <a:srcRect l="15350" t="10019" r="15744" b="13343"/>
          <a:stretch/>
        </p:blipFill>
        <p:spPr>
          <a:xfrm>
            <a:off x="827584" y="1705329"/>
            <a:ext cx="7536262" cy="4540209"/>
          </a:xfrm>
          <a:prstGeom prst="rect">
            <a:avLst/>
          </a:prstGeom>
        </p:spPr>
      </p:pic>
      <p:sp>
        <p:nvSpPr>
          <p:cNvPr id="4" name="Rectangle 3"/>
          <p:cNvSpPr/>
          <p:nvPr/>
        </p:nvSpPr>
        <p:spPr>
          <a:xfrm>
            <a:off x="435496" y="1320609"/>
            <a:ext cx="8568952" cy="307777"/>
          </a:xfrm>
          <a:prstGeom prst="rect">
            <a:avLst/>
          </a:prstGeom>
        </p:spPr>
        <p:txBody>
          <a:bodyPr wrap="square">
            <a:spAutoFit/>
          </a:bodyPr>
          <a:lstStyle/>
          <a:p>
            <a:r>
              <a:rPr lang="en-GB" sz="1400" dirty="0"/>
              <a:t>https://www.lag.org.uk/article/211997/tips-on-getting-exceptional-case-funding-for-welfare-benefits-appeals</a:t>
            </a:r>
          </a:p>
        </p:txBody>
      </p:sp>
      <p:grpSp>
        <p:nvGrpSpPr>
          <p:cNvPr id="11" name="Group 10"/>
          <p:cNvGrpSpPr/>
          <p:nvPr/>
        </p:nvGrpSpPr>
        <p:grpSpPr>
          <a:xfrm>
            <a:off x="251520" y="6309320"/>
            <a:ext cx="8811745" cy="461665"/>
            <a:chOff x="251520" y="6370494"/>
            <a:chExt cx="8811745" cy="461665"/>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3" name="Group 12"/>
            <p:cNvGrpSpPr/>
            <p:nvPr/>
          </p:nvGrpSpPr>
          <p:grpSpPr>
            <a:xfrm>
              <a:off x="3995936" y="6370494"/>
              <a:ext cx="5067329" cy="461665"/>
              <a:chOff x="123418" y="6024548"/>
              <a:chExt cx="5067329" cy="461665"/>
            </a:xfrm>
          </p:grpSpPr>
          <p:pic>
            <p:nvPicPr>
              <p:cNvPr id="14"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7"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932338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523288"/>
            <a:ext cx="8208144" cy="720378"/>
          </a:xfrm>
        </p:spPr>
        <p:txBody>
          <a:bodyPr>
            <a:normAutofit fontScale="90000"/>
          </a:bodyPr>
          <a:lstStyle/>
          <a:p>
            <a:r>
              <a:rPr lang="en-GB" dirty="0" smtClean="0">
                <a:latin typeface="Arial" pitchFamily="34" charset="0"/>
                <a:cs typeface="Arial" pitchFamily="34" charset="0"/>
              </a:rPr>
              <a:t>Further resources</a:t>
            </a:r>
          </a:p>
        </p:txBody>
      </p:sp>
      <p:pic>
        <p:nvPicPr>
          <p:cNvPr id="2" name="Picture 1"/>
          <p:cNvPicPr>
            <a:picLocks noChangeAspect="1"/>
          </p:cNvPicPr>
          <p:nvPr/>
        </p:nvPicPr>
        <p:blipFill rotWithShape="1">
          <a:blip r:embed="rId2"/>
          <a:srcRect l="15350" t="10019" r="15744" b="13343"/>
          <a:stretch/>
        </p:blipFill>
        <p:spPr>
          <a:xfrm flipH="1">
            <a:off x="486594" y="1711059"/>
            <a:ext cx="2024431" cy="1219615"/>
          </a:xfrm>
          <a:prstGeom prst="rect">
            <a:avLst/>
          </a:prstGeom>
        </p:spPr>
      </p:pic>
      <p:sp>
        <p:nvSpPr>
          <p:cNvPr id="4" name="Rectangle 3"/>
          <p:cNvSpPr/>
          <p:nvPr/>
        </p:nvSpPr>
        <p:spPr>
          <a:xfrm>
            <a:off x="435496" y="1320609"/>
            <a:ext cx="8568952" cy="307777"/>
          </a:xfrm>
          <a:prstGeom prst="rect">
            <a:avLst/>
          </a:prstGeom>
        </p:spPr>
        <p:txBody>
          <a:bodyPr wrap="square">
            <a:spAutoFit/>
          </a:bodyPr>
          <a:lstStyle/>
          <a:p>
            <a:r>
              <a:rPr lang="en-GB" sz="1400" dirty="0"/>
              <a:t>https://www.lag.org.uk/article/211997/tips-on-getting-exceptional-case-funding-for-welfare-benefits-appeals</a:t>
            </a:r>
          </a:p>
        </p:txBody>
      </p:sp>
      <p:sp>
        <p:nvSpPr>
          <p:cNvPr id="3" name="Rectangle 2"/>
          <p:cNvSpPr/>
          <p:nvPr/>
        </p:nvSpPr>
        <p:spPr>
          <a:xfrm>
            <a:off x="2771800" y="1730538"/>
            <a:ext cx="6048672" cy="1569660"/>
          </a:xfrm>
          <a:prstGeom prst="rect">
            <a:avLst/>
          </a:prstGeom>
        </p:spPr>
        <p:txBody>
          <a:bodyPr wrap="square">
            <a:spAutoFit/>
          </a:bodyPr>
          <a:lstStyle/>
          <a:p>
            <a:r>
              <a:rPr lang="en-GB" sz="1200" dirty="0"/>
              <a:t>In making an ECF application, a caseworker will have to explain how important the issue is to their client, how complex the proceedings are and how capable the client is of representing the case effectively. Each element of the test takes its colour from the other, and, generally speaking, there are two types of benefits cases where there will be a good argument for legal aid funding:</a:t>
            </a:r>
          </a:p>
          <a:p>
            <a:r>
              <a:rPr lang="en-GB" sz="1200" dirty="0" smtClean="0"/>
              <a:t>1 cases </a:t>
            </a:r>
            <a:r>
              <a:rPr lang="en-GB" sz="1200" dirty="0"/>
              <a:t>involving complex legal points; and</a:t>
            </a:r>
          </a:p>
          <a:p>
            <a:r>
              <a:rPr lang="en-GB" sz="1200" dirty="0" smtClean="0"/>
              <a:t>2 cases </a:t>
            </a:r>
            <a:r>
              <a:rPr lang="en-GB" sz="1200" dirty="0"/>
              <a:t>where the appellant is unable, for a variety of reasons, to effectively put their case and respond to the benefit authority’s case.</a:t>
            </a:r>
          </a:p>
        </p:txBody>
      </p:sp>
      <p:sp>
        <p:nvSpPr>
          <p:cNvPr id="11" name="Rectangle 10"/>
          <p:cNvSpPr/>
          <p:nvPr/>
        </p:nvSpPr>
        <p:spPr>
          <a:xfrm>
            <a:off x="495772" y="3523197"/>
            <a:ext cx="8508676" cy="276999"/>
          </a:xfrm>
          <a:prstGeom prst="rect">
            <a:avLst/>
          </a:prstGeom>
        </p:spPr>
        <p:txBody>
          <a:bodyPr wrap="square">
            <a:spAutoFit/>
          </a:bodyPr>
          <a:lstStyle/>
          <a:p>
            <a:r>
              <a:rPr lang="en-GB" sz="1200" b="1" dirty="0"/>
              <a:t>Complex points of law in </a:t>
            </a:r>
            <a:r>
              <a:rPr lang="en-GB" sz="1200" b="1" dirty="0" err="1"/>
              <a:t>FtT</a:t>
            </a:r>
            <a:r>
              <a:rPr lang="en-GB" sz="1200" b="1" dirty="0"/>
              <a:t> appeals</a:t>
            </a:r>
          </a:p>
        </p:txBody>
      </p:sp>
      <p:sp>
        <p:nvSpPr>
          <p:cNvPr id="12" name="Rectangle 11"/>
          <p:cNvSpPr/>
          <p:nvPr/>
        </p:nvSpPr>
        <p:spPr>
          <a:xfrm>
            <a:off x="495772" y="3955441"/>
            <a:ext cx="8462626" cy="646331"/>
          </a:xfrm>
          <a:prstGeom prst="rect">
            <a:avLst/>
          </a:prstGeom>
        </p:spPr>
        <p:txBody>
          <a:bodyPr wrap="square">
            <a:spAutoFit/>
          </a:bodyPr>
          <a:lstStyle/>
          <a:p>
            <a:r>
              <a:rPr lang="en-GB" sz="1200" b="1" dirty="0"/>
              <a:t>Complex </a:t>
            </a:r>
            <a:r>
              <a:rPr lang="en-GB" sz="1200" b="1" dirty="0" err="1"/>
              <a:t>FtT</a:t>
            </a:r>
            <a:r>
              <a:rPr lang="en-GB" sz="1200" b="1" dirty="0"/>
              <a:t> appeals</a:t>
            </a:r>
          </a:p>
          <a:p>
            <a:r>
              <a:rPr lang="en-GB" sz="1200" dirty="0"/>
              <a:t>The complexity of proceedings and the capability of the individual to represent themselves are interlinked. This means that there may be ‘ordinary’ benefits appeals that warrant an ECF application.</a:t>
            </a:r>
          </a:p>
        </p:txBody>
      </p:sp>
      <p:sp>
        <p:nvSpPr>
          <p:cNvPr id="13" name="Rectangle 12"/>
          <p:cNvSpPr/>
          <p:nvPr/>
        </p:nvSpPr>
        <p:spPr>
          <a:xfrm>
            <a:off x="523770" y="4641185"/>
            <a:ext cx="8440718" cy="646331"/>
          </a:xfrm>
          <a:prstGeom prst="rect">
            <a:avLst/>
          </a:prstGeom>
        </p:spPr>
        <p:txBody>
          <a:bodyPr wrap="square">
            <a:spAutoFit/>
          </a:bodyPr>
          <a:lstStyle/>
          <a:p>
            <a:r>
              <a:rPr lang="en-GB" sz="1200" b="1" dirty="0"/>
              <a:t>Personal circumstances</a:t>
            </a:r>
          </a:p>
          <a:p>
            <a:r>
              <a:rPr lang="en-GB" sz="1200" dirty="0"/>
              <a:t>It is also possible to obtain ECF legal help for cases where the proceedings may not be particularly complex but the appellant is unable to represent themselves for other reasons, such as limited English skills or learning disabilities.</a:t>
            </a:r>
          </a:p>
        </p:txBody>
      </p:sp>
      <p:sp>
        <p:nvSpPr>
          <p:cNvPr id="14" name="Rectangle 13"/>
          <p:cNvSpPr/>
          <p:nvPr/>
        </p:nvSpPr>
        <p:spPr>
          <a:xfrm>
            <a:off x="523770" y="5403349"/>
            <a:ext cx="8480678" cy="276999"/>
          </a:xfrm>
          <a:prstGeom prst="rect">
            <a:avLst/>
          </a:prstGeom>
        </p:spPr>
        <p:txBody>
          <a:bodyPr wrap="square">
            <a:spAutoFit/>
          </a:bodyPr>
          <a:lstStyle/>
          <a:p>
            <a:r>
              <a:rPr lang="en-GB" sz="1200" b="1" dirty="0"/>
              <a:t>Permission to appeal to the UT</a:t>
            </a:r>
          </a:p>
        </p:txBody>
      </p:sp>
      <p:sp>
        <p:nvSpPr>
          <p:cNvPr id="15" name="Rectangle 14"/>
          <p:cNvSpPr/>
          <p:nvPr/>
        </p:nvSpPr>
        <p:spPr>
          <a:xfrm>
            <a:off x="521119" y="5839711"/>
            <a:ext cx="2866490" cy="276999"/>
          </a:xfrm>
          <a:prstGeom prst="rect">
            <a:avLst/>
          </a:prstGeom>
        </p:spPr>
        <p:txBody>
          <a:bodyPr wrap="none">
            <a:spAutoFit/>
          </a:bodyPr>
          <a:lstStyle/>
          <a:p>
            <a:r>
              <a:rPr lang="en-GB" sz="1200" b="1" dirty="0"/>
              <a:t>Complex points of law in UT appeals</a:t>
            </a:r>
          </a:p>
        </p:txBody>
      </p:sp>
      <p:grpSp>
        <p:nvGrpSpPr>
          <p:cNvPr id="17" name="Group 16"/>
          <p:cNvGrpSpPr/>
          <p:nvPr/>
        </p:nvGrpSpPr>
        <p:grpSpPr>
          <a:xfrm>
            <a:off x="251520" y="6309320"/>
            <a:ext cx="8811745" cy="461665"/>
            <a:chOff x="251520" y="6370494"/>
            <a:chExt cx="8811745" cy="461665"/>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9" name="Group 18"/>
            <p:cNvGrpSpPr/>
            <p:nvPr/>
          </p:nvGrpSpPr>
          <p:grpSpPr>
            <a:xfrm>
              <a:off x="3995936" y="6370494"/>
              <a:ext cx="5067329" cy="461665"/>
              <a:chOff x="123418" y="6024548"/>
              <a:chExt cx="5067329" cy="461665"/>
            </a:xfrm>
          </p:grpSpPr>
          <p:pic>
            <p:nvPicPr>
              <p:cNvPr id="20" name="Picture 6" descr="Edwards Duthie Shamash Solicitors - Central &amp;amp; East London Lawy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3" name="Picture 8" descr="Twitter - Free social media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662559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a:xfrm>
            <a:off x="457200" y="1600200"/>
            <a:ext cx="8147248" cy="4525963"/>
          </a:xfrm>
        </p:spPr>
        <p:txBody>
          <a:bodyPr/>
          <a:lstStyle/>
          <a:p>
            <a:pPr marL="0" indent="0" algn="ctr">
              <a:buNone/>
            </a:pPr>
            <a:endParaRPr lang="en-GB" sz="3600" dirty="0" smtClean="0"/>
          </a:p>
          <a:p>
            <a:pPr marL="0" indent="0" algn="ctr">
              <a:buNone/>
            </a:pPr>
            <a:r>
              <a:rPr lang="en-GB" sz="3600" dirty="0" smtClean="0"/>
              <a:t>DISCCUSION AND </a:t>
            </a:r>
          </a:p>
          <a:p>
            <a:pPr marL="0" indent="0" algn="ctr">
              <a:buNone/>
            </a:pPr>
            <a:r>
              <a:rPr lang="en-GB" sz="3600" dirty="0" smtClean="0"/>
              <a:t>ANY </a:t>
            </a:r>
            <a:r>
              <a:rPr lang="en-GB" sz="3600" dirty="0" smtClean="0"/>
              <a:t>QUESTIONS?</a:t>
            </a:r>
          </a:p>
          <a:p>
            <a:pPr marL="0" indent="0">
              <a:buNone/>
            </a:pPr>
            <a:endParaRPr lang="en-GB" dirty="0"/>
          </a:p>
        </p:txBody>
      </p:sp>
      <p:grpSp>
        <p:nvGrpSpPr>
          <p:cNvPr id="10" name="Group 9"/>
          <p:cNvGrpSpPr/>
          <p:nvPr/>
        </p:nvGrpSpPr>
        <p:grpSpPr>
          <a:xfrm>
            <a:off x="251520" y="6309320"/>
            <a:ext cx="8811745" cy="461665"/>
            <a:chOff x="251520" y="6370494"/>
            <a:chExt cx="8811745" cy="461665"/>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2" name="Group 11"/>
            <p:cNvGrpSpPr/>
            <p:nvPr/>
          </p:nvGrpSpPr>
          <p:grpSpPr>
            <a:xfrm>
              <a:off x="3995936" y="6370494"/>
              <a:ext cx="5067329" cy="461665"/>
              <a:chOff x="123418" y="6024548"/>
              <a:chExt cx="5067329" cy="461665"/>
            </a:xfrm>
          </p:grpSpPr>
          <p:pic>
            <p:nvPicPr>
              <p:cNvPr id="13"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16"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279718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010982" y="1707524"/>
            <a:ext cx="7258000" cy="3960788"/>
          </a:xfrm>
        </p:spPr>
        <p:txBody>
          <a:bodyPr>
            <a:normAutofit/>
          </a:bodyPr>
          <a:lstStyle/>
          <a:p>
            <a:pPr marL="0" indent="0">
              <a:buNone/>
            </a:pPr>
            <a:endParaRPr lang="en-GB" sz="1800" u="sng" dirty="0">
              <a:latin typeface="Arial" panose="020B0604020202020204" pitchFamily="34" charset="0"/>
              <a:cs typeface="Arial" panose="020B0604020202020204" pitchFamily="34" charset="0"/>
            </a:endParaRPr>
          </a:p>
          <a:p>
            <a:pPr marL="0" indent="0">
              <a:buNone/>
            </a:pPr>
            <a:r>
              <a:rPr lang="en-GB" sz="2000" i="1" dirty="0" smtClean="0">
                <a:latin typeface="Arial" panose="020B0604020202020204" pitchFamily="34" charset="0"/>
                <a:cs typeface="Arial" panose="020B0604020202020204" pitchFamily="34" charset="0"/>
              </a:rPr>
              <a:t>Housing – what is in scope?</a:t>
            </a:r>
          </a:p>
          <a:p>
            <a:pPr marL="0" indent="0">
              <a:buNone/>
            </a:pPr>
            <a:r>
              <a:rPr lang="en-GB" sz="2000" i="1" dirty="0">
                <a:latin typeface="Arial" panose="020B0604020202020204" pitchFamily="34" charset="0"/>
                <a:cs typeface="Arial" panose="020B0604020202020204" pitchFamily="34" charset="0"/>
              </a:rPr>
              <a:t>	</a:t>
            </a:r>
            <a:endParaRPr lang="en-GB" sz="2000" i="1" dirty="0" smtClean="0">
              <a:latin typeface="Arial" panose="020B0604020202020204" pitchFamily="34" charset="0"/>
              <a:cs typeface="Arial" panose="020B0604020202020204" pitchFamily="34" charset="0"/>
            </a:endParaRPr>
          </a:p>
          <a:p>
            <a:pPr marL="0" indent="0">
              <a:buNone/>
            </a:pPr>
            <a:r>
              <a:rPr lang="en-GB" sz="2000" i="1" dirty="0">
                <a:latin typeface="Arial" panose="020B0604020202020204" pitchFamily="34" charset="0"/>
                <a:cs typeface="Arial" panose="020B0604020202020204" pitchFamily="34" charset="0"/>
              </a:rPr>
              <a:t>	</a:t>
            </a:r>
            <a:r>
              <a:rPr lang="en-GB" sz="2000" i="1" dirty="0" smtClean="0">
                <a:latin typeface="Arial" panose="020B0604020202020204" pitchFamily="34" charset="0"/>
                <a:cs typeface="Arial" panose="020B0604020202020204" pitchFamily="34" charset="0"/>
              </a:rPr>
              <a:t>Possession proceedings</a:t>
            </a:r>
          </a:p>
          <a:p>
            <a:pPr marL="0" indent="0">
              <a:buNone/>
            </a:pPr>
            <a:r>
              <a:rPr lang="en-GB" sz="2000" i="1" dirty="0" smtClean="0">
                <a:latin typeface="Arial" panose="020B0604020202020204" pitchFamily="34" charset="0"/>
                <a:cs typeface="Arial" panose="020B0604020202020204" pitchFamily="34" charset="0"/>
              </a:rPr>
              <a:t>	Eviction</a:t>
            </a:r>
          </a:p>
          <a:p>
            <a:pPr marL="0" indent="0">
              <a:buNone/>
            </a:pPr>
            <a:r>
              <a:rPr lang="en-GB" sz="2000" i="1" dirty="0" smtClean="0">
                <a:latin typeface="Arial" panose="020B0604020202020204" pitchFamily="34" charset="0"/>
                <a:cs typeface="Arial" panose="020B0604020202020204" pitchFamily="34" charset="0"/>
              </a:rPr>
              <a:t>	Homelessness (incl. allocation and community care)</a:t>
            </a:r>
          </a:p>
          <a:p>
            <a:pPr marL="0" indent="0">
              <a:buNone/>
            </a:pPr>
            <a:r>
              <a:rPr lang="en-GB" sz="2000" i="1" dirty="0" smtClean="0">
                <a:latin typeface="Arial" panose="020B0604020202020204" pitchFamily="34" charset="0"/>
                <a:cs typeface="Arial" panose="020B0604020202020204" pitchFamily="34" charset="0"/>
              </a:rPr>
              <a:t>	Housing conditions/disrepair (but not money claims)</a:t>
            </a:r>
          </a:p>
          <a:p>
            <a:pPr marL="0" indent="0">
              <a:buNone/>
            </a:pPr>
            <a:r>
              <a:rPr lang="en-GB" sz="2000" i="1" dirty="0" smtClean="0">
                <a:latin typeface="Arial" panose="020B0604020202020204" pitchFamily="34" charset="0"/>
                <a:cs typeface="Arial" panose="020B0604020202020204" pitchFamily="34" charset="0"/>
              </a:rPr>
              <a:t>	Anti-social behaviour injunctions</a:t>
            </a:r>
          </a:p>
          <a:p>
            <a:pPr marL="0" indent="0">
              <a:buNone/>
            </a:pPr>
            <a:r>
              <a:rPr lang="en-GB" sz="2000" i="1" dirty="0" smtClean="0">
                <a:latin typeface="Arial" panose="020B0604020202020204" pitchFamily="34" charset="0"/>
                <a:cs typeface="Arial" panose="020B0604020202020204" pitchFamily="34" charset="0"/>
              </a:rPr>
              <a:t>	Harassment</a:t>
            </a:r>
          </a:p>
          <a:p>
            <a:pPr marL="0" indent="0">
              <a:buNone/>
            </a:pPr>
            <a:endParaRPr lang="en-GB" sz="1800" dirty="0">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bwMode="auto">
          <a:xfrm>
            <a:off x="1010982" y="543438"/>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Housing legal aid</a:t>
            </a:r>
            <a:endParaRPr lang="en-GB" sz="3200" dirty="0">
              <a:latin typeface="Arial" pitchFamily="34" charset="0"/>
              <a:cs typeface="Arial" pitchFamily="34" charset="0"/>
            </a:endParaRPr>
          </a:p>
        </p:txBody>
      </p:sp>
      <p:grpSp>
        <p:nvGrpSpPr>
          <p:cNvPr id="15" name="Group 14"/>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528152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1010982" y="1707524"/>
            <a:ext cx="7258000" cy="3960788"/>
          </a:xfrm>
        </p:spPr>
        <p:txBody>
          <a:bodyPr>
            <a:normAutofit/>
          </a:bodyPr>
          <a:lstStyle/>
          <a:p>
            <a:pPr marL="0" indent="0">
              <a:buNone/>
            </a:pPr>
            <a:r>
              <a:rPr lang="en-GB" sz="1800" u="sng" dirty="0" smtClean="0">
                <a:latin typeface="Arial" panose="020B0604020202020204" pitchFamily="34" charset="0"/>
                <a:cs typeface="Arial" panose="020B0604020202020204" pitchFamily="34" charset="0"/>
              </a:rPr>
              <a:t>Problem?</a:t>
            </a:r>
          </a:p>
          <a:p>
            <a:pPr marL="0" indent="0">
              <a:buNone/>
            </a:pPr>
            <a:endParaRPr lang="en-GB" sz="1800" u="sng" dirty="0" smtClean="0">
              <a:latin typeface="Arial" panose="020B0604020202020204" pitchFamily="34" charset="0"/>
              <a:cs typeface="Arial" panose="020B0604020202020204" pitchFamily="34" charset="0"/>
            </a:endParaRPr>
          </a:p>
          <a:p>
            <a:pPr marL="0" indent="0">
              <a:buNone/>
            </a:pPr>
            <a:r>
              <a:rPr lang="en-GB" sz="1800" u="sng" dirty="0" smtClean="0">
                <a:latin typeface="Times New Roman" panose="02020603050405020304" pitchFamily="18" charset="0"/>
                <a:cs typeface="Times New Roman" panose="02020603050405020304" pitchFamily="18" charset="0"/>
              </a:rPr>
              <a:t>Legal Aid Handbook 2021/22, LAG 2022.</a:t>
            </a:r>
            <a:endParaRPr lang="en-GB" sz="1800" u="sng" dirty="0">
              <a:latin typeface="Times New Roman" panose="02020603050405020304" pitchFamily="18" charset="0"/>
              <a:cs typeface="Times New Roman" panose="02020603050405020304" pitchFamily="18" charset="0"/>
            </a:endParaRPr>
          </a:p>
          <a:p>
            <a:pPr marL="0" indent="0">
              <a:buNone/>
            </a:pPr>
            <a:r>
              <a:rPr lang="en-GB" sz="1800" dirty="0" smtClean="0">
                <a:latin typeface="Times New Roman" panose="02020603050405020304" pitchFamily="18" charset="0"/>
                <a:cs typeface="Times New Roman" panose="02020603050405020304" pitchFamily="18" charset="0"/>
              </a:rPr>
              <a:t>12:13 	Many possession cases </a:t>
            </a:r>
            <a:r>
              <a:rPr lang="en-GB" sz="1800" dirty="0">
                <a:latin typeface="Times New Roman" panose="02020603050405020304" pitchFamily="18" charset="0"/>
                <a:cs typeface="Times New Roman" panose="02020603050405020304" pitchFamily="18" charset="0"/>
              </a:rPr>
              <a:t>involving rent arrears will have, as the </a:t>
            </a:r>
            <a:r>
              <a:rPr lang="en-GB" sz="1800" dirty="0" smtClean="0">
                <a:latin typeface="Times New Roman" panose="02020603050405020304" pitchFamily="18" charset="0"/>
                <a:cs typeface="Times New Roman" panose="02020603050405020304" pitchFamily="18" charset="0"/>
              </a:rPr>
              <a:t>underlying cause </a:t>
            </a:r>
            <a:r>
              <a:rPr lang="en-GB" sz="1800" dirty="0">
                <a:latin typeface="Times New Roman" panose="02020603050405020304" pitchFamily="18" charset="0"/>
                <a:cs typeface="Times New Roman" panose="02020603050405020304" pitchFamily="18" charset="0"/>
              </a:rPr>
              <a:t>or a </a:t>
            </a:r>
            <a:r>
              <a:rPr lang="en-GB" sz="1800" dirty="0" smtClean="0">
                <a:latin typeface="Times New Roman" panose="02020603050405020304" pitchFamily="18" charset="0"/>
                <a:cs typeface="Times New Roman" panose="02020603050405020304" pitchFamily="18" charset="0"/>
              </a:rPr>
              <a:t>contributor to </a:t>
            </a:r>
            <a:r>
              <a:rPr lang="en-GB" sz="1800" dirty="0">
                <a:latin typeface="Times New Roman" panose="02020603050405020304" pitchFamily="18" charset="0"/>
                <a:cs typeface="Times New Roman" panose="02020603050405020304" pitchFamily="18" charset="0"/>
              </a:rPr>
              <a:t>it, </a:t>
            </a:r>
            <a:r>
              <a:rPr lang="en-GB" sz="1800" dirty="0" smtClean="0">
                <a:latin typeface="Times New Roman" panose="02020603050405020304" pitchFamily="18" charset="0"/>
                <a:cs typeface="Times New Roman" panose="02020603050405020304" pitchFamily="18" charset="0"/>
              </a:rPr>
              <a:t>problems with </a:t>
            </a:r>
            <a:r>
              <a:rPr lang="en-GB" sz="1800" dirty="0">
                <a:latin typeface="Times New Roman" panose="02020603050405020304" pitchFamily="18" charset="0"/>
                <a:cs typeface="Times New Roman" panose="02020603050405020304" pitchFamily="18" charset="0"/>
              </a:rPr>
              <a:t>housing benefit </a:t>
            </a:r>
            <a:r>
              <a:rPr lang="en-GB" sz="1800" dirty="0" smtClean="0">
                <a:latin typeface="Times New Roman" panose="02020603050405020304" pitchFamily="18" charset="0"/>
                <a:cs typeface="Times New Roman" panose="02020603050405020304" pitchFamily="18" charset="0"/>
              </a:rPr>
              <a:t>or housing </a:t>
            </a:r>
            <a:r>
              <a:rPr lang="en-GB" sz="1800" dirty="0">
                <a:latin typeface="Times New Roman" panose="02020603050405020304" pitchFamily="18" charset="0"/>
                <a:cs typeface="Times New Roman" panose="02020603050405020304" pitchFamily="18" charset="0"/>
              </a:rPr>
              <a:t>element of </a:t>
            </a:r>
            <a:r>
              <a:rPr lang="en-GB" sz="1800" dirty="0" smtClean="0">
                <a:latin typeface="Times New Roman" panose="02020603050405020304" pitchFamily="18" charset="0"/>
                <a:cs typeface="Times New Roman" panose="02020603050405020304" pitchFamily="18" charset="0"/>
              </a:rPr>
              <a:t>universal credit</a:t>
            </a:r>
            <a:r>
              <a:rPr lang="en-GB" sz="1800" dirty="0">
                <a:latin typeface="Times New Roman" panose="02020603050405020304" pitchFamily="18" charset="0"/>
                <a:cs typeface="Times New Roman" panose="02020603050405020304" pitchFamily="18" charset="0"/>
              </a:rPr>
              <a:t>. LASPO </a:t>
            </a:r>
            <a:r>
              <a:rPr lang="en-GB" sz="1800" dirty="0" err="1">
                <a:latin typeface="Times New Roman" panose="02020603050405020304" pitchFamily="18" charset="0"/>
                <a:cs typeface="Times New Roman" panose="02020603050405020304" pitchFamily="18" charset="0"/>
              </a:rPr>
              <a:t>Sch</a:t>
            </a:r>
            <a:r>
              <a:rPr lang="en-GB" sz="1800" dirty="0">
                <a:latin typeface="Times New Roman" panose="02020603050405020304" pitchFamily="18" charset="0"/>
                <a:cs typeface="Times New Roman" panose="02020603050405020304" pitchFamily="18" charset="0"/>
              </a:rPr>
              <a:t> 1 Part 1 para </a:t>
            </a:r>
            <a:r>
              <a:rPr lang="en-GB" sz="1800" dirty="0" smtClean="0">
                <a:latin typeface="Times New Roman" panose="02020603050405020304" pitchFamily="18" charset="0"/>
                <a:cs typeface="Times New Roman" panose="02020603050405020304" pitchFamily="18" charset="0"/>
              </a:rPr>
              <a:t>33(3) applies </a:t>
            </a:r>
            <a:r>
              <a:rPr lang="en-GB" sz="1800" dirty="0">
                <a:latin typeface="Times New Roman" panose="02020603050405020304" pitchFamily="18" charset="0"/>
                <a:cs typeface="Times New Roman" panose="02020603050405020304" pitchFamily="18" charset="0"/>
              </a:rPr>
              <a:t>the Part 2 scope </a:t>
            </a:r>
            <a:r>
              <a:rPr lang="en-GB" sz="1800" dirty="0" smtClean="0">
                <a:latin typeface="Times New Roman" panose="02020603050405020304" pitchFamily="18" charset="0"/>
                <a:cs typeface="Times New Roman" panose="02020603050405020304" pitchFamily="18" charset="0"/>
              </a:rPr>
              <a:t>exclusions, [. . . ]</a:t>
            </a:r>
            <a:endParaRPr lang="en-GB" sz="1800" dirty="0">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bwMode="auto">
          <a:xfrm>
            <a:off x="1010982" y="116632"/>
            <a:ext cx="7089262"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GB" sz="3200" dirty="0" smtClean="0">
                <a:latin typeface="Arial" pitchFamily="34" charset="0"/>
                <a:cs typeface="Arial" pitchFamily="34" charset="0"/>
              </a:rPr>
              <a:t>Housing legal aid</a:t>
            </a:r>
            <a:endParaRPr lang="en-GB" sz="3200" dirty="0">
              <a:latin typeface="Arial" pitchFamily="34" charset="0"/>
              <a:cs typeface="Arial" pitchFamily="34" charset="0"/>
            </a:endParaRPr>
          </a:p>
        </p:txBody>
      </p:sp>
      <p:grpSp>
        <p:nvGrpSpPr>
          <p:cNvPr id="15" name="Group 14"/>
          <p:cNvGrpSpPr/>
          <p:nvPr/>
        </p:nvGrpSpPr>
        <p:grpSpPr>
          <a:xfrm>
            <a:off x="251520" y="6309320"/>
            <a:ext cx="8811745" cy="461665"/>
            <a:chOff x="251520" y="6370494"/>
            <a:chExt cx="8811745" cy="461665"/>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39427"/>
              <a:ext cx="1866900" cy="390525"/>
            </a:xfrm>
            <a:prstGeom prst="rect">
              <a:avLst/>
            </a:prstGeom>
          </p:spPr>
        </p:pic>
        <p:grpSp>
          <p:nvGrpSpPr>
            <p:cNvPr id="18" name="Group 17"/>
            <p:cNvGrpSpPr/>
            <p:nvPr/>
          </p:nvGrpSpPr>
          <p:grpSpPr>
            <a:xfrm>
              <a:off x="3995936" y="6370494"/>
              <a:ext cx="5067329" cy="461665"/>
              <a:chOff x="123418" y="6024548"/>
              <a:chExt cx="5067329" cy="461665"/>
            </a:xfrm>
          </p:grpSpPr>
          <p:pic>
            <p:nvPicPr>
              <p:cNvPr id="19" name="Picture 6" descr="Edwards Duthie Shamash Solicitors - Central &amp;amp; East London Lawy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6038115"/>
                <a:ext cx="1368152" cy="3974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3418" y="6024548"/>
                <a:ext cx="1410835" cy="461665"/>
              </a:xfrm>
              <a:prstGeom prst="rect">
                <a:avLst/>
              </a:prstGeom>
            </p:spPr>
            <p:txBody>
              <a:bodyPr wrap="none">
                <a:spAutoFit/>
              </a:bodyPr>
              <a:lstStyle/>
              <a:p>
                <a:r>
                  <a:rPr lang="en-GB" sz="1200" dirty="0">
                    <a:latin typeface="+mn-lt"/>
                  </a:rPr>
                  <a:t>Simon </a:t>
                </a:r>
                <a:r>
                  <a:rPr lang="en-GB" sz="1200" dirty="0" smtClean="0">
                    <a:latin typeface="+mn-lt"/>
                  </a:rPr>
                  <a:t>Mullings</a:t>
                </a:r>
              </a:p>
              <a:p>
                <a:r>
                  <a:rPr lang="en-GB" sz="1200" dirty="0" smtClean="0">
                    <a:latin typeface="+mn-lt"/>
                  </a:rPr>
                  <a:t>      @</a:t>
                </a:r>
                <a:r>
                  <a:rPr lang="en-GB" sz="1200" dirty="0" err="1" smtClean="0">
                    <a:latin typeface="+mn-lt"/>
                  </a:rPr>
                  <a:t>spikemullings</a:t>
                </a:r>
                <a:r>
                  <a:rPr lang="en-GB" sz="1200" dirty="0" smtClean="0">
                    <a:latin typeface="+mn-lt"/>
                  </a:rPr>
                  <a:t> </a:t>
                </a:r>
                <a:endParaRPr lang="en-GB" sz="1200" dirty="0">
                  <a:latin typeface="+mn-lt"/>
                </a:endParaRP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771" t="17685" r="8524" b="-1"/>
              <a:stretch/>
            </p:blipFill>
            <p:spPr>
              <a:xfrm>
                <a:off x="2886491" y="6093481"/>
                <a:ext cx="2304256" cy="323798"/>
              </a:xfrm>
              <a:prstGeom prst="rect">
                <a:avLst/>
              </a:prstGeom>
            </p:spPr>
          </p:pic>
          <p:pic>
            <p:nvPicPr>
              <p:cNvPr id="22" name="Picture 8" descr="Twitter - Free social media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525" y="6255380"/>
                <a:ext cx="184900" cy="1849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30468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457" t="9941" r="11211"/>
          <a:stretch/>
        </p:blipFill>
        <p:spPr>
          <a:xfrm>
            <a:off x="186506" y="0"/>
            <a:ext cx="8762886" cy="6858000"/>
          </a:xfrm>
          <a:prstGeom prst="rect">
            <a:avLst/>
          </a:prstGeom>
        </p:spPr>
      </p:pic>
    </p:spTree>
    <p:extLst>
      <p:ext uri="{BB962C8B-B14F-4D97-AF65-F5344CB8AC3E}">
        <p14:creationId xmlns:p14="http://schemas.microsoft.com/office/powerpoint/2010/main" val="119264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226" t="12201" r="11019"/>
          <a:stretch/>
        </p:blipFill>
        <p:spPr>
          <a:xfrm>
            <a:off x="107504" y="332656"/>
            <a:ext cx="8784976" cy="6353801"/>
          </a:xfrm>
          <a:prstGeom prst="rect">
            <a:avLst/>
          </a:prstGeom>
        </p:spPr>
      </p:pic>
    </p:spTree>
    <p:extLst>
      <p:ext uri="{BB962C8B-B14F-4D97-AF65-F5344CB8AC3E}">
        <p14:creationId xmlns:p14="http://schemas.microsoft.com/office/powerpoint/2010/main" val="23557266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10889</TotalTime>
  <Words>4840</Words>
  <Application>Microsoft Office PowerPoint</Application>
  <PresentationFormat>On-screen Show (4:3)</PresentationFormat>
  <Paragraphs>687</Paragraphs>
  <Slides>52</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ＭＳ Ｐゴシック</vt:lpstr>
      <vt:lpstr>Arial</vt:lpstr>
      <vt:lpstr>Calibri</vt:lpstr>
      <vt:lpstr>Cambria-Italic</vt:lpstr>
      <vt:lpstr>Times New Roman</vt:lpstr>
      <vt:lpstr>Trebuchet MS</vt:lpstr>
      <vt:lpstr>Custom Design</vt:lpstr>
      <vt:lpstr>Exceptional Case Funding  (and other ways to fund cases in housing-adjacent categories of law)   </vt:lpstr>
      <vt:lpstr>Gudanaviciene v Director of Legal Aid Casework [2014 EWCA Civ 1622] (§72) Whether legal aid is required will depend on the particular facts and circumstances of each case, including  (a) the  importance of the issues at stake;   (b) the complexity of the procedural, legal and evidential issues; and   (c) the ability of the individual to represent himself without legal assistance, having regard to his age and mental  capacity.  Importance – Complexity - Ability   </vt:lpstr>
      <vt:lpstr>The basic structure of civil legal aid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Gudanaviciene v Director of Legal Aid Casework [2014 EWCA Civ 1622]</vt:lpstr>
      <vt:lpstr>PowerPoint Presentation</vt:lpstr>
      <vt:lpstr>PowerPoint Presentation</vt:lpstr>
      <vt:lpstr>Gudanaviciene v Director of Legal Aid Casework [2014 EWCA Civ 1622]</vt:lpstr>
      <vt:lpstr>Gudanaviciene v Director of Legal Aid Casework [2014 EWCA Civ 1622]</vt:lpstr>
      <vt:lpstr>Gudanaviciene v Director of Legal Aid Casework [2014 EWCA Civ 1622]</vt:lpstr>
      <vt:lpstr>Gudanaviciene v Director of Legal Aid Casework [2014 EWCA Civ 1622]</vt:lpstr>
      <vt:lpstr>The ECF criteria</vt:lpstr>
      <vt:lpstr>Applying the ECF criteria</vt:lpstr>
      <vt:lpstr>Practicalities</vt:lpstr>
      <vt:lpstr>Practicalities</vt:lpstr>
      <vt:lpstr>Practicalities – Form ECF1</vt:lpstr>
      <vt:lpstr>Practicalities – Form ECF1</vt:lpstr>
      <vt:lpstr>Practicalities – Form ECF1</vt:lpstr>
      <vt:lpstr>Practicalities – Legal Help</vt:lpstr>
      <vt:lpstr>Practicalities – Legal Help</vt:lpstr>
      <vt:lpstr>Practicalities - CCMS</vt:lpstr>
      <vt:lpstr>Practicalities - CCMS</vt:lpstr>
      <vt:lpstr>Practicalities</vt:lpstr>
      <vt:lpstr>Practicalities</vt:lpstr>
      <vt:lpstr>Practicalities</vt:lpstr>
      <vt:lpstr>Practicalities</vt:lpstr>
      <vt:lpstr>Practicalities</vt:lpstr>
      <vt:lpstr>What to do if your application is refused </vt:lpstr>
      <vt:lpstr>Further resources</vt:lpstr>
      <vt:lpstr>Further resources</vt:lpstr>
      <vt:lpstr>Further resources</vt:lpstr>
      <vt:lpstr>Further resources  https://legalaidlearning.justice.gov.uk/</vt:lpstr>
      <vt:lpstr>Further resources</vt:lpstr>
      <vt:lpstr>Further resources</vt:lpstr>
      <vt:lpstr>PowerPoint Presentation</vt:lpstr>
    </vt:vector>
  </TitlesOfParts>
  <Company>Visual Source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Katy Watts</dc:creator>
  <cp:lastModifiedBy>Simon Mullings</cp:lastModifiedBy>
  <cp:revision>115</cp:revision>
  <dcterms:created xsi:type="dcterms:W3CDTF">2012-02-20T14:47:40Z</dcterms:created>
  <dcterms:modified xsi:type="dcterms:W3CDTF">2022-02-03T14:45:53Z</dcterms:modified>
</cp:coreProperties>
</file>