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6" r:id="rId4"/>
    <p:sldId id="282" r:id="rId5"/>
    <p:sldId id="310" r:id="rId6"/>
    <p:sldId id="318" r:id="rId7"/>
    <p:sldId id="283" r:id="rId8"/>
    <p:sldId id="284" r:id="rId9"/>
    <p:sldId id="311" r:id="rId10"/>
    <p:sldId id="286" r:id="rId11"/>
    <p:sldId id="287" r:id="rId12"/>
    <p:sldId id="288" r:id="rId13"/>
    <p:sldId id="289" r:id="rId14"/>
    <p:sldId id="319" r:id="rId15"/>
    <p:sldId id="320" r:id="rId16"/>
    <p:sldId id="294" r:id="rId17"/>
    <p:sldId id="290" r:id="rId18"/>
    <p:sldId id="330" r:id="rId19"/>
    <p:sldId id="331" r:id="rId20"/>
    <p:sldId id="332" r:id="rId21"/>
    <p:sldId id="291" r:id="rId22"/>
    <p:sldId id="333" r:id="rId23"/>
    <p:sldId id="321" r:id="rId24"/>
    <p:sldId id="32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F9F998-B1C2-4E6F-A5CB-D2F7415AF03F}" v="1" dt="2022-02-02T11:36:49.0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C268735E-06D8-4408-A878-9C01D2FA7434}"/>
              </a:ext>
            </a:extLst>
          </p:cNvPr>
          <p:cNvGrpSpPr/>
          <p:nvPr/>
        </p:nvGrpSpPr>
        <p:grpSpPr>
          <a:xfrm>
            <a:off x="-10" y="-8467"/>
            <a:ext cx="12192015" cy="6866467"/>
            <a:chOff x="-10" y="-8467"/>
            <a:chExt cx="12192015" cy="6866467"/>
          </a:xfrm>
        </p:grpSpPr>
        <p:cxnSp>
          <p:nvCxnSpPr>
            <p:cNvPr id="3" name="Straight Connector 31">
              <a:extLst>
                <a:ext uri="{FF2B5EF4-FFF2-40B4-BE49-F238E27FC236}">
                  <a16:creationId xmlns:a16="http://schemas.microsoft.com/office/drawing/2014/main" id="{2C34F0AE-3AD8-4EA0-AFC3-39CD4840AD0D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  <a:miter/>
            </a:ln>
          </p:spPr>
        </p:cxnSp>
        <p:cxnSp>
          <p:nvCxnSpPr>
            <p:cNvPr id="4" name="Straight Connector 20">
              <a:extLst>
                <a:ext uri="{FF2B5EF4-FFF2-40B4-BE49-F238E27FC236}">
                  <a16:creationId xmlns:a16="http://schemas.microsoft.com/office/drawing/2014/main" id="{0AB32738-84A0-408E-8F84-2F393E916C05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  <a:miter/>
            </a:ln>
          </p:spPr>
        </p:cxnSp>
        <p:sp>
          <p:nvSpPr>
            <p:cNvPr id="5" name="Rectangle 23">
              <a:extLst>
                <a:ext uri="{FF2B5EF4-FFF2-40B4-BE49-F238E27FC236}">
                  <a16:creationId xmlns:a16="http://schemas.microsoft.com/office/drawing/2014/main" id="{2053F27F-741B-4B2D-A0F8-A93B6EC79BFD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+- f4 0 f2"/>
                <a:gd name="f9" fmla="+- f3 0 f2"/>
                <a:gd name="f10" fmla="*/ f9 1 3007349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Rectangle 25">
              <a:extLst>
                <a:ext uri="{FF2B5EF4-FFF2-40B4-BE49-F238E27FC236}">
                  <a16:creationId xmlns:a16="http://schemas.microsoft.com/office/drawing/2014/main" id="{1CB558D8-E21C-4AAE-8BBA-AFA85436997A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+- f4 0 f2"/>
                <a:gd name="f9" fmla="+- f3 0 f2"/>
                <a:gd name="f10" fmla="*/ f9 1 2573311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Isosceles Triangle 26">
              <a:extLst>
                <a:ext uri="{FF2B5EF4-FFF2-40B4-BE49-F238E27FC236}">
                  <a16:creationId xmlns:a16="http://schemas.microsoft.com/office/drawing/2014/main" id="{B7AFC7A4-74E3-4383-B86C-95B4DB4DD702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C92F7E29-643F-4415-8E37-EE9C5C3C8431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+- f4 0 f2"/>
                <a:gd name="f9" fmla="+- f3 0 f2"/>
                <a:gd name="f10" fmla="*/ f9 1 2858013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84AEEF26-1E9D-4863-8DD6-CFCCB60E6D87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+- f4 0 f2"/>
                <a:gd name="f9" fmla="+- f3 0 f2"/>
                <a:gd name="f10" fmla="*/ f9 1 1290094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7A013313-C3F1-4FB8-9F0F-4CE00DDD873E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+- f4 0 f2"/>
                <a:gd name="f9" fmla="+- f3 0 f2"/>
                <a:gd name="f10" fmla="*/ f9 1 1249825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Isosceles Triangle 30">
              <a:extLst>
                <a:ext uri="{FF2B5EF4-FFF2-40B4-BE49-F238E27FC236}">
                  <a16:creationId xmlns:a16="http://schemas.microsoft.com/office/drawing/2014/main" id="{58A96E2A-1E99-4050-B829-7DBA35088AB0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Isosceles Triangle 18">
              <a:extLst>
                <a:ext uri="{FF2B5EF4-FFF2-40B4-BE49-F238E27FC236}">
                  <a16:creationId xmlns:a16="http://schemas.microsoft.com/office/drawing/2014/main" id="{AB24E766-1E2B-42C3-8F4B-16FF0A7FFC02}"/>
                </a:ext>
              </a:extLst>
            </p:cNvPr>
            <p:cNvSpPr/>
            <p:nvPr/>
          </p:nvSpPr>
          <p:spPr>
            <a:xfrm rot="10799991">
              <a:off x="-10" y="0"/>
              <a:ext cx="842592" cy="56661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CAF76D1F-1D32-4CD9-859F-8BD9D6435B4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07068" y="2404533"/>
            <a:ext cx="776693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56D2800-7828-4C31-8E0B-08ACCCE7E6E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07068" y="4050828"/>
            <a:ext cx="776693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9A9F2049-6C20-4DA2-85A5-623359C9E0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FA3560-2A0A-4275-9163-89F26B4E577B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8569BF3A-6E6E-4276-B7C6-4E80604FB3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4502D18-F85D-482C-884C-D5A196421F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CC4C28-9F9E-48A6-95D0-3DEC91D4C3E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96776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6173D-72B4-49F6-8670-8E683364C0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3AE70-BFE1-4385-9F9C-09F3C04FB3D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F8B6C-7273-475D-A257-456B37F149C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2EA0AD-3417-48CF-ABFE-78F1869F961C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AF0EA-5CE5-4CC3-8A50-B3D4331C1E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BCB0F-7457-40F9-92E5-74078F7F20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96200B-A9C1-40A5-939F-1AE09747E2E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72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A594F-24F4-4568-A71F-C8C014E089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32C7BE9C-686E-44A4-ACDA-671148B1541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66141" y="3632197"/>
            <a:ext cx="7224528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E033F32-A43B-4C3D-B7B0-0D202286D86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7A8704-66CA-4B99-B3A1-46EDED2C1B2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3882CD-BF7D-48BD-B833-6381BDB588E6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122A05-4D59-4FA1-BE93-5309B910130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66CB765-EF1C-475C-ADB4-0926156F92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1A4911-8D99-4E55-BC82-F1A051425BD8}" type="slidenum">
              <a:t>‹#›</a:t>
            </a:fld>
            <a:endParaRPr lang="en-GB"/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159306C5-972A-424A-AB0A-480D0BD963D3}"/>
              </a:ext>
            </a:extLst>
          </p:cNvPr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1">
            <a:extLst>
              <a:ext uri="{FF2B5EF4-FFF2-40B4-BE49-F238E27FC236}">
                <a16:creationId xmlns:a16="http://schemas.microsoft.com/office/drawing/2014/main" id="{F422F4DC-7A5F-4175-9577-7C8CE2F433C3}"/>
              </a:ext>
            </a:extLst>
          </p:cNvPr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  <a:endParaRPr lang="en-US" sz="1800" b="0" i="0" u="none" strike="noStrike" kern="1200" cap="none" spc="0" baseline="0">
              <a:solidFill>
                <a:srgbClr val="C0E474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4909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3AC1-FC11-41D7-9F76-8203E4EE04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1931990"/>
            <a:ext cx="8596667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B1AA29-84E5-4CDE-B553-773CB545FDB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B336B-B9D4-4CC9-A7F0-D9415F897F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B62EF6-A1C1-4CC3-85E6-1CF5BD4A3AA1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B6645-9E64-4096-B30F-63E1B8FD47F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0E17C-C57E-4F3B-A163-DA46F9A450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BFF478-2C68-451D-90CA-910744D1602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886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9A6FF-0995-41CC-A939-041211B560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F394ABDB-FF4B-4FA4-8971-941267FDA9E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F4253EE-DD48-4EA1-AD0D-9013DE1E966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BA6927-EFC3-4D6E-93B7-15D648E4A67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A4FF02-ED6C-423D-8142-A7D72E01AF28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00C684-C776-47E6-91A2-092E433716D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D153214-D0DD-4A6F-96C1-7EBE12A012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C26830-5BDB-4CA3-95CA-EE702765CEA9}" type="slidenum">
              <a:t>‹#›</a:t>
            </a:fld>
            <a:endParaRPr lang="en-GB"/>
          </a:p>
        </p:txBody>
      </p:sp>
      <p:sp>
        <p:nvSpPr>
          <p:cNvPr id="8" name="TextBox 23">
            <a:extLst>
              <a:ext uri="{FF2B5EF4-FFF2-40B4-BE49-F238E27FC236}">
                <a16:creationId xmlns:a16="http://schemas.microsoft.com/office/drawing/2014/main" id="{986D43D8-821E-44FD-A567-96D38421DFB3}"/>
              </a:ext>
            </a:extLst>
          </p:cNvPr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>
            <a:extLst>
              <a:ext uri="{FF2B5EF4-FFF2-40B4-BE49-F238E27FC236}">
                <a16:creationId xmlns:a16="http://schemas.microsoft.com/office/drawing/2014/main" id="{5591FD04-515D-4CAD-A78A-3FB51E198FE2}"/>
              </a:ext>
            </a:extLst>
          </p:cNvPr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2960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AD09A-43D0-47EA-93D1-0DBE889AAF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8588200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4DC80BE0-8FD8-41DF-8243-C9B42B341C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90C22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6B2172B-F14A-4502-99DF-A9D8A8C812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B0FEF5-5654-4360-88B8-496908DF4A1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E91C71-A8F2-4786-B5F3-CD6BCEEA66D7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1266627-8320-4017-8FAF-3E16FC8AE6F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978A40-B8E8-49B3-A3F2-CE3FD091CC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7B8688-F2C9-4CCF-8B01-C6BD9AA289A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999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0CE0C-974B-4A06-A101-29BDEFFA54C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7613EB-9F6A-440D-9B49-8FAEB7EB744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20DA2-3D9D-4577-9218-6729B9AF2B9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AF7B1C-DF2D-44D5-B3E5-D502A5B1F795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92763-C4CF-4CD6-9316-389344D858C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F98F5-98FE-4F53-B7FC-16710EB5FA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C75026-1E0D-45DD-8E5F-37F01E994E6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470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BF6DD2-6BB9-4993-BB5A-F4B298650F6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967670" y="609603"/>
            <a:ext cx="1304739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8F1741-171E-468D-A724-3C3FD9E2272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77332" y="609603"/>
            <a:ext cx="706014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54E70-D76A-46A7-A1F2-A46043C7A64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EE8931-2D77-45B4-8A3D-E2A297D5E4D1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C815B-1D63-4114-8AB2-CE7C4B2241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6871A-A023-4695-8DAF-0B51D03337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F9E9C1-DE65-49CC-9807-CC3A805A0FB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8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DF63B-28DE-4D87-933F-5BECFBA68B9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4BECB-7FD6-45DD-A2DD-7CAC70AB900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FFB31-6C0E-4FAD-B3AE-F8A4160B6B1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C7DC5D-69DB-4EF4-8034-44BA58F56326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7EDD5-A218-45F9-9F42-06166F28BB0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C569B-D408-4BAD-8274-4066A97AEE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68CED7-7207-415F-926E-58973EAF100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93374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7BEF3-9A91-4127-A519-519CCC6455F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2700863"/>
            <a:ext cx="8596667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1D8993-688B-4B82-A406-3E626AAEF2D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7332" y="4527450"/>
            <a:ext cx="8596667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B3A6B-1E94-4C69-8DFA-9879A26668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FA2054-883D-4318-8184-CB177123D1C1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FE16D-0CEB-4694-9738-AEA20A75928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BBBAC-EBAE-454A-883C-11E274AD7B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ACA379-2E1D-4A53-B7D3-88F82F936D5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56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F5D9-C87E-4264-B2B8-E516D8AC149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0F0AD-3DAB-4034-9D77-6BBB6609A25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A205F4-27B3-424A-B56D-A2313135610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89971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F0819-433F-4517-B143-BD5DC78B1B9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02B048-417C-47A5-BEAB-F297A68BC422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C3A8B-3A3B-48C0-AE10-93AE0C003A2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03CE2-95E4-44DE-A9AB-F252A7815F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84E99E-C68D-41BD-B1AB-4D54BEC57A5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60334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0C6ED-1E38-45A6-A6F0-7B9E6A10AAF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9FB02-281D-45FC-8621-C0808359E5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5741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B117A2-0380-46A2-9CD5-D2997BBC066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75741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064D0-1277-4EAB-BB12-564488AF7A12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088379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54ED67-E9DE-4E92-AA7A-1DE5519D5F1E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088379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E3E3DF-F0DE-4282-9A43-FAFCCF77E1F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C98B52-94E7-47CF-875E-1BA153BE1C97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49B744-7722-4902-98D7-AB94F0C7D11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9E151-0513-492D-86D4-86F9F8FC78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24A9F6-831B-40E6-A9DA-25A8F166E61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80984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9B209-B2C6-4B3F-8FE2-C95F435BC0B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068A1E-C21D-4F1B-B33F-FE346943849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FFF87C-50F4-403B-AB85-832F712C5EB7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AD725-E327-4895-AB9C-63CE11D9A1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BB7895-4449-40FE-AAD8-85DAD598F0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AF9067-5F1A-45BA-8558-C48481D6C7B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71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4D9FA2-0A3C-4A26-9A9D-6975861E711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7EC9E4-29D7-4078-AF8A-E280F846A808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AFB8F-0FE0-4193-AA13-30A187840C5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3A7E90-2E97-42AE-8FDF-21FAFEB10C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759C5B-8C10-4A21-A568-BA2B401A0CE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75844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8D926-93AC-427F-8449-AA9776AED5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1498601"/>
            <a:ext cx="3854525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13572-AAE3-431B-8B89-9BD808993BF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60457" y="514926"/>
            <a:ext cx="4513542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102D58-97B3-44CC-84B4-D2C67DCFAFB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77332" y="2777069"/>
            <a:ext cx="3854525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9EC93-4487-4D3C-9C1A-814B2927D44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4DEB82-0736-45DA-95AA-C52C9A9E817E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A6F5E8-D1FF-4CE7-AC8E-AED63BD105C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3F036-B625-417A-BD13-C092883B2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2921BE-EB70-4753-B4EF-B0242B91F6D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41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120E7-7109-406C-90E8-3E8143526A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4800600"/>
            <a:ext cx="8596667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326E3E-4527-4458-9CE1-373B3D5B513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677332" y="609603"/>
            <a:ext cx="8596667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FC41D-08BD-43F0-B8D0-FE6CE90EEC1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77332" y="5367335"/>
            <a:ext cx="8596667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48132-4604-4C1C-8FE1-C1E9A516AD2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CF72DD-07C5-4185-A3B4-82FD460F9303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07F93-FB20-400F-B2D6-87841E448E9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83FC8-7422-492F-B8EE-C80EBE32AD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22B95D-342D-4D1B-92E6-78531311483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35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62998BD0-74B0-48A1-AAAF-6F3559F3D613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3" name="Straight Connector 19">
              <a:extLst>
                <a:ext uri="{FF2B5EF4-FFF2-40B4-BE49-F238E27FC236}">
                  <a16:creationId xmlns:a16="http://schemas.microsoft.com/office/drawing/2014/main" id="{F3A3FBDF-97AA-46DD-8A6D-CCD18F82BD1F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  <a:miter/>
            </a:ln>
          </p:spPr>
        </p:cxnSp>
        <p:cxnSp>
          <p:nvCxnSpPr>
            <p:cNvPr id="4" name="Straight Connector 20">
              <a:extLst>
                <a:ext uri="{FF2B5EF4-FFF2-40B4-BE49-F238E27FC236}">
                  <a16:creationId xmlns:a16="http://schemas.microsoft.com/office/drawing/2014/main" id="{8FAC0965-3EF0-4053-AAE0-A040E533150E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  <a:miter/>
            </a:ln>
          </p:spPr>
        </p:cxnSp>
        <p:sp>
          <p:nvSpPr>
            <p:cNvPr id="5" name="Rectangle 23">
              <a:extLst>
                <a:ext uri="{FF2B5EF4-FFF2-40B4-BE49-F238E27FC236}">
                  <a16:creationId xmlns:a16="http://schemas.microsoft.com/office/drawing/2014/main" id="{6F3E1CBA-0652-47BF-9C18-FE62A9E82FDC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+- f4 0 f2"/>
                <a:gd name="f9" fmla="+- f3 0 f2"/>
                <a:gd name="f10" fmla="*/ f9 1 3007349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Rectangle 25">
              <a:extLst>
                <a:ext uri="{FF2B5EF4-FFF2-40B4-BE49-F238E27FC236}">
                  <a16:creationId xmlns:a16="http://schemas.microsoft.com/office/drawing/2014/main" id="{59020B0F-65D5-4CF3-9FC0-04A47E9FA4D6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+- f4 0 f2"/>
                <a:gd name="f9" fmla="+- f3 0 f2"/>
                <a:gd name="f10" fmla="*/ f9 1 2573311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Isosceles Triangle 23">
              <a:extLst>
                <a:ext uri="{FF2B5EF4-FFF2-40B4-BE49-F238E27FC236}">
                  <a16:creationId xmlns:a16="http://schemas.microsoft.com/office/drawing/2014/main" id="{4BC5DDDF-3C02-42E9-9169-FEB76FE314D8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4F50DD11-73A8-4E2D-B7DF-B9392AF376D0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+- f4 0 f2"/>
                <a:gd name="f9" fmla="+- f3 0 f2"/>
                <a:gd name="f10" fmla="*/ f9 1 2858013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FB07F34A-FFEC-45D7-8E86-14E9FD560987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+- f4 0 f2"/>
                <a:gd name="f9" fmla="+- f3 0 f2"/>
                <a:gd name="f10" fmla="*/ f9 1 1290094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07B652B0-69E8-4747-B270-6005B3232415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+- f4 0 f2"/>
                <a:gd name="f9" fmla="+- f3 0 f2"/>
                <a:gd name="f10" fmla="*/ f9 1 1249825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Isosceles Triangle 27">
              <a:extLst>
                <a:ext uri="{FF2B5EF4-FFF2-40B4-BE49-F238E27FC236}">
                  <a16:creationId xmlns:a16="http://schemas.microsoft.com/office/drawing/2014/main" id="{16A1C66E-0C37-48A0-B066-4B315649F6DF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Isosceles Triangle 28">
              <a:extLst>
                <a:ext uri="{FF2B5EF4-FFF2-40B4-BE49-F238E27FC236}">
                  <a16:creationId xmlns:a16="http://schemas.microsoft.com/office/drawing/2014/main" id="{1602B47C-4A3D-437B-A099-CC1AB3AE03D2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360"/>
                <a:gd name="f8" fmla="+- 0 0 -270"/>
                <a:gd name="f9" fmla="+- 0 0 -180"/>
                <a:gd name="f10" fmla="+- 0 0 -90"/>
                <a:gd name="f11" fmla="abs f3"/>
                <a:gd name="f12" fmla="abs f4"/>
                <a:gd name="f13" fmla="abs f5"/>
                <a:gd name="f14" fmla="*/ f7 f0 1"/>
                <a:gd name="f15" fmla="*/ f8 f0 1"/>
                <a:gd name="f16" fmla="*/ f9 f0 1"/>
                <a:gd name="f17" fmla="*/ f10 f0 1"/>
                <a:gd name="f18" fmla="?: f11 f3 1"/>
                <a:gd name="f19" fmla="?: f12 f4 1"/>
                <a:gd name="f20" fmla="?: f13 f5 1"/>
                <a:gd name="f21" fmla="*/ f14 1 f2"/>
                <a:gd name="f22" fmla="*/ f15 1 f2"/>
                <a:gd name="f23" fmla="*/ f16 1 f2"/>
                <a:gd name="f24" fmla="*/ f17 1 f2"/>
                <a:gd name="f25" fmla="*/ f18 1 21600"/>
                <a:gd name="f26" fmla="*/ f19 1 21600"/>
                <a:gd name="f27" fmla="*/ 21600 f18 1"/>
                <a:gd name="f28" fmla="*/ 21600 f19 1"/>
                <a:gd name="f29" fmla="+- f21 0 f1"/>
                <a:gd name="f30" fmla="+- f22 0 f1"/>
                <a:gd name="f31" fmla="+- f23 0 f1"/>
                <a:gd name="f32" fmla="+- f24 0 f1"/>
                <a:gd name="f33" fmla="min f26 f25"/>
                <a:gd name="f34" fmla="*/ f27 1 f20"/>
                <a:gd name="f35" fmla="*/ f28 1 f20"/>
                <a:gd name="f36" fmla="val f34"/>
                <a:gd name="f37" fmla="val f35"/>
                <a:gd name="f38" fmla="*/ f6 f33 1"/>
                <a:gd name="f39" fmla="+- f37 0 f6"/>
                <a:gd name="f40" fmla="+- f36 0 f6"/>
                <a:gd name="f41" fmla="*/ f37 f33 1"/>
                <a:gd name="f42" fmla="*/ f36 f33 1"/>
                <a:gd name="f43" fmla="*/ f39 1 2"/>
                <a:gd name="f44" fmla="*/ f40 1 2"/>
                <a:gd name="f45" fmla="*/ f40 f6 1"/>
                <a:gd name="f46" fmla="+- f6 f43 0"/>
                <a:gd name="f47" fmla="*/ f45 1 200000"/>
                <a:gd name="f48" fmla="*/ f45 1 100000"/>
                <a:gd name="f49" fmla="+- f47 f44 0"/>
                <a:gd name="f50" fmla="*/ f47 f33 1"/>
                <a:gd name="f51" fmla="*/ f46 f33 1"/>
                <a:gd name="f52" fmla="*/ f48 f33 1"/>
                <a:gd name="f53" fmla="*/ f49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52" y="f38"/>
                </a:cxn>
                <a:cxn ang="f30">
                  <a:pos x="f50" y="f51"/>
                </a:cxn>
                <a:cxn ang="f31">
                  <a:pos x="f38" y="f41"/>
                </a:cxn>
                <a:cxn ang="f31">
                  <a:pos x="f52" y="f41"/>
                </a:cxn>
                <a:cxn ang="f31">
                  <a:pos x="f42" y="f41"/>
                </a:cxn>
                <a:cxn ang="f32">
                  <a:pos x="f53" y="f51"/>
                </a:cxn>
              </a:cxnLst>
              <a:rect l="f50" t="f51" r="f53" b="f41"/>
              <a:pathLst>
                <a:path>
                  <a:moveTo>
                    <a:pt x="f38" y="f41"/>
                  </a:moveTo>
                  <a:lnTo>
                    <a:pt x="f52" y="f38"/>
                  </a:lnTo>
                  <a:lnTo>
                    <a:pt x="f42" y="f41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11BAF43C-9658-4BE8-8038-8C37D2A6EE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A1C45C8-FBC1-46CF-808E-F585F87FE4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7332" y="2160590"/>
            <a:ext cx="8596667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10EC2DB-7E6F-4F64-A637-229C3CCF875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205133" y="6041358"/>
            <a:ext cx="9119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fld id="{2A111DB1-6B1B-4B2F-A01F-3C8D275094C1}" type="datetime1">
              <a:rPr lang="en-GB"/>
              <a:pPr lvl="0"/>
              <a:t>02/02/2022</a:t>
            </a:fld>
            <a:endParaRPr lang="en-GB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0424E103-A381-4433-A33F-2C57FA9A846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677332" y="6041358"/>
            <a:ext cx="629760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endParaRPr lang="en-GB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2974D2D-C744-4D9C-841E-BB49A063557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590659" y="6041358"/>
            <a:ext cx="6833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90C226"/>
                </a:solidFill>
                <a:uFillTx/>
                <a:latin typeface="Trebuchet MS"/>
              </a:defRPr>
            </a:lvl1pPr>
          </a:lstStyle>
          <a:p>
            <a:pPr lvl="0"/>
            <a:fld id="{5490F515-48D8-4A54-B38C-5B751B801E4E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cap="none" spc="0" baseline="0">
          <a:solidFill>
            <a:srgbClr val="90C226"/>
          </a:solidFill>
          <a:uFillTx/>
          <a:latin typeface="Trebuchet MS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800" b="0" i="0" u="none" strike="noStrike" kern="1200" cap="none" spc="0" baseline="0">
          <a:solidFill>
            <a:srgbClr val="404040"/>
          </a:solidFill>
          <a:uFillTx/>
          <a:latin typeface="Trebuchet MS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600" b="0" i="0" u="none" strike="noStrike" kern="1200" cap="none" spc="0" baseline="0">
          <a:solidFill>
            <a:srgbClr val="404040"/>
          </a:solidFill>
          <a:uFillTx/>
          <a:latin typeface="Trebuchet MS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400" b="0" i="0" u="none" strike="noStrike" kern="1200" cap="none" spc="0" baseline="0">
          <a:solidFill>
            <a:srgbClr val="404040"/>
          </a:solidFill>
          <a:uFillTx/>
          <a:latin typeface="Trebuchet MS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ctecc@justice.gov.uk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Lisa@legaladvicecentre.lond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A wooden table&#10;&#10;Description automatically generated">
            <a:extLst>
              <a:ext uri="{FF2B5EF4-FFF2-40B4-BE49-F238E27FC236}">
                <a16:creationId xmlns:a16="http://schemas.microsoft.com/office/drawing/2014/main" id="{29EE90D1-41EF-4FC8-9CD2-7B7FCB2B522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67"/>
          <a:stretch>
            <a:fillRect/>
          </a:stretch>
        </p:blipFill>
        <p:spPr>
          <a:xfrm>
            <a:off x="142244" y="9"/>
            <a:ext cx="11633197" cy="685799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Isosceles Triangle 55">
            <a:extLst>
              <a:ext uri="{FF2B5EF4-FFF2-40B4-BE49-F238E27FC236}">
                <a16:creationId xmlns:a16="http://schemas.microsoft.com/office/drawing/2014/main" id="{7B96DC91-E9F8-4AED-80B2-59B7FA04C552}"/>
              </a:ext>
            </a:extLst>
          </p:cNvPr>
          <p:cNvSpPr>
            <a:spLocks noMove="1" noResize="1"/>
          </p:cNvSpPr>
          <p:nvPr/>
        </p:nvSpPr>
        <p:spPr>
          <a:xfrm rot="10799991">
            <a:off x="-10" y="0"/>
            <a:ext cx="842592" cy="566615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100000"/>
              <a:gd name="f8" fmla="+- 0 0 -360"/>
              <a:gd name="f9" fmla="+- 0 0 -270"/>
              <a:gd name="f10" fmla="+- 0 0 -180"/>
              <a:gd name="f11" fmla="+- 0 0 -90"/>
              <a:gd name="f12" fmla="abs f3"/>
              <a:gd name="f13" fmla="abs f4"/>
              <a:gd name="f14" fmla="abs f5"/>
              <a:gd name="f15" fmla="*/ f8 f0 1"/>
              <a:gd name="f16" fmla="*/ f9 f0 1"/>
              <a:gd name="f17" fmla="*/ f10 f0 1"/>
              <a:gd name="f18" fmla="*/ f11 f0 1"/>
              <a:gd name="f19" fmla="?: f12 f3 1"/>
              <a:gd name="f20" fmla="?: f13 f4 1"/>
              <a:gd name="f21" fmla="?: f14 f5 1"/>
              <a:gd name="f22" fmla="*/ f15 1 f2"/>
              <a:gd name="f23" fmla="*/ f16 1 f2"/>
              <a:gd name="f24" fmla="*/ f17 1 f2"/>
              <a:gd name="f25" fmla="*/ f18 1 f2"/>
              <a:gd name="f26" fmla="*/ f19 1 21600"/>
              <a:gd name="f27" fmla="*/ f20 1 21600"/>
              <a:gd name="f28" fmla="*/ 21600 f19 1"/>
              <a:gd name="f29" fmla="*/ 21600 f20 1"/>
              <a:gd name="f30" fmla="+- f22 0 f1"/>
              <a:gd name="f31" fmla="+- f23 0 f1"/>
              <a:gd name="f32" fmla="+- f24 0 f1"/>
              <a:gd name="f33" fmla="+- f25 0 f1"/>
              <a:gd name="f34" fmla="min f27 f26"/>
              <a:gd name="f35" fmla="*/ f28 1 f21"/>
              <a:gd name="f36" fmla="*/ f29 1 f21"/>
              <a:gd name="f37" fmla="val f35"/>
              <a:gd name="f38" fmla="val f36"/>
              <a:gd name="f39" fmla="*/ f6 f34 1"/>
              <a:gd name="f40" fmla="+- f38 0 f6"/>
              <a:gd name="f41" fmla="+- f37 0 f6"/>
              <a:gd name="f42" fmla="*/ f38 f34 1"/>
              <a:gd name="f43" fmla="*/ f37 f34 1"/>
              <a:gd name="f44" fmla="*/ f40 1 2"/>
              <a:gd name="f45" fmla="*/ f41 1 2"/>
              <a:gd name="f46" fmla="*/ f41 f7 1"/>
              <a:gd name="f47" fmla="+- f6 f44 0"/>
              <a:gd name="f48" fmla="*/ f46 1 200000"/>
              <a:gd name="f49" fmla="*/ f46 1 100000"/>
              <a:gd name="f50" fmla="+- f48 f45 0"/>
              <a:gd name="f51" fmla="*/ f48 f34 1"/>
              <a:gd name="f52" fmla="*/ f47 f34 1"/>
              <a:gd name="f53" fmla="*/ f49 f34 1"/>
              <a:gd name="f54" fmla="*/ f50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3" y="f39"/>
              </a:cxn>
              <a:cxn ang="f31">
                <a:pos x="f51" y="f52"/>
              </a:cxn>
              <a:cxn ang="f32">
                <a:pos x="f39" y="f42"/>
              </a:cxn>
              <a:cxn ang="f32">
                <a:pos x="f53" y="f42"/>
              </a:cxn>
              <a:cxn ang="f32">
                <a:pos x="f43" y="f42"/>
              </a:cxn>
              <a:cxn ang="f33">
                <a:pos x="f54" y="f52"/>
              </a:cxn>
            </a:cxnLst>
            <a:rect l="f51" t="f52" r="f54" b="f42"/>
            <a:pathLst>
              <a:path>
                <a:moveTo>
                  <a:pt x="f39" y="f42"/>
                </a:moveTo>
                <a:lnTo>
                  <a:pt x="f53" y="f39"/>
                </a:lnTo>
                <a:lnTo>
                  <a:pt x="f43" y="f42"/>
                </a:lnTo>
                <a:close/>
              </a:path>
            </a:pathLst>
          </a:custGeom>
          <a:solidFill>
            <a:srgbClr val="90C226">
              <a:alpha val="85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arallelogram 57">
            <a:extLst>
              <a:ext uri="{FF2B5EF4-FFF2-40B4-BE49-F238E27FC236}">
                <a16:creationId xmlns:a16="http://schemas.microsoft.com/office/drawing/2014/main" id="{11C66465-85BD-40EC-A404-BFF57EFB8304}"/>
              </a:ext>
            </a:extLst>
          </p:cNvPr>
          <p:cNvSpPr>
            <a:spLocks noMove="1" noResize="1"/>
          </p:cNvSpPr>
          <p:nvPr/>
        </p:nvSpPr>
        <p:spPr>
          <a:xfrm>
            <a:off x="3684538" y="0"/>
            <a:ext cx="731520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14937"/>
              <a:gd name="f8" fmla="+- 0 0 -360"/>
              <a:gd name="f9" fmla="+- 0 0 -90"/>
              <a:gd name="f10" fmla="+- 0 0 -180"/>
              <a:gd name="f11" fmla="+- 0 0 -270"/>
              <a:gd name="f12" fmla="abs f3"/>
              <a:gd name="f13" fmla="abs f4"/>
              <a:gd name="f14" fmla="abs f5"/>
              <a:gd name="f15" fmla="*/ 5 f7 1"/>
              <a:gd name="f16" fmla="*/ f8 f0 1"/>
              <a:gd name="f17" fmla="*/ f9 f0 1"/>
              <a:gd name="f18" fmla="*/ f10 f0 1"/>
              <a:gd name="f19" fmla="*/ f11 f0 1"/>
              <a:gd name="f20" fmla="?: f12 f3 1"/>
              <a:gd name="f21" fmla="?: f13 f4 1"/>
              <a:gd name="f22" fmla="?: f14 f5 1"/>
              <a:gd name="f23" fmla="*/ f16 1 f2"/>
              <a:gd name="f24" fmla="*/ f17 1 f2"/>
              <a:gd name="f25" fmla="*/ f18 1 f2"/>
              <a:gd name="f26" fmla="*/ f19 1 f2"/>
              <a:gd name="f27" fmla="*/ f20 1 21600"/>
              <a:gd name="f28" fmla="*/ f21 1 21600"/>
              <a:gd name="f29" fmla="*/ 21600 f20 1"/>
              <a:gd name="f30" fmla="*/ 21600 f21 1"/>
              <a:gd name="f31" fmla="+- f23 0 f1"/>
              <a:gd name="f32" fmla="+- f24 0 f1"/>
              <a:gd name="f33" fmla="+- f25 0 f1"/>
              <a:gd name="f34" fmla="+- f26 0 f1"/>
              <a:gd name="f35" fmla="min f28 f27"/>
              <a:gd name="f36" fmla="*/ f29 1 f22"/>
              <a:gd name="f37" fmla="*/ f30 1 f22"/>
              <a:gd name="f38" fmla="val f36"/>
              <a:gd name="f39" fmla="val f37"/>
              <a:gd name="f40" fmla="*/ f6 f35 1"/>
              <a:gd name="f41" fmla="+- f39 0 f6"/>
              <a:gd name="f42" fmla="+- f38 0 f6"/>
              <a:gd name="f43" fmla="*/ f39 f35 1"/>
              <a:gd name="f44" fmla="*/ f38 f35 1"/>
              <a:gd name="f45" fmla="*/ f41 1 2"/>
              <a:gd name="f46" fmla="*/ f42 1 2"/>
              <a:gd name="f47" fmla="min f42 f41"/>
              <a:gd name="f48" fmla="*/ 100000 f42 1"/>
              <a:gd name="f49" fmla="+- f6 f45 0"/>
              <a:gd name="f50" fmla="+- f6 f46 0"/>
              <a:gd name="f51" fmla="*/ f48 1 f47"/>
              <a:gd name="f52" fmla="*/ f47 f7 1"/>
              <a:gd name="f53" fmla="*/ f52 1 200000"/>
              <a:gd name="f54" fmla="*/ f52 1 100000"/>
              <a:gd name="f55" fmla="*/ f15 1 f51"/>
              <a:gd name="f56" fmla="*/ f41 f50 1"/>
              <a:gd name="f57" fmla="*/ f50 f35 1"/>
              <a:gd name="f58" fmla="*/ f49 f35 1"/>
              <a:gd name="f59" fmla="+- f38 0 f53"/>
              <a:gd name="f60" fmla="+- f38 0 f54"/>
              <a:gd name="f61" fmla="+- 1 f55 0"/>
              <a:gd name="f62" fmla="*/ f56 1 f54"/>
              <a:gd name="f63" fmla="*/ f54 f35 1"/>
              <a:gd name="f64" fmla="*/ f53 f35 1"/>
              <a:gd name="f65" fmla="*/ f60 1 2"/>
              <a:gd name="f66" fmla="*/ f61 1 12"/>
              <a:gd name="f67" fmla="+- f39 0 f62"/>
              <a:gd name="f68" fmla="*/ f60 f35 1"/>
              <a:gd name="f69" fmla="*/ f59 f35 1"/>
              <a:gd name="f70" fmla="*/ f62 f35 1"/>
              <a:gd name="f71" fmla="+- f38 0 f65"/>
              <a:gd name="f72" fmla="*/ f66 f42 1"/>
              <a:gd name="f73" fmla="*/ f66 f41 1"/>
              <a:gd name="f74" fmla="*/ f67 f35 1"/>
              <a:gd name="f75" fmla="*/ f65 f35 1"/>
              <a:gd name="f76" fmla="+- f38 0 f72"/>
              <a:gd name="f77" fmla="+- f39 0 f73"/>
              <a:gd name="f78" fmla="*/ f72 f35 1"/>
              <a:gd name="f79" fmla="*/ f73 f35 1"/>
              <a:gd name="f80" fmla="*/ f71 f35 1"/>
              <a:gd name="f81" fmla="*/ f76 f35 1"/>
              <a:gd name="f82" fmla="*/ f77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57" y="f74"/>
              </a:cxn>
              <a:cxn ang="f31">
                <a:pos x="f80" y="f40"/>
              </a:cxn>
              <a:cxn ang="f32">
                <a:pos x="f69" y="f58"/>
              </a:cxn>
              <a:cxn ang="f33">
                <a:pos x="f75" y="f43"/>
              </a:cxn>
              <a:cxn ang="f33">
                <a:pos x="f57" y="f70"/>
              </a:cxn>
              <a:cxn ang="f34">
                <a:pos x="f64" y="f58"/>
              </a:cxn>
            </a:cxnLst>
            <a:rect l="f78" t="f79" r="f81" b="f82"/>
            <a:pathLst>
              <a:path>
                <a:moveTo>
                  <a:pt x="f40" y="f43"/>
                </a:moveTo>
                <a:lnTo>
                  <a:pt x="f63" y="f40"/>
                </a:lnTo>
                <a:lnTo>
                  <a:pt x="f44" y="f40"/>
                </a:lnTo>
                <a:lnTo>
                  <a:pt x="f68" y="f43"/>
                </a:lnTo>
                <a:close/>
              </a:path>
            </a:pathLst>
          </a:custGeom>
          <a:solidFill>
            <a:srgbClr val="FFFFFF">
              <a:alpha val="91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</a:endParaRPr>
          </a:p>
        </p:txBody>
      </p:sp>
      <p:cxnSp>
        <p:nvCxnSpPr>
          <p:cNvPr id="5" name="Straight Connector 59">
            <a:extLst>
              <a:ext uri="{FF2B5EF4-FFF2-40B4-BE49-F238E27FC236}">
                <a16:creationId xmlns:a16="http://schemas.microsoft.com/office/drawing/2014/main" id="{737FF0C9-2A12-4F10-9602-8878EDD2A9F6}"/>
              </a:ext>
            </a:extLst>
          </p:cNvPr>
          <p:cNvCxnSpPr>
            <a:cxnSpLocks noMove="1" noResize="1"/>
          </p:cNvCxnSpPr>
          <p:nvPr/>
        </p:nvCxnSpPr>
        <p:spPr>
          <a:xfrm>
            <a:off x="9371008" y="0"/>
            <a:ext cx="1219207" cy="6858000"/>
          </a:xfrm>
          <a:prstGeom prst="straightConnector1">
            <a:avLst/>
          </a:prstGeom>
          <a:noFill/>
          <a:ln w="9528" cap="rnd">
            <a:solidFill>
              <a:srgbClr val="BFBFBF"/>
            </a:solidFill>
            <a:prstDash val="solid"/>
            <a:miter/>
          </a:ln>
        </p:spPr>
      </p:cxnSp>
      <p:cxnSp>
        <p:nvCxnSpPr>
          <p:cNvPr id="6" name="Straight Connector 61">
            <a:extLst>
              <a:ext uri="{FF2B5EF4-FFF2-40B4-BE49-F238E27FC236}">
                <a16:creationId xmlns:a16="http://schemas.microsoft.com/office/drawing/2014/main" id="{E41EDFDF-B4B2-4631-9294-AAD90FCF6A79}"/>
              </a:ext>
            </a:extLst>
          </p:cNvPr>
          <p:cNvCxnSpPr>
            <a:cxnSpLocks noMove="1" noResize="1"/>
          </p:cNvCxnSpPr>
          <p:nvPr/>
        </p:nvCxnSpPr>
        <p:spPr>
          <a:xfrm flipH="1">
            <a:off x="7425266" y="3681410"/>
            <a:ext cx="4763557" cy="3176590"/>
          </a:xfrm>
          <a:prstGeom prst="straightConnector1">
            <a:avLst/>
          </a:prstGeom>
          <a:noFill/>
          <a:ln w="9528" cap="rnd">
            <a:solidFill>
              <a:srgbClr val="D9D9D9"/>
            </a:solidFill>
            <a:prstDash val="solid"/>
            <a:miter/>
          </a:ln>
        </p:spPr>
      </p:cxnSp>
      <p:sp>
        <p:nvSpPr>
          <p:cNvPr id="7" name="Rectangle 23">
            <a:extLst>
              <a:ext uri="{FF2B5EF4-FFF2-40B4-BE49-F238E27FC236}">
                <a16:creationId xmlns:a16="http://schemas.microsoft.com/office/drawing/2014/main" id="{0CD6B5E2-7839-44D9-BC87-DF32C9CBB8CC}"/>
              </a:ext>
            </a:extLst>
          </p:cNvPr>
          <p:cNvSpPr>
            <a:spLocks noMove="1" noResize="1"/>
          </p:cNvSpPr>
          <p:nvPr/>
        </p:nvSpPr>
        <p:spPr>
          <a:xfrm>
            <a:off x="9181472" y="-8467"/>
            <a:ext cx="3007351" cy="6866467"/>
          </a:xfrm>
          <a:custGeom>
            <a:avLst/>
            <a:gdLst>
              <a:gd name="f0" fmla="val w"/>
              <a:gd name="f1" fmla="val h"/>
              <a:gd name="f2" fmla="val 0"/>
              <a:gd name="f3" fmla="val 3007349"/>
              <a:gd name="f4" fmla="val 6866467"/>
              <a:gd name="f5" fmla="val 2045532"/>
              <a:gd name="f6" fmla="*/ f0 1 3007349"/>
              <a:gd name="f7" fmla="*/ f1 1 6866467"/>
              <a:gd name="f8" fmla="+- f4 0 f2"/>
              <a:gd name="f9" fmla="+- f3 0 f2"/>
              <a:gd name="f10" fmla="*/ f9 1 3007349"/>
              <a:gd name="f11" fmla="*/ f8 1 6866467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3007349" h="6866467">
                <a:moveTo>
                  <a:pt x="f5" y="f2"/>
                </a:moveTo>
                <a:lnTo>
                  <a:pt x="f3" y="f2"/>
                </a:lnTo>
                <a:lnTo>
                  <a:pt x="f3" y="f4"/>
                </a:lnTo>
                <a:lnTo>
                  <a:pt x="f2" y="f4"/>
                </a:lnTo>
                <a:lnTo>
                  <a:pt x="f5" y="f2"/>
                </a:lnTo>
                <a:close/>
              </a:path>
            </a:pathLst>
          </a:custGeom>
          <a:solidFill>
            <a:srgbClr val="90C226">
              <a:alpha val="30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C2C89C1E-0003-4734-B529-0ACD5905DB6A}"/>
              </a:ext>
            </a:extLst>
          </p:cNvPr>
          <p:cNvSpPr>
            <a:spLocks noMove="1" noResize="1"/>
          </p:cNvSpPr>
          <p:nvPr/>
        </p:nvSpPr>
        <p:spPr>
          <a:xfrm>
            <a:off x="9603440" y="-8467"/>
            <a:ext cx="2588556" cy="6866467"/>
          </a:xfrm>
          <a:custGeom>
            <a:avLst/>
            <a:gdLst>
              <a:gd name="f0" fmla="val w"/>
              <a:gd name="f1" fmla="val h"/>
              <a:gd name="f2" fmla="val 0"/>
              <a:gd name="f3" fmla="val 2573311"/>
              <a:gd name="f4" fmla="val 6866467"/>
              <a:gd name="f5" fmla="val 1202336"/>
              <a:gd name="f6" fmla="*/ f0 1 2573311"/>
              <a:gd name="f7" fmla="*/ f1 1 6866467"/>
              <a:gd name="f8" fmla="+- f4 0 f2"/>
              <a:gd name="f9" fmla="+- f3 0 f2"/>
              <a:gd name="f10" fmla="*/ f9 1 2573311"/>
              <a:gd name="f11" fmla="*/ f8 1 6866467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573311" h="6866467">
                <a:moveTo>
                  <a:pt x="f2" y="f2"/>
                </a:moveTo>
                <a:lnTo>
                  <a:pt x="f3" y="f2"/>
                </a:lnTo>
                <a:lnTo>
                  <a:pt x="f3" y="f4"/>
                </a:lnTo>
                <a:lnTo>
                  <a:pt x="f5" y="f4"/>
                </a:lnTo>
                <a:lnTo>
                  <a:pt x="f2" y="f2"/>
                </a:lnTo>
                <a:close/>
              </a:path>
            </a:pathLst>
          </a:custGeom>
          <a:solidFill>
            <a:srgbClr val="90C226">
              <a:alpha val="20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Isosceles Triangle 67">
            <a:extLst>
              <a:ext uri="{FF2B5EF4-FFF2-40B4-BE49-F238E27FC236}">
                <a16:creationId xmlns:a16="http://schemas.microsoft.com/office/drawing/2014/main" id="{9BA8E1C0-350C-4DD3-8D54-02C5B056E2A2}"/>
              </a:ext>
            </a:extLst>
          </p:cNvPr>
          <p:cNvSpPr>
            <a:spLocks noMove="1" noResize="1"/>
          </p:cNvSpPr>
          <p:nvPr/>
        </p:nvSpPr>
        <p:spPr>
          <a:xfrm>
            <a:off x="8932334" y="3047996"/>
            <a:ext cx="3259671" cy="381000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100000"/>
              <a:gd name="f8" fmla="+- 0 0 -360"/>
              <a:gd name="f9" fmla="+- 0 0 -270"/>
              <a:gd name="f10" fmla="+- 0 0 -180"/>
              <a:gd name="f11" fmla="+- 0 0 -90"/>
              <a:gd name="f12" fmla="abs f3"/>
              <a:gd name="f13" fmla="abs f4"/>
              <a:gd name="f14" fmla="abs f5"/>
              <a:gd name="f15" fmla="*/ f8 f0 1"/>
              <a:gd name="f16" fmla="*/ f9 f0 1"/>
              <a:gd name="f17" fmla="*/ f10 f0 1"/>
              <a:gd name="f18" fmla="*/ f11 f0 1"/>
              <a:gd name="f19" fmla="?: f12 f3 1"/>
              <a:gd name="f20" fmla="?: f13 f4 1"/>
              <a:gd name="f21" fmla="?: f14 f5 1"/>
              <a:gd name="f22" fmla="*/ f15 1 f2"/>
              <a:gd name="f23" fmla="*/ f16 1 f2"/>
              <a:gd name="f24" fmla="*/ f17 1 f2"/>
              <a:gd name="f25" fmla="*/ f18 1 f2"/>
              <a:gd name="f26" fmla="*/ f19 1 21600"/>
              <a:gd name="f27" fmla="*/ f20 1 21600"/>
              <a:gd name="f28" fmla="*/ 21600 f19 1"/>
              <a:gd name="f29" fmla="*/ 21600 f20 1"/>
              <a:gd name="f30" fmla="+- f22 0 f1"/>
              <a:gd name="f31" fmla="+- f23 0 f1"/>
              <a:gd name="f32" fmla="+- f24 0 f1"/>
              <a:gd name="f33" fmla="+- f25 0 f1"/>
              <a:gd name="f34" fmla="min f27 f26"/>
              <a:gd name="f35" fmla="*/ f28 1 f21"/>
              <a:gd name="f36" fmla="*/ f29 1 f21"/>
              <a:gd name="f37" fmla="val f35"/>
              <a:gd name="f38" fmla="val f36"/>
              <a:gd name="f39" fmla="*/ f6 f34 1"/>
              <a:gd name="f40" fmla="+- f38 0 f6"/>
              <a:gd name="f41" fmla="+- f37 0 f6"/>
              <a:gd name="f42" fmla="*/ f38 f34 1"/>
              <a:gd name="f43" fmla="*/ f37 f34 1"/>
              <a:gd name="f44" fmla="*/ f40 1 2"/>
              <a:gd name="f45" fmla="*/ f41 1 2"/>
              <a:gd name="f46" fmla="*/ f41 f7 1"/>
              <a:gd name="f47" fmla="+- f6 f44 0"/>
              <a:gd name="f48" fmla="*/ f46 1 200000"/>
              <a:gd name="f49" fmla="*/ f46 1 100000"/>
              <a:gd name="f50" fmla="+- f48 f45 0"/>
              <a:gd name="f51" fmla="*/ f48 f34 1"/>
              <a:gd name="f52" fmla="*/ f47 f34 1"/>
              <a:gd name="f53" fmla="*/ f49 f34 1"/>
              <a:gd name="f54" fmla="*/ f50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3" y="f39"/>
              </a:cxn>
              <a:cxn ang="f31">
                <a:pos x="f51" y="f52"/>
              </a:cxn>
              <a:cxn ang="f32">
                <a:pos x="f39" y="f42"/>
              </a:cxn>
              <a:cxn ang="f32">
                <a:pos x="f53" y="f42"/>
              </a:cxn>
              <a:cxn ang="f32">
                <a:pos x="f43" y="f42"/>
              </a:cxn>
              <a:cxn ang="f33">
                <a:pos x="f54" y="f52"/>
              </a:cxn>
            </a:cxnLst>
            <a:rect l="f51" t="f52" r="f54" b="f42"/>
            <a:pathLst>
              <a:path>
                <a:moveTo>
                  <a:pt x="f39" y="f42"/>
                </a:moveTo>
                <a:lnTo>
                  <a:pt x="f53" y="f39"/>
                </a:lnTo>
                <a:lnTo>
                  <a:pt x="f43" y="f42"/>
                </a:lnTo>
                <a:close/>
              </a:path>
            </a:pathLst>
          </a:custGeom>
          <a:solidFill>
            <a:srgbClr val="54A021">
              <a:alpha val="72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6F0EE6-B160-41C0-93B2-1832EEB64E2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704203" y="195309"/>
            <a:ext cx="5886012" cy="2852686"/>
          </a:xfrm>
        </p:spPr>
        <p:txBody>
          <a:bodyPr>
            <a:normAutofit/>
          </a:bodyPr>
          <a:lstStyle/>
          <a:p>
            <a:pPr lvl="0" algn="ctr"/>
            <a:r>
              <a:rPr lang="en-GB" sz="44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ECF Family Law </a:t>
            </a:r>
            <a:endParaRPr lang="en-GB" sz="4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3D25093-54A4-4A33-85D6-CCC9A586E2F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704203" y="4630887"/>
            <a:ext cx="4573033" cy="1556849"/>
          </a:xfrm>
        </p:spPr>
        <p:txBody>
          <a:bodyPr>
            <a:normAutofit/>
          </a:bodyPr>
          <a:lstStyle/>
          <a:p>
            <a:pPr lvl="0"/>
            <a:r>
              <a:rPr lang="en-GB" b="1" dirty="0">
                <a:latin typeface="Times New Roman" pitchFamily="18"/>
                <a:cs typeface="Times New Roman" pitchFamily="18"/>
              </a:rPr>
              <a:t>Lisa </a:t>
            </a:r>
            <a:r>
              <a:rPr lang="en-GB" b="1" dirty="0" err="1">
                <a:latin typeface="Times New Roman" pitchFamily="18"/>
                <a:cs typeface="Times New Roman" pitchFamily="18"/>
              </a:rPr>
              <a:t>Okoroafor</a:t>
            </a:r>
            <a:r>
              <a:rPr lang="en-GB" b="1" dirty="0">
                <a:latin typeface="Times New Roman" pitchFamily="18"/>
                <a:cs typeface="Times New Roman" pitchFamily="18"/>
              </a:rPr>
              <a:t> </a:t>
            </a:r>
          </a:p>
          <a:p>
            <a:pPr lvl="0"/>
            <a:r>
              <a:rPr lang="en-GB" b="1" dirty="0">
                <a:latin typeface="Times New Roman" pitchFamily="18"/>
                <a:cs typeface="Times New Roman" pitchFamily="18"/>
              </a:rPr>
              <a:t>Solicitor at Legal Advice Centre (University House)</a:t>
            </a:r>
          </a:p>
          <a:p>
            <a:pPr lvl="0"/>
            <a:r>
              <a:rPr lang="en-GB" b="1" dirty="0">
                <a:latin typeface="Times New Roman" pitchFamily="18"/>
                <a:cs typeface="Times New Roman" pitchFamily="18"/>
              </a:rPr>
              <a:t>February 2022</a:t>
            </a:r>
          </a:p>
        </p:txBody>
      </p:sp>
      <p:sp>
        <p:nvSpPr>
          <p:cNvPr id="12" name="Rectangle 27">
            <a:extLst>
              <a:ext uri="{FF2B5EF4-FFF2-40B4-BE49-F238E27FC236}">
                <a16:creationId xmlns:a16="http://schemas.microsoft.com/office/drawing/2014/main" id="{52CFC9A2-0A98-42A4-859F-F59040F79156}"/>
              </a:ext>
            </a:extLst>
          </p:cNvPr>
          <p:cNvSpPr>
            <a:spLocks noMove="1" noResize="1"/>
          </p:cNvSpPr>
          <p:nvPr/>
        </p:nvSpPr>
        <p:spPr>
          <a:xfrm>
            <a:off x="9334496" y="-8467"/>
            <a:ext cx="2854327" cy="6866467"/>
          </a:xfrm>
          <a:custGeom>
            <a:avLst/>
            <a:gdLst>
              <a:gd name="f0" fmla="val w"/>
              <a:gd name="f1" fmla="val h"/>
              <a:gd name="f2" fmla="val 0"/>
              <a:gd name="f3" fmla="val 2858013"/>
              <a:gd name="f4" fmla="val 6866467"/>
              <a:gd name="f5" fmla="val 2473942"/>
              <a:gd name="f6" fmla="*/ f0 1 2858013"/>
              <a:gd name="f7" fmla="*/ f1 1 6866467"/>
              <a:gd name="f8" fmla="+- f4 0 f2"/>
              <a:gd name="f9" fmla="+- f3 0 f2"/>
              <a:gd name="f10" fmla="*/ f9 1 2858013"/>
              <a:gd name="f11" fmla="*/ f8 1 6866467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858013" h="6866467">
                <a:moveTo>
                  <a:pt x="f2" y="f2"/>
                </a:moveTo>
                <a:lnTo>
                  <a:pt x="f3" y="f2"/>
                </a:lnTo>
                <a:lnTo>
                  <a:pt x="f3" y="f4"/>
                </a:lnTo>
                <a:lnTo>
                  <a:pt x="f5" y="f4"/>
                </a:lnTo>
                <a:lnTo>
                  <a:pt x="f2" y="f2"/>
                </a:lnTo>
                <a:close/>
              </a:path>
            </a:pathLst>
          </a:custGeom>
          <a:solidFill>
            <a:srgbClr val="3F7819">
              <a:alpha val="47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Rectangle 28">
            <a:extLst>
              <a:ext uri="{FF2B5EF4-FFF2-40B4-BE49-F238E27FC236}">
                <a16:creationId xmlns:a16="http://schemas.microsoft.com/office/drawing/2014/main" id="{6F8049F0-F952-480E-9A44-57DB629B0879}"/>
              </a:ext>
            </a:extLst>
          </p:cNvPr>
          <p:cNvSpPr>
            <a:spLocks noMove="1" noResize="1"/>
          </p:cNvSpPr>
          <p:nvPr/>
        </p:nvSpPr>
        <p:spPr>
          <a:xfrm>
            <a:off x="10898733" y="-8467"/>
            <a:ext cx="1290090" cy="6866467"/>
          </a:xfrm>
          <a:custGeom>
            <a:avLst/>
            <a:gdLst>
              <a:gd name="f0" fmla="val w"/>
              <a:gd name="f1" fmla="val h"/>
              <a:gd name="f2" fmla="val 0"/>
              <a:gd name="f3" fmla="val 1290094"/>
              <a:gd name="f4" fmla="val 6858000"/>
              <a:gd name="f5" fmla="val 1019735"/>
              <a:gd name="f6" fmla="*/ f0 1 1290094"/>
              <a:gd name="f7" fmla="*/ f1 1 6858000"/>
              <a:gd name="f8" fmla="+- f4 0 f2"/>
              <a:gd name="f9" fmla="+- f3 0 f2"/>
              <a:gd name="f10" fmla="*/ f9 1 1290094"/>
              <a:gd name="f11" fmla="*/ f8 1 6858000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1290094" h="6858000">
                <a:moveTo>
                  <a:pt x="f5" y="f2"/>
                </a:moveTo>
                <a:lnTo>
                  <a:pt x="f3" y="f2"/>
                </a:lnTo>
                <a:lnTo>
                  <a:pt x="f3" y="f4"/>
                </a:lnTo>
                <a:lnTo>
                  <a:pt x="f2" y="f4"/>
                </a:lnTo>
                <a:lnTo>
                  <a:pt x="f5" y="f2"/>
                </a:lnTo>
                <a:close/>
              </a:path>
            </a:pathLst>
          </a:custGeom>
          <a:solidFill>
            <a:srgbClr val="C0E474">
              <a:alpha val="70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29">
            <a:extLst>
              <a:ext uri="{FF2B5EF4-FFF2-40B4-BE49-F238E27FC236}">
                <a16:creationId xmlns:a16="http://schemas.microsoft.com/office/drawing/2014/main" id="{A9AC3DBB-13CB-4520-A942-9A6A9215A8B0}"/>
              </a:ext>
            </a:extLst>
          </p:cNvPr>
          <p:cNvSpPr>
            <a:spLocks noMove="1" noResize="1"/>
          </p:cNvSpPr>
          <p:nvPr/>
        </p:nvSpPr>
        <p:spPr>
          <a:xfrm>
            <a:off x="10938994" y="-8467"/>
            <a:ext cx="1249829" cy="6866467"/>
          </a:xfrm>
          <a:custGeom>
            <a:avLst/>
            <a:gdLst>
              <a:gd name="f0" fmla="val w"/>
              <a:gd name="f1" fmla="val h"/>
              <a:gd name="f2" fmla="val 0"/>
              <a:gd name="f3" fmla="val 1249825"/>
              <a:gd name="f4" fmla="val 6858000"/>
              <a:gd name="f5" fmla="val 1109382"/>
              <a:gd name="f6" fmla="*/ f0 1 1249825"/>
              <a:gd name="f7" fmla="*/ f1 1 6858000"/>
              <a:gd name="f8" fmla="+- f4 0 f2"/>
              <a:gd name="f9" fmla="+- f3 0 f2"/>
              <a:gd name="f10" fmla="*/ f9 1 1249825"/>
              <a:gd name="f11" fmla="*/ f8 1 6858000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1249825" h="6858000">
                <a:moveTo>
                  <a:pt x="f2" y="f2"/>
                </a:moveTo>
                <a:lnTo>
                  <a:pt x="f3" y="f2"/>
                </a:lnTo>
                <a:lnTo>
                  <a:pt x="f3" y="f4"/>
                </a:lnTo>
                <a:lnTo>
                  <a:pt x="f5" y="f4"/>
                </a:lnTo>
                <a:lnTo>
                  <a:pt x="f2" y="f2"/>
                </a:lnTo>
                <a:close/>
              </a:path>
            </a:pathLst>
          </a:custGeom>
          <a:solidFill>
            <a:srgbClr val="90C226">
              <a:alpha val="65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Isosceles Triangle 75">
            <a:extLst>
              <a:ext uri="{FF2B5EF4-FFF2-40B4-BE49-F238E27FC236}">
                <a16:creationId xmlns:a16="http://schemas.microsoft.com/office/drawing/2014/main" id="{A3AB7020-7B13-456B-9C94-18C547E2BF4D}"/>
              </a:ext>
            </a:extLst>
          </p:cNvPr>
          <p:cNvSpPr>
            <a:spLocks noMove="1" noResize="1"/>
          </p:cNvSpPr>
          <p:nvPr/>
        </p:nvSpPr>
        <p:spPr>
          <a:xfrm>
            <a:off x="10371664" y="3589870"/>
            <a:ext cx="1817159" cy="326812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100000"/>
              <a:gd name="f8" fmla="+- 0 0 -360"/>
              <a:gd name="f9" fmla="+- 0 0 -270"/>
              <a:gd name="f10" fmla="+- 0 0 -180"/>
              <a:gd name="f11" fmla="+- 0 0 -90"/>
              <a:gd name="f12" fmla="abs f3"/>
              <a:gd name="f13" fmla="abs f4"/>
              <a:gd name="f14" fmla="abs f5"/>
              <a:gd name="f15" fmla="*/ f8 f0 1"/>
              <a:gd name="f16" fmla="*/ f9 f0 1"/>
              <a:gd name="f17" fmla="*/ f10 f0 1"/>
              <a:gd name="f18" fmla="*/ f11 f0 1"/>
              <a:gd name="f19" fmla="?: f12 f3 1"/>
              <a:gd name="f20" fmla="?: f13 f4 1"/>
              <a:gd name="f21" fmla="?: f14 f5 1"/>
              <a:gd name="f22" fmla="*/ f15 1 f2"/>
              <a:gd name="f23" fmla="*/ f16 1 f2"/>
              <a:gd name="f24" fmla="*/ f17 1 f2"/>
              <a:gd name="f25" fmla="*/ f18 1 f2"/>
              <a:gd name="f26" fmla="*/ f19 1 21600"/>
              <a:gd name="f27" fmla="*/ f20 1 21600"/>
              <a:gd name="f28" fmla="*/ 21600 f19 1"/>
              <a:gd name="f29" fmla="*/ 21600 f20 1"/>
              <a:gd name="f30" fmla="+- f22 0 f1"/>
              <a:gd name="f31" fmla="+- f23 0 f1"/>
              <a:gd name="f32" fmla="+- f24 0 f1"/>
              <a:gd name="f33" fmla="+- f25 0 f1"/>
              <a:gd name="f34" fmla="min f27 f26"/>
              <a:gd name="f35" fmla="*/ f28 1 f21"/>
              <a:gd name="f36" fmla="*/ f29 1 f21"/>
              <a:gd name="f37" fmla="val f35"/>
              <a:gd name="f38" fmla="val f36"/>
              <a:gd name="f39" fmla="*/ f6 f34 1"/>
              <a:gd name="f40" fmla="+- f38 0 f6"/>
              <a:gd name="f41" fmla="+- f37 0 f6"/>
              <a:gd name="f42" fmla="*/ f38 f34 1"/>
              <a:gd name="f43" fmla="*/ f37 f34 1"/>
              <a:gd name="f44" fmla="*/ f40 1 2"/>
              <a:gd name="f45" fmla="*/ f41 1 2"/>
              <a:gd name="f46" fmla="*/ f41 f7 1"/>
              <a:gd name="f47" fmla="+- f6 f44 0"/>
              <a:gd name="f48" fmla="*/ f46 1 200000"/>
              <a:gd name="f49" fmla="*/ f46 1 100000"/>
              <a:gd name="f50" fmla="+- f48 f45 0"/>
              <a:gd name="f51" fmla="*/ f48 f34 1"/>
              <a:gd name="f52" fmla="*/ f47 f34 1"/>
              <a:gd name="f53" fmla="*/ f49 f34 1"/>
              <a:gd name="f54" fmla="*/ f50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3" y="f39"/>
              </a:cxn>
              <a:cxn ang="f31">
                <a:pos x="f51" y="f52"/>
              </a:cxn>
              <a:cxn ang="f32">
                <a:pos x="f39" y="f42"/>
              </a:cxn>
              <a:cxn ang="f32">
                <a:pos x="f53" y="f42"/>
              </a:cxn>
              <a:cxn ang="f32">
                <a:pos x="f43" y="f42"/>
              </a:cxn>
              <a:cxn ang="f33">
                <a:pos x="f54" y="f52"/>
              </a:cxn>
            </a:cxnLst>
            <a:rect l="f51" t="f52" r="f54" b="f42"/>
            <a:pathLst>
              <a:path>
                <a:moveTo>
                  <a:pt x="f39" y="f42"/>
                </a:moveTo>
                <a:lnTo>
                  <a:pt x="f53" y="f39"/>
                </a:lnTo>
                <a:lnTo>
                  <a:pt x="f43" y="f42"/>
                </a:lnTo>
                <a:close/>
              </a:path>
            </a:pathLst>
          </a:custGeom>
          <a:solidFill>
            <a:srgbClr val="90C226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5E4A-19DF-4E48-9DC4-A742CB2C72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926012"/>
            <a:ext cx="8596667" cy="805138"/>
          </a:xfrm>
        </p:spPr>
        <p:txBody>
          <a:bodyPr>
            <a:normAutofit/>
          </a:bodyPr>
          <a:lstStyle/>
          <a:p>
            <a:pPr lvl="0"/>
            <a:r>
              <a:rPr lang="en-GB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 for ECF- Human Rights Test</a:t>
            </a:r>
            <a:endParaRPr lang="en-GB" sz="3200" b="1" u="sng" dirty="0">
              <a:solidFill>
                <a:srgbClr val="000000"/>
              </a:solidFill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0BC54-8E81-4D6D-BA0B-2AA61CD6972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1819921"/>
            <a:ext cx="8596667" cy="4107137"/>
          </a:xfrm>
        </p:spPr>
        <p:txBody>
          <a:bodyPr>
            <a:normAutofit fontScale="55000" lnSpcReduction="20000"/>
          </a:bodyPr>
          <a:lstStyle/>
          <a:p>
            <a:r>
              <a:rPr lang="en-GB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Convention right to civil Legal Aid is most likely to arise under </a:t>
            </a:r>
          </a:p>
          <a:p>
            <a:pPr marL="0" indent="0">
              <a:buNone/>
            </a:pPr>
            <a:endParaRPr lang="en-GB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 6 ECHR - </a:t>
            </a:r>
            <a:r>
              <a:rPr lang="en-GB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right to a fair hearing within a reasonable time by an independent and impartial tribunal established by law. </a:t>
            </a:r>
          </a:p>
          <a:p>
            <a:endParaRPr lang="en-GB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 8 ECHR - </a:t>
            </a:r>
            <a:r>
              <a:rPr lang="en-GB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right to respect for private and family life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 3 ECHR - </a:t>
            </a:r>
            <a:r>
              <a:rPr lang="en-GB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right to be free from inhuman or degrading treatment.</a:t>
            </a:r>
          </a:p>
          <a:p>
            <a:pPr marL="0" indent="0">
              <a:buNone/>
            </a:pPr>
            <a:endParaRPr lang="en-GB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 47 of the Charter of Fundamental Rights of the European Union -  </a:t>
            </a:r>
            <a:r>
              <a:rPr lang="en-GB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 that everyone shall have the possibility of being advised, defended and represented. </a:t>
            </a:r>
          </a:p>
          <a:p>
            <a:pPr marL="0" lvl="0" indent="0">
              <a:lnSpc>
                <a:spcPct val="90000"/>
              </a:lnSpc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C8C92-D53D-40D9-A4F6-301B35507B3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0688" y="417250"/>
            <a:ext cx="8874850" cy="1104270"/>
          </a:xfrm>
        </p:spPr>
        <p:txBody>
          <a:bodyPr/>
          <a:lstStyle/>
          <a:p>
            <a:pPr lvl="0"/>
            <a:r>
              <a:rPr lang="en-GB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 for ECF- Human Rights Test</a:t>
            </a:r>
            <a:endParaRPr lang="en-GB" sz="3200" b="1" u="sng" dirty="0">
              <a:solidFill>
                <a:srgbClr val="000000"/>
              </a:solidFill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B44CD52-23AB-42E3-BF15-1BCA4D5C6BA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10688" y="1521519"/>
            <a:ext cx="7516569" cy="5309073"/>
          </a:xfrm>
          <a:solidFill>
            <a:srgbClr val="FFFFFF"/>
          </a:solidFill>
        </p:spPr>
        <p:txBody>
          <a:bodyPr lIns="126964" tIns="126964" rIns="0" bIns="126964" anchor="ctr">
            <a:spAutoFit/>
          </a:bodyPr>
          <a:lstStyle/>
          <a:p>
            <a:pPr marL="0" lvl="0" indent="0">
              <a:buNone/>
            </a:pPr>
            <a:r>
              <a:rPr lang="en-GB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case of </a:t>
            </a:r>
            <a:r>
              <a:rPr lang="en-GB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Gudanaviciene</a:t>
            </a:r>
            <a:endParaRPr lang="en-GB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Court of Appeal in this case decided that the Lord Chancellor’s Guidance on Exceptional Case Funding (ECF) is unlawful and incompatible with the right of access to justice under </a:t>
            </a:r>
            <a:r>
              <a:rPr lang="en-GB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 6</a:t>
            </a:r>
            <a:r>
              <a:rPr lang="en-GB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of the ECHR and Article 47 of the Charter of Fundamental Rights of the European Union. </a:t>
            </a:r>
          </a:p>
          <a:p>
            <a:pPr marL="0" lvl="0" indent="0">
              <a:buNone/>
            </a:pPr>
            <a:endParaRPr lang="en-GB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Court has further decided that this Guidance was not compatible with Article 8 of the ECHR in immigration cases. </a:t>
            </a:r>
          </a:p>
          <a:p>
            <a:pPr marL="0" lvl="0" indent="0">
              <a:buNone/>
            </a:pPr>
            <a:endParaRPr lang="en-GB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Gudanaviciene</a:t>
            </a:r>
            <a:r>
              <a:rPr lang="en-GB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case involved five Claimants who had immigration cases and who were refused exceptional funding to assist them in the court action they were involved in.</a:t>
            </a:r>
          </a:p>
          <a:p>
            <a:pPr marL="0" lvl="0" indent="0">
              <a:buNone/>
            </a:pPr>
            <a:endParaRPr lang="en-GB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Court’s view, there was nothing in the language of section 10(3) to suggest that exceptional case determinations will only rarely be made</a:t>
            </a:r>
            <a:r>
              <a:rPr lang="en-GB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CA33AD3-404F-4D1A-9F0A-AF86E54038C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39229" y="2121763"/>
            <a:ext cx="8115574" cy="4159195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same legal principle applies in family law cases. When assessing whether Convention rights require funding is effectively a three-way balancing act. The factors which need to be addressed are:</a:t>
            </a: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legal, factual and procedural complexity of the matter; </a:t>
            </a:r>
          </a:p>
          <a:p>
            <a:pPr lvl="1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what is at stake; and </a:t>
            </a:r>
          </a:p>
          <a:p>
            <a:pPr lvl="1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ability of the applicant to represent themselves without legal assistance. </a:t>
            </a:r>
          </a:p>
          <a:p>
            <a:pPr marL="0" lvl="0" indent="0" algn="just">
              <a:buNone/>
            </a:pPr>
            <a:endParaRPr lang="en-GB" dirty="0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6AB59F52-F8EF-4B27-899E-320C6F29FBF7}"/>
              </a:ext>
            </a:extLst>
          </p:cNvPr>
          <p:cNvSpPr txBox="1"/>
          <p:nvPr/>
        </p:nvSpPr>
        <p:spPr>
          <a:xfrm>
            <a:off x="639228" y="902851"/>
            <a:ext cx="9028555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 for ECF- Human Rights Test</a:t>
            </a:r>
            <a:endParaRPr lang="en-GB" sz="40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D84F045-3390-4E44-952B-79AC4DEFCF1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50046" y="1750453"/>
            <a:ext cx="7904695" cy="4410649"/>
          </a:xfrm>
        </p:spPr>
        <p:txBody>
          <a:bodyPr>
            <a:normAutofit/>
          </a:bodyPr>
          <a:lstStyle/>
          <a:p>
            <a:pPr lvl="0"/>
            <a:r>
              <a:rPr lang="en-GB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Legal, factual and procedural complexity </a:t>
            </a:r>
          </a:p>
          <a:p>
            <a:pPr lvl="1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Client’s lack of understanding of legal and factual issues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of understanding of the legal principles statute and case law </a:t>
            </a:r>
          </a:p>
          <a:p>
            <a:pPr lvl="1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procedural steps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of legal expertise and training: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Advocacy/ cross examination, legal drafting, and research</a:t>
            </a:r>
          </a:p>
          <a:p>
            <a:pPr lvl="1"/>
            <a:endParaRPr lang="en-GB" sz="2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the issues at stake </a:t>
            </a:r>
          </a:p>
          <a:p>
            <a:pPr lvl="1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proceedings affecting a family relationship will be of importance to the client.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proceedings could determine whether the client has contact with their child. </a:t>
            </a:r>
          </a:p>
          <a:p>
            <a:pPr lvl="0" algn="just">
              <a:lnSpc>
                <a:spcPct val="90000"/>
              </a:lnSpc>
            </a:pPr>
            <a:endParaRPr lang="en-GB" dirty="0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CC8C025-BA49-4931-B755-96F12F513E4F}"/>
              </a:ext>
            </a:extLst>
          </p:cNvPr>
          <p:cNvSpPr txBox="1"/>
          <p:nvPr/>
        </p:nvSpPr>
        <p:spPr>
          <a:xfrm>
            <a:off x="568171" y="566809"/>
            <a:ext cx="8842159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 for ECF- Human Rights Test</a:t>
            </a:r>
            <a:endParaRPr lang="en-GB" sz="40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D84F045-3390-4E44-952B-79AC4DEFCF1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50046" y="1750453"/>
            <a:ext cx="7904695" cy="4410649"/>
          </a:xfrm>
        </p:spPr>
        <p:txBody>
          <a:bodyPr>
            <a:normAutofit/>
          </a:bodyPr>
          <a:lstStyle/>
          <a:p>
            <a:r>
              <a:rPr lang="en-GB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ability of the applicant to present their case effectively</a:t>
            </a:r>
          </a:p>
          <a:p>
            <a:pPr lvl="1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of education</a:t>
            </a:r>
          </a:p>
          <a:p>
            <a:pPr lvl="1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IQ </a:t>
            </a:r>
          </a:p>
          <a:p>
            <a:pPr lvl="1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Mental or physical issues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barriers </a:t>
            </a:r>
          </a:p>
          <a:p>
            <a:pPr marL="0" lvl="0" indent="0" algn="just">
              <a:lnSpc>
                <a:spcPct val="90000"/>
              </a:lnSpc>
              <a:buNone/>
            </a:pPr>
            <a:endParaRPr lang="en-GB" dirty="0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CC8C025-BA49-4931-B755-96F12F513E4F}"/>
              </a:ext>
            </a:extLst>
          </p:cNvPr>
          <p:cNvSpPr txBox="1"/>
          <p:nvPr/>
        </p:nvSpPr>
        <p:spPr>
          <a:xfrm>
            <a:off x="577048" y="593442"/>
            <a:ext cx="9001958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 for ECF- Human Rights Test</a:t>
            </a:r>
            <a:endParaRPr lang="en-GB" sz="40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6082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D84F045-3390-4E44-952B-79AC4DEFCF1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50046" y="1750453"/>
            <a:ext cx="7904695" cy="44106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Reported cases </a:t>
            </a: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v K 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[2014] EWHC 700 (Fam) – Case concerned family proceedings at disputed final hearing stage (i.e. full representation); Father accused of serious (and potentially criminal) conduct (in this case, rape) in family proceedings; Cross examination was necessary for fairness, and, if the father was unrepresented he would have to cross-examine the mother in respect of the rape allegations. Important because contact with child at stake; Complex because cross-examination is a specific skill; “Where allegations of this seriousness arise it is very important that the respondent to the allegation is given advice. </a:t>
            </a: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v Q 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[2014] EWFC 7 - A father who had been convicted of a sexual offence against a minor had applied for contact with his child; expert reports said that he should not have contact; the father spoke very poor English, and could not effectively mount a defence at the final hearing; Munby P stated he was “unpersuaded that there are not matters in these reports which could properly be challenged, probed, by someone representing the father” and as a result could not dismiss the application as the mother requested.</a:t>
            </a:r>
          </a:p>
          <a:p>
            <a:pPr lvl="0" algn="just">
              <a:lnSpc>
                <a:spcPct val="90000"/>
              </a:lnSpc>
            </a:pPr>
            <a:endParaRPr lang="en-GB" dirty="0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CC8C025-BA49-4931-B755-96F12F513E4F}"/>
              </a:ext>
            </a:extLst>
          </p:cNvPr>
          <p:cNvSpPr txBox="1"/>
          <p:nvPr/>
        </p:nvSpPr>
        <p:spPr>
          <a:xfrm>
            <a:off x="523782" y="584564"/>
            <a:ext cx="8842159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 for ECF- Human Rights Test</a:t>
            </a:r>
            <a:endParaRPr lang="en-GB" sz="40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4618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9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52085322-16C4-456B-A816-1A7AA5A3F59C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D17B9599-2BD7-4DC5-96D9-E0C0209812B7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</a:endParaRPr>
          </a:p>
        </p:txBody>
      </p:sp>
      <p:cxnSp>
        <p:nvCxnSpPr>
          <p:cNvPr id="4" name="Straight Connector 13">
            <a:extLst>
              <a:ext uri="{FF2B5EF4-FFF2-40B4-BE49-F238E27FC236}">
                <a16:creationId xmlns:a16="http://schemas.microsoft.com/office/drawing/2014/main" id="{DE0C7766-EB3F-44B6-AF9E-795B62B10DA2}"/>
              </a:ext>
            </a:extLst>
          </p:cNvPr>
          <p:cNvCxnSpPr>
            <a:cxnSpLocks noMove="1" noResize="1"/>
          </p:cNvCxnSpPr>
          <p:nvPr/>
        </p:nvCxnSpPr>
        <p:spPr>
          <a:xfrm>
            <a:off x="5111313" y="0"/>
            <a:ext cx="1219197" cy="6858000"/>
          </a:xfrm>
          <a:prstGeom prst="straightConnector1">
            <a:avLst/>
          </a:prstGeom>
          <a:noFill/>
          <a:ln w="9528" cap="rnd">
            <a:solidFill>
              <a:srgbClr val="6C911D"/>
            </a:solidFill>
            <a:prstDash val="solid"/>
            <a:miter/>
          </a:ln>
        </p:spPr>
      </p:cxnSp>
      <p:cxnSp>
        <p:nvCxnSpPr>
          <p:cNvPr id="5" name="Straight Connector 15">
            <a:extLst>
              <a:ext uri="{FF2B5EF4-FFF2-40B4-BE49-F238E27FC236}">
                <a16:creationId xmlns:a16="http://schemas.microsoft.com/office/drawing/2014/main" id="{81A8502C-FFCA-464B-8AD8-3ACF80B7D6A5}"/>
              </a:ext>
            </a:extLst>
          </p:cNvPr>
          <p:cNvCxnSpPr>
            <a:cxnSpLocks noMove="1" noResize="1"/>
          </p:cNvCxnSpPr>
          <p:nvPr/>
        </p:nvCxnSpPr>
        <p:spPr>
          <a:xfrm flipH="1">
            <a:off x="3290980" y="3681410"/>
            <a:ext cx="4763558" cy="3176590"/>
          </a:xfrm>
          <a:prstGeom prst="straightConnector1">
            <a:avLst/>
          </a:prstGeom>
          <a:noFill/>
          <a:ln w="9528" cap="rnd">
            <a:solidFill>
              <a:srgbClr val="7F7F7F">
                <a:alpha val="80000"/>
              </a:srgbClr>
            </a:solidFill>
            <a:prstDash val="solid"/>
            <a:miter/>
          </a:ln>
        </p:spPr>
      </p:cxnSp>
      <p:sp>
        <p:nvSpPr>
          <p:cNvPr id="6" name="Rectangle 23">
            <a:extLst>
              <a:ext uri="{FF2B5EF4-FFF2-40B4-BE49-F238E27FC236}">
                <a16:creationId xmlns:a16="http://schemas.microsoft.com/office/drawing/2014/main" id="{AEF4F120-19ED-4866-948D-A69516DD0EB9}"/>
              </a:ext>
            </a:extLst>
          </p:cNvPr>
          <p:cNvSpPr>
            <a:spLocks noMove="1" noResize="1"/>
          </p:cNvSpPr>
          <p:nvPr/>
        </p:nvSpPr>
        <p:spPr>
          <a:xfrm>
            <a:off x="4482571" y="-8467"/>
            <a:ext cx="3007351" cy="6866467"/>
          </a:xfrm>
          <a:custGeom>
            <a:avLst/>
            <a:gdLst>
              <a:gd name="f0" fmla="val w"/>
              <a:gd name="f1" fmla="val h"/>
              <a:gd name="f2" fmla="val 0"/>
              <a:gd name="f3" fmla="val 3007349"/>
              <a:gd name="f4" fmla="val 6866467"/>
              <a:gd name="f5" fmla="val 2045532"/>
              <a:gd name="f6" fmla="*/ f0 1 3007349"/>
              <a:gd name="f7" fmla="*/ f1 1 6866467"/>
              <a:gd name="f8" fmla="+- f4 0 f2"/>
              <a:gd name="f9" fmla="+- f3 0 f2"/>
              <a:gd name="f10" fmla="*/ f9 1 3007349"/>
              <a:gd name="f11" fmla="*/ f8 1 6866467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3007349" h="6866467">
                <a:moveTo>
                  <a:pt x="f5" y="f2"/>
                </a:moveTo>
                <a:lnTo>
                  <a:pt x="f3" y="f2"/>
                </a:lnTo>
                <a:lnTo>
                  <a:pt x="f3" y="f4"/>
                </a:lnTo>
                <a:lnTo>
                  <a:pt x="f2" y="f4"/>
                </a:lnTo>
                <a:lnTo>
                  <a:pt x="f5" y="f2"/>
                </a:lnTo>
                <a:close/>
              </a:path>
            </a:pathLst>
          </a:custGeom>
          <a:solidFill>
            <a:srgbClr val="90C226">
              <a:alpha val="30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C1805647-E9F7-46A6-9955-000C49A04452}"/>
              </a:ext>
            </a:extLst>
          </p:cNvPr>
          <p:cNvSpPr>
            <a:spLocks noMove="1" noResize="1"/>
          </p:cNvSpPr>
          <p:nvPr/>
        </p:nvSpPr>
        <p:spPr>
          <a:xfrm>
            <a:off x="4904530" y="-8467"/>
            <a:ext cx="2588556" cy="6866467"/>
          </a:xfrm>
          <a:custGeom>
            <a:avLst/>
            <a:gdLst>
              <a:gd name="f0" fmla="val w"/>
              <a:gd name="f1" fmla="val h"/>
              <a:gd name="f2" fmla="val 0"/>
              <a:gd name="f3" fmla="val 2573311"/>
              <a:gd name="f4" fmla="val 6866467"/>
              <a:gd name="f5" fmla="val 1202336"/>
              <a:gd name="f6" fmla="*/ f0 1 2573311"/>
              <a:gd name="f7" fmla="*/ f1 1 6866467"/>
              <a:gd name="f8" fmla="+- f4 0 f2"/>
              <a:gd name="f9" fmla="+- f3 0 f2"/>
              <a:gd name="f10" fmla="*/ f9 1 2573311"/>
              <a:gd name="f11" fmla="*/ f8 1 6866467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573311" h="6866467">
                <a:moveTo>
                  <a:pt x="f2" y="f2"/>
                </a:moveTo>
                <a:lnTo>
                  <a:pt x="f3" y="f2"/>
                </a:lnTo>
                <a:lnTo>
                  <a:pt x="f3" y="f4"/>
                </a:lnTo>
                <a:lnTo>
                  <a:pt x="f5" y="f4"/>
                </a:lnTo>
                <a:lnTo>
                  <a:pt x="f2" y="f2"/>
                </a:lnTo>
                <a:close/>
              </a:path>
            </a:pathLst>
          </a:custGeom>
          <a:solidFill>
            <a:srgbClr val="90C226">
              <a:alpha val="20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Isosceles Triangle 21">
            <a:extLst>
              <a:ext uri="{FF2B5EF4-FFF2-40B4-BE49-F238E27FC236}">
                <a16:creationId xmlns:a16="http://schemas.microsoft.com/office/drawing/2014/main" id="{323CC807-C914-4B57-8A5C-153102888E2D}"/>
              </a:ext>
            </a:extLst>
          </p:cNvPr>
          <p:cNvSpPr>
            <a:spLocks noMove="1" noResize="1"/>
          </p:cNvSpPr>
          <p:nvPr/>
        </p:nvSpPr>
        <p:spPr>
          <a:xfrm>
            <a:off x="4233425" y="3047996"/>
            <a:ext cx="3259671" cy="381000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100000"/>
              <a:gd name="f8" fmla="+- 0 0 -360"/>
              <a:gd name="f9" fmla="+- 0 0 -270"/>
              <a:gd name="f10" fmla="+- 0 0 -180"/>
              <a:gd name="f11" fmla="+- 0 0 -90"/>
              <a:gd name="f12" fmla="abs f3"/>
              <a:gd name="f13" fmla="abs f4"/>
              <a:gd name="f14" fmla="abs f5"/>
              <a:gd name="f15" fmla="*/ f8 f0 1"/>
              <a:gd name="f16" fmla="*/ f9 f0 1"/>
              <a:gd name="f17" fmla="*/ f10 f0 1"/>
              <a:gd name="f18" fmla="*/ f11 f0 1"/>
              <a:gd name="f19" fmla="?: f12 f3 1"/>
              <a:gd name="f20" fmla="?: f13 f4 1"/>
              <a:gd name="f21" fmla="?: f14 f5 1"/>
              <a:gd name="f22" fmla="*/ f15 1 f2"/>
              <a:gd name="f23" fmla="*/ f16 1 f2"/>
              <a:gd name="f24" fmla="*/ f17 1 f2"/>
              <a:gd name="f25" fmla="*/ f18 1 f2"/>
              <a:gd name="f26" fmla="*/ f19 1 21600"/>
              <a:gd name="f27" fmla="*/ f20 1 21600"/>
              <a:gd name="f28" fmla="*/ 21600 f19 1"/>
              <a:gd name="f29" fmla="*/ 21600 f20 1"/>
              <a:gd name="f30" fmla="+- f22 0 f1"/>
              <a:gd name="f31" fmla="+- f23 0 f1"/>
              <a:gd name="f32" fmla="+- f24 0 f1"/>
              <a:gd name="f33" fmla="+- f25 0 f1"/>
              <a:gd name="f34" fmla="min f27 f26"/>
              <a:gd name="f35" fmla="*/ f28 1 f21"/>
              <a:gd name="f36" fmla="*/ f29 1 f21"/>
              <a:gd name="f37" fmla="val f35"/>
              <a:gd name="f38" fmla="val f36"/>
              <a:gd name="f39" fmla="*/ f6 f34 1"/>
              <a:gd name="f40" fmla="+- f38 0 f6"/>
              <a:gd name="f41" fmla="+- f37 0 f6"/>
              <a:gd name="f42" fmla="*/ f38 f34 1"/>
              <a:gd name="f43" fmla="*/ f37 f34 1"/>
              <a:gd name="f44" fmla="*/ f40 1 2"/>
              <a:gd name="f45" fmla="*/ f41 1 2"/>
              <a:gd name="f46" fmla="*/ f41 f7 1"/>
              <a:gd name="f47" fmla="+- f6 f44 0"/>
              <a:gd name="f48" fmla="*/ f46 1 200000"/>
              <a:gd name="f49" fmla="*/ f46 1 100000"/>
              <a:gd name="f50" fmla="+- f48 f45 0"/>
              <a:gd name="f51" fmla="*/ f48 f34 1"/>
              <a:gd name="f52" fmla="*/ f47 f34 1"/>
              <a:gd name="f53" fmla="*/ f49 f34 1"/>
              <a:gd name="f54" fmla="*/ f50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3" y="f39"/>
              </a:cxn>
              <a:cxn ang="f31">
                <a:pos x="f51" y="f52"/>
              </a:cxn>
              <a:cxn ang="f32">
                <a:pos x="f39" y="f42"/>
              </a:cxn>
              <a:cxn ang="f32">
                <a:pos x="f53" y="f42"/>
              </a:cxn>
              <a:cxn ang="f32">
                <a:pos x="f43" y="f42"/>
              </a:cxn>
              <a:cxn ang="f33">
                <a:pos x="f54" y="f52"/>
              </a:cxn>
            </a:cxnLst>
            <a:rect l="f51" t="f52" r="f54" b="f42"/>
            <a:pathLst>
              <a:path>
                <a:moveTo>
                  <a:pt x="f39" y="f42"/>
                </a:moveTo>
                <a:lnTo>
                  <a:pt x="f53" y="f39"/>
                </a:lnTo>
                <a:lnTo>
                  <a:pt x="f43" y="f42"/>
                </a:lnTo>
                <a:close/>
              </a:path>
            </a:pathLst>
          </a:custGeom>
          <a:solidFill>
            <a:srgbClr val="54A021">
              <a:alpha val="72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id="{6F31EF2C-B281-4AD7-9C73-057840B4C59F}"/>
              </a:ext>
            </a:extLst>
          </p:cNvPr>
          <p:cNvSpPr>
            <a:spLocks noMove="1" noResize="1"/>
          </p:cNvSpPr>
          <p:nvPr/>
        </p:nvSpPr>
        <p:spPr>
          <a:xfrm>
            <a:off x="4635596" y="-8467"/>
            <a:ext cx="2854327" cy="6866467"/>
          </a:xfrm>
          <a:custGeom>
            <a:avLst/>
            <a:gdLst>
              <a:gd name="f0" fmla="val w"/>
              <a:gd name="f1" fmla="val h"/>
              <a:gd name="f2" fmla="val 0"/>
              <a:gd name="f3" fmla="val 2858013"/>
              <a:gd name="f4" fmla="val 6866467"/>
              <a:gd name="f5" fmla="val 2473942"/>
              <a:gd name="f6" fmla="*/ f0 1 2858013"/>
              <a:gd name="f7" fmla="*/ f1 1 6866467"/>
              <a:gd name="f8" fmla="+- f4 0 f2"/>
              <a:gd name="f9" fmla="+- f3 0 f2"/>
              <a:gd name="f10" fmla="*/ f9 1 2858013"/>
              <a:gd name="f11" fmla="*/ f8 1 6866467"/>
              <a:gd name="f12" fmla="*/ f2 1 f10"/>
              <a:gd name="f13" fmla="*/ f3 1 f10"/>
              <a:gd name="f14" fmla="*/ f2 1 f11"/>
              <a:gd name="f15" fmla="*/ f4 1 f11"/>
              <a:gd name="f16" fmla="*/ f12 f6 1"/>
              <a:gd name="f17" fmla="*/ f13 f6 1"/>
              <a:gd name="f18" fmla="*/ f15 f7 1"/>
              <a:gd name="f19" fmla="*/ f14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858013" h="6866467">
                <a:moveTo>
                  <a:pt x="f2" y="f2"/>
                </a:moveTo>
                <a:lnTo>
                  <a:pt x="f3" y="f2"/>
                </a:lnTo>
                <a:lnTo>
                  <a:pt x="f3" y="f4"/>
                </a:lnTo>
                <a:lnTo>
                  <a:pt x="f5" y="f4"/>
                </a:lnTo>
                <a:lnTo>
                  <a:pt x="f2" y="f2"/>
                </a:lnTo>
                <a:close/>
              </a:path>
            </a:pathLst>
          </a:custGeom>
          <a:solidFill>
            <a:srgbClr val="3F7819">
              <a:alpha val="70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Isosceles Triangle 25">
            <a:extLst>
              <a:ext uri="{FF2B5EF4-FFF2-40B4-BE49-F238E27FC236}">
                <a16:creationId xmlns:a16="http://schemas.microsoft.com/office/drawing/2014/main" id="{4F705273-3827-457D-9763-E5EB040F35B1}"/>
              </a:ext>
            </a:extLst>
          </p:cNvPr>
          <p:cNvSpPr>
            <a:spLocks noMove="1" noResize="1"/>
          </p:cNvSpPr>
          <p:nvPr/>
        </p:nvSpPr>
        <p:spPr>
          <a:xfrm>
            <a:off x="5672754" y="3589870"/>
            <a:ext cx="1817159" cy="326812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100000"/>
              <a:gd name="f8" fmla="+- 0 0 -360"/>
              <a:gd name="f9" fmla="+- 0 0 -270"/>
              <a:gd name="f10" fmla="+- 0 0 -180"/>
              <a:gd name="f11" fmla="+- 0 0 -90"/>
              <a:gd name="f12" fmla="abs f3"/>
              <a:gd name="f13" fmla="abs f4"/>
              <a:gd name="f14" fmla="abs f5"/>
              <a:gd name="f15" fmla="*/ f8 f0 1"/>
              <a:gd name="f16" fmla="*/ f9 f0 1"/>
              <a:gd name="f17" fmla="*/ f10 f0 1"/>
              <a:gd name="f18" fmla="*/ f11 f0 1"/>
              <a:gd name="f19" fmla="?: f12 f3 1"/>
              <a:gd name="f20" fmla="?: f13 f4 1"/>
              <a:gd name="f21" fmla="?: f14 f5 1"/>
              <a:gd name="f22" fmla="*/ f15 1 f2"/>
              <a:gd name="f23" fmla="*/ f16 1 f2"/>
              <a:gd name="f24" fmla="*/ f17 1 f2"/>
              <a:gd name="f25" fmla="*/ f18 1 f2"/>
              <a:gd name="f26" fmla="*/ f19 1 21600"/>
              <a:gd name="f27" fmla="*/ f20 1 21600"/>
              <a:gd name="f28" fmla="*/ 21600 f19 1"/>
              <a:gd name="f29" fmla="*/ 21600 f20 1"/>
              <a:gd name="f30" fmla="+- f22 0 f1"/>
              <a:gd name="f31" fmla="+- f23 0 f1"/>
              <a:gd name="f32" fmla="+- f24 0 f1"/>
              <a:gd name="f33" fmla="+- f25 0 f1"/>
              <a:gd name="f34" fmla="min f27 f26"/>
              <a:gd name="f35" fmla="*/ f28 1 f21"/>
              <a:gd name="f36" fmla="*/ f29 1 f21"/>
              <a:gd name="f37" fmla="val f35"/>
              <a:gd name="f38" fmla="val f36"/>
              <a:gd name="f39" fmla="*/ f6 f34 1"/>
              <a:gd name="f40" fmla="+- f38 0 f6"/>
              <a:gd name="f41" fmla="+- f37 0 f6"/>
              <a:gd name="f42" fmla="*/ f38 f34 1"/>
              <a:gd name="f43" fmla="*/ f37 f34 1"/>
              <a:gd name="f44" fmla="*/ f40 1 2"/>
              <a:gd name="f45" fmla="*/ f41 1 2"/>
              <a:gd name="f46" fmla="*/ f41 f7 1"/>
              <a:gd name="f47" fmla="+- f6 f44 0"/>
              <a:gd name="f48" fmla="*/ f46 1 200000"/>
              <a:gd name="f49" fmla="*/ f46 1 100000"/>
              <a:gd name="f50" fmla="+- f48 f45 0"/>
              <a:gd name="f51" fmla="*/ f48 f34 1"/>
              <a:gd name="f52" fmla="*/ f47 f34 1"/>
              <a:gd name="f53" fmla="*/ f49 f34 1"/>
              <a:gd name="f54" fmla="*/ f50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3" y="f39"/>
              </a:cxn>
              <a:cxn ang="f31">
                <a:pos x="f51" y="f52"/>
              </a:cxn>
              <a:cxn ang="f32">
                <a:pos x="f39" y="f42"/>
              </a:cxn>
              <a:cxn ang="f32">
                <a:pos x="f53" y="f42"/>
              </a:cxn>
              <a:cxn ang="f32">
                <a:pos x="f43" y="f42"/>
              </a:cxn>
              <a:cxn ang="f33">
                <a:pos x="f54" y="f52"/>
              </a:cxn>
            </a:cxnLst>
            <a:rect l="f51" t="f52" r="f54" b="f42"/>
            <a:pathLst>
              <a:path>
                <a:moveTo>
                  <a:pt x="f39" y="f42"/>
                </a:moveTo>
                <a:lnTo>
                  <a:pt x="f53" y="f39"/>
                </a:lnTo>
                <a:lnTo>
                  <a:pt x="f43" y="f42"/>
                </a:lnTo>
                <a:close/>
              </a:path>
            </a:pathLst>
          </a:custGeom>
          <a:solidFill>
            <a:srgbClr val="90C226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Freeform: Shape 27">
            <a:extLst>
              <a:ext uri="{FF2B5EF4-FFF2-40B4-BE49-F238E27FC236}">
                <a16:creationId xmlns:a16="http://schemas.microsoft.com/office/drawing/2014/main" id="{AC437EDD-C8F9-4236-B05E-42BAEDBECE8D}"/>
              </a:ext>
            </a:extLst>
          </p:cNvPr>
          <p:cNvSpPr>
            <a:spLocks noMove="1" noResize="1"/>
          </p:cNvSpPr>
          <p:nvPr/>
        </p:nvSpPr>
        <p:spPr>
          <a:xfrm>
            <a:off x="6197629" y="-8467"/>
            <a:ext cx="5994367" cy="686646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994369"/>
              <a:gd name="f7" fmla="val 6866467"/>
              <a:gd name="f8" fmla="val 1249825"/>
              <a:gd name="f9" fmla="val 8467"/>
              <a:gd name="f10" fmla="val 1109382"/>
              <a:gd name="f11" fmla="+- 0 0 -90"/>
              <a:gd name="f12" fmla="*/ f3 1 5994369"/>
              <a:gd name="f13" fmla="*/ f4 1 6866467"/>
              <a:gd name="f14" fmla="+- f7 0 f5"/>
              <a:gd name="f15" fmla="+- f6 0 f5"/>
              <a:gd name="f16" fmla="*/ f11 f0 1"/>
              <a:gd name="f17" fmla="*/ f15 1 5994369"/>
              <a:gd name="f18" fmla="*/ f14 1 6866467"/>
              <a:gd name="f19" fmla="*/ 0 f15 1"/>
              <a:gd name="f20" fmla="*/ 0 f14 1"/>
              <a:gd name="f21" fmla="*/ 1249825 f15 1"/>
              <a:gd name="f22" fmla="*/ 8467 f14 1"/>
              <a:gd name="f23" fmla="*/ 5994369 f15 1"/>
              <a:gd name="f24" fmla="*/ 6866467 f14 1"/>
              <a:gd name="f25" fmla="*/ 1109382 f15 1"/>
              <a:gd name="f26" fmla="*/ f16 1 f2"/>
              <a:gd name="f27" fmla="*/ f19 1 5994369"/>
              <a:gd name="f28" fmla="*/ f20 1 6866467"/>
              <a:gd name="f29" fmla="*/ f21 1 5994369"/>
              <a:gd name="f30" fmla="*/ f22 1 6866467"/>
              <a:gd name="f31" fmla="*/ f23 1 5994369"/>
              <a:gd name="f32" fmla="*/ f24 1 6866467"/>
              <a:gd name="f33" fmla="*/ f25 1 5994369"/>
              <a:gd name="f34" fmla="*/ f5 1 f17"/>
              <a:gd name="f35" fmla="*/ f6 1 f17"/>
              <a:gd name="f36" fmla="*/ f5 1 f18"/>
              <a:gd name="f37" fmla="*/ f7 1 f18"/>
              <a:gd name="f38" fmla="+- f26 0 f1"/>
              <a:gd name="f39" fmla="*/ f27 1 f17"/>
              <a:gd name="f40" fmla="*/ f28 1 f18"/>
              <a:gd name="f41" fmla="*/ f29 1 f17"/>
              <a:gd name="f42" fmla="*/ f30 1 f18"/>
              <a:gd name="f43" fmla="*/ f31 1 f17"/>
              <a:gd name="f44" fmla="*/ f32 1 f18"/>
              <a:gd name="f45" fmla="*/ f33 1 f17"/>
              <a:gd name="f46" fmla="*/ f34 f12 1"/>
              <a:gd name="f47" fmla="*/ f35 f12 1"/>
              <a:gd name="f48" fmla="*/ f37 f13 1"/>
              <a:gd name="f49" fmla="*/ f36 f13 1"/>
              <a:gd name="f50" fmla="*/ f39 f12 1"/>
              <a:gd name="f51" fmla="*/ f40 f13 1"/>
              <a:gd name="f52" fmla="*/ f41 f12 1"/>
              <a:gd name="f53" fmla="*/ f42 f13 1"/>
              <a:gd name="f54" fmla="*/ f43 f12 1"/>
              <a:gd name="f55" fmla="*/ f44 f13 1"/>
              <a:gd name="f56" fmla="*/ f45 f1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0" y="f51"/>
              </a:cxn>
              <a:cxn ang="f38">
                <a:pos x="f52" y="f51"/>
              </a:cxn>
              <a:cxn ang="f38">
                <a:pos x="f52" y="f53"/>
              </a:cxn>
              <a:cxn ang="f38">
                <a:pos x="f54" y="f53"/>
              </a:cxn>
              <a:cxn ang="f38">
                <a:pos x="f54" y="f55"/>
              </a:cxn>
              <a:cxn ang="f38">
                <a:pos x="f52" y="f55"/>
              </a:cxn>
              <a:cxn ang="f38">
                <a:pos x="f56" y="f55"/>
              </a:cxn>
            </a:cxnLst>
            <a:rect l="f46" t="f49" r="f47" b="f48"/>
            <a:pathLst>
              <a:path w="5994369" h="6866467">
                <a:moveTo>
                  <a:pt x="f5" y="f5"/>
                </a:moveTo>
                <a:lnTo>
                  <a:pt x="f8" y="f5"/>
                </a:lnTo>
                <a:lnTo>
                  <a:pt x="f8" y="f9"/>
                </a:lnTo>
                <a:lnTo>
                  <a:pt x="f6" y="f9"/>
                </a:lnTo>
                <a:lnTo>
                  <a:pt x="f6" y="f7"/>
                </a:lnTo>
                <a:lnTo>
                  <a:pt x="f8" y="f7"/>
                </a:lnTo>
                <a:lnTo>
                  <a:pt x="f10" y="f7"/>
                </a:lnTo>
                <a:close/>
              </a:path>
            </a:pathLst>
          </a:custGeom>
          <a:solidFill>
            <a:srgbClr val="3F781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8FE567C-3E41-443A-A7AA-24A85F18496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81725" y="609602"/>
            <a:ext cx="4512984" cy="2658527"/>
          </a:xfrm>
        </p:spPr>
        <p:txBody>
          <a:bodyPr anchor="ctr">
            <a:normAutofit/>
          </a:bodyPr>
          <a:lstStyle/>
          <a:p>
            <a:pPr lvl="0" algn="ctr"/>
            <a:r>
              <a:rPr lang="en-GB" sz="4000" u="sng" dirty="0">
                <a:solidFill>
                  <a:srgbClr val="FFFFFF"/>
                </a:solidFill>
                <a:latin typeface="Times New Roman" pitchFamily="18"/>
                <a:cs typeface="Times New Roman" pitchFamily="18"/>
              </a:rPr>
              <a:t>How to prepare an ECF application </a:t>
            </a:r>
          </a:p>
        </p:txBody>
      </p:sp>
      <p:pic>
        <p:nvPicPr>
          <p:cNvPr id="5124" name="Picture 4" descr="Preparing your application to the AFP » Becoming a Doctor">
            <a:extLst>
              <a:ext uri="{FF2B5EF4-FFF2-40B4-BE49-F238E27FC236}">
                <a16:creationId xmlns:a16="http://schemas.microsoft.com/office/drawing/2014/main" id="{032CD143-8820-4369-86AE-9CE396215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15" y="1938864"/>
            <a:ext cx="4002118" cy="2713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0B758-6228-4A7C-AA8A-65AF8F4094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4"/>
            <a:ext cx="8596667" cy="757558"/>
          </a:xfrm>
        </p:spPr>
        <p:txBody>
          <a:bodyPr>
            <a:normAutofit fontScale="90000"/>
          </a:bodyPr>
          <a:lstStyle/>
          <a:p>
            <a:pPr lvl="0"/>
            <a:r>
              <a:rPr lang="en-GB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 Aid Forms </a:t>
            </a:r>
            <a:br>
              <a:rPr lang="en-GB" sz="2900" b="1" dirty="0">
                <a:latin typeface="nta"/>
              </a:rPr>
            </a:br>
            <a:endParaRPr lang="en-GB" sz="2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33897-9BE9-41B1-8211-6A0BEF7D007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1859276"/>
            <a:ext cx="6170508" cy="4500877"/>
          </a:xfrm>
        </p:spPr>
        <p:txBody>
          <a:bodyPr>
            <a:norm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the means test first (CIV MEANS 1 OR 2 FORM). This will ensure that the test is met and avoid possibly wasting time drafting an application then finding that the test is in fact not met. </a:t>
            </a:r>
          </a:p>
          <a:p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Means Test form (a CIV MEANS 1 FORM is to be completed for client’s not receiving a passporting benefit and a CIV MEANS 2 </a:t>
            </a:r>
            <a:r>
              <a:rPr lang="en-GB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</a:t>
            </a:r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to be completed for client’s receiving passporting benefits) </a:t>
            </a:r>
          </a:p>
          <a:p>
            <a:pPr marL="0" indent="0">
              <a:buNone/>
            </a:pPr>
            <a:endParaRPr lang="en-GB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 a CIV APP 3 FORM 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 a</a:t>
            </a:r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CIV ECF1 FORM</a:t>
            </a:r>
          </a:p>
        </p:txBody>
      </p:sp>
      <p:pic>
        <p:nvPicPr>
          <p:cNvPr id="6146" name="Picture 2" descr="Top Tips - pro-manchester">
            <a:extLst>
              <a:ext uri="{FF2B5EF4-FFF2-40B4-BE49-F238E27FC236}">
                <a16:creationId xmlns:a16="http://schemas.microsoft.com/office/drawing/2014/main" id="{6214D333-596A-4954-BC5C-4535E3404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771" y="2195187"/>
            <a:ext cx="2128237" cy="194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0B758-6228-4A7C-AA8A-65AF8F4094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4"/>
            <a:ext cx="8596667" cy="757558"/>
          </a:xfrm>
        </p:spPr>
        <p:txBody>
          <a:bodyPr>
            <a:normAutofit fontScale="90000"/>
          </a:bodyPr>
          <a:lstStyle/>
          <a:p>
            <a:pPr lvl="0"/>
            <a:r>
              <a:rPr lang="en-GB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 ECF1 FORM</a:t>
            </a:r>
            <a:br>
              <a:rPr lang="en-GB" sz="2900" b="1" dirty="0">
                <a:latin typeface="nta"/>
              </a:rPr>
            </a:br>
            <a:endParaRPr lang="en-GB" sz="2900" dirty="0"/>
          </a:p>
        </p:txBody>
      </p:sp>
      <p:pic>
        <p:nvPicPr>
          <p:cNvPr id="5" name="Picture 2" descr="\\PLP-SRV04\Users Drive\Casework\ECF\5. Training\Webinar\ecf1-version-4-april-2017_Page_1.jpg">
            <a:extLst>
              <a:ext uri="{FF2B5EF4-FFF2-40B4-BE49-F238E27FC236}">
                <a16:creationId xmlns:a16="http://schemas.microsoft.com/office/drawing/2014/main" id="{C8264DFA-42D7-41CD-A271-E778DB181A1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78" y="1456626"/>
            <a:ext cx="3885204" cy="5105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EEF252-2A37-4763-BA4D-AF07A21E9CA6}"/>
              </a:ext>
            </a:extLst>
          </p:cNvPr>
          <p:cNvSpPr txBox="1"/>
          <p:nvPr/>
        </p:nvSpPr>
        <p:spPr>
          <a:xfrm>
            <a:off x="4860821" y="1997839"/>
            <a:ext cx="471294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Urgency – Provider Pack states that urgent applications will be considered within ten working days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requesting an adjournment in very urgent cases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571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0B758-6228-4A7C-AA8A-65AF8F4094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4"/>
            <a:ext cx="8596667" cy="757558"/>
          </a:xfrm>
        </p:spPr>
        <p:txBody>
          <a:bodyPr>
            <a:normAutofit fontScale="90000"/>
          </a:bodyPr>
          <a:lstStyle/>
          <a:p>
            <a:pPr lvl="0"/>
            <a:r>
              <a:rPr lang="en-GB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 ECF1 FORM (2)</a:t>
            </a:r>
            <a:br>
              <a:rPr lang="en-GB" sz="2900" b="1" dirty="0">
                <a:latin typeface="nta"/>
              </a:rPr>
            </a:br>
            <a:endParaRPr lang="en-GB" sz="2900" dirty="0"/>
          </a:p>
        </p:txBody>
      </p:sp>
      <p:pic>
        <p:nvPicPr>
          <p:cNvPr id="5" name="Picture 2" descr="\\PLP-SRV04\Users Drive\Casework\ECF\5. Training\Webinar\ecf1-version-4-april-2017_Page_2.jpg">
            <a:extLst>
              <a:ext uri="{FF2B5EF4-FFF2-40B4-BE49-F238E27FC236}">
                <a16:creationId xmlns:a16="http://schemas.microsoft.com/office/drawing/2014/main" id="{0F3A6126-3713-449C-94B3-625EFB72C9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94" y="1237581"/>
            <a:ext cx="4353355" cy="544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075BE4-684A-4D79-9F1D-3716DB462519}"/>
              </a:ext>
            </a:extLst>
          </p:cNvPr>
          <p:cNvSpPr txBox="1"/>
          <p:nvPr/>
        </p:nvSpPr>
        <p:spPr>
          <a:xfrm>
            <a:off x="4786884" y="1444859"/>
            <a:ext cx="487832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case and Individual case contracts</a:t>
            </a:r>
          </a:p>
          <a:p>
            <a:pPr marL="0" indent="0">
              <a:buNone/>
            </a:pPr>
            <a:endParaRPr lang="en-GB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administration of justice test must be met - R31(5) Civil Legal Aid (Procedure) Regulations 2012</a:t>
            </a:r>
          </a:p>
        </p:txBody>
      </p:sp>
    </p:spTree>
    <p:extLst>
      <p:ext uri="{BB962C8B-B14F-4D97-AF65-F5344CB8AC3E}">
        <p14:creationId xmlns:p14="http://schemas.microsoft.com/office/powerpoint/2010/main" val="601617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D9F93-849F-4B80-B566-7ED1588F2B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92395" y="812801"/>
            <a:ext cx="4828114" cy="828675"/>
          </a:xfrm>
        </p:spPr>
        <p:txBody>
          <a:bodyPr/>
          <a:lstStyle/>
          <a:p>
            <a:pPr lvl="0"/>
            <a:r>
              <a:rPr lang="en-GB" u="sng" dirty="0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This session will cover: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C0FBF-5611-4451-B266-796CBBA2E56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67878" y="2123785"/>
            <a:ext cx="7884999" cy="409946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201F1E"/>
                </a:solidFill>
                <a:latin typeface="Times New Roman" pitchFamily="18"/>
                <a:cs typeface="Times New Roman" pitchFamily="18"/>
              </a:rPr>
              <a:t>Part 1 – </a:t>
            </a:r>
          </a:p>
          <a:p>
            <a:pPr lvl="1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201F1E"/>
                </a:solidFill>
                <a:latin typeface="Times New Roman" pitchFamily="18"/>
                <a:cs typeface="Times New Roman" pitchFamily="18"/>
              </a:rPr>
              <a:t>Legal Aid and ECF</a:t>
            </a:r>
          </a:p>
          <a:p>
            <a:pPr lvl="1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201F1E"/>
                </a:solidFill>
                <a:latin typeface="Times New Roman" pitchFamily="18"/>
                <a:cs typeface="Times New Roman" pitchFamily="18"/>
              </a:rPr>
              <a:t>Criteria for making an ECF application </a:t>
            </a:r>
          </a:p>
          <a:p>
            <a:pPr lvl="1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201F1E"/>
                </a:solidFill>
                <a:latin typeface="Times New Roman" pitchFamily="18"/>
                <a:cs typeface="Times New Roman" pitchFamily="18"/>
              </a:rPr>
              <a:t>How to prepare an ECF application 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201F1E"/>
                </a:solidFill>
                <a:latin typeface="Times New Roman" pitchFamily="18"/>
                <a:cs typeface="Times New Roman" pitchFamily="18"/>
              </a:rPr>
              <a:t>Part 2 - </a:t>
            </a:r>
          </a:p>
          <a:p>
            <a:pPr lvl="1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201F1E"/>
                </a:solidFill>
                <a:latin typeface="Times New Roman" pitchFamily="18"/>
                <a:cs typeface="Times New Roman" pitchFamily="18"/>
              </a:rPr>
              <a:t>Case study (ECF for a Children Act 1989 case)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F6D0E744-720B-40BD-A679-399AA1D9A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753"/>
            <a:ext cx="2692395" cy="175196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0B758-6228-4A7C-AA8A-65AF8F4094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4"/>
            <a:ext cx="8596667" cy="757558"/>
          </a:xfrm>
        </p:spPr>
        <p:txBody>
          <a:bodyPr>
            <a:normAutofit fontScale="90000"/>
          </a:bodyPr>
          <a:lstStyle/>
          <a:p>
            <a:pPr lvl="0"/>
            <a:r>
              <a:rPr lang="en-GB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 ECF1 FORM (3)</a:t>
            </a:r>
            <a:br>
              <a:rPr lang="en-GB" sz="2900" b="1" dirty="0">
                <a:latin typeface="nta"/>
              </a:rPr>
            </a:br>
            <a:endParaRPr lang="en-GB" sz="2900" dirty="0"/>
          </a:p>
        </p:txBody>
      </p:sp>
      <p:pic>
        <p:nvPicPr>
          <p:cNvPr id="5" name="Picture 2" descr="\\PLP-SRV04\Users Drive\Casework\ECF\5. Training\Webinar\ecf1-version-4-april-2017_Page_4.jpg">
            <a:extLst>
              <a:ext uri="{FF2B5EF4-FFF2-40B4-BE49-F238E27FC236}">
                <a16:creationId xmlns:a16="http://schemas.microsoft.com/office/drawing/2014/main" id="{BD530E14-4D27-4855-8176-5FA4EA280A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48" y="1461798"/>
            <a:ext cx="3674352" cy="4994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\\PLP-SRV04\Users Drive\Casework\ECF\5. Training\Webinar\ecf1-version-4-april-2017_Page_5.jpg">
            <a:extLst>
              <a:ext uri="{FF2B5EF4-FFF2-40B4-BE49-F238E27FC236}">
                <a16:creationId xmlns:a16="http://schemas.microsoft.com/office/drawing/2014/main" id="{2224DCD4-5E09-4AA9-AC7C-500837BF9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860" y="1438727"/>
            <a:ext cx="3931103" cy="514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437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7772-BED6-4D88-A8B5-8ABE56D1AE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816641"/>
            <a:ext cx="8596667" cy="942975"/>
          </a:xfrm>
        </p:spPr>
        <p:txBody>
          <a:bodyPr/>
          <a:lstStyle/>
          <a:p>
            <a:pPr lvl="0"/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case </a:t>
            </a:r>
            <a:br>
              <a:rPr lang="en-GB" sz="2600" dirty="0">
                <a:solidFill>
                  <a:srgbClr val="0B0C0C"/>
                </a:solidFill>
                <a:latin typeface="Times New Roman" pitchFamily="18"/>
                <a:cs typeface="Times New Roman" pitchFamily="18"/>
              </a:rPr>
            </a:br>
            <a:endParaRPr lang="en-GB" sz="2600" dirty="0"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68DF6-53B8-49D0-9CE3-27F261E2021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1265383"/>
            <a:ext cx="8066617" cy="509990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specific headings which are required, which must be addressed in the grounds </a:t>
            </a:r>
            <a:r>
              <a:rPr lang="en-GB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GB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importance, complexity and humans right test. </a:t>
            </a:r>
          </a:p>
          <a:p>
            <a:pPr lvl="1"/>
            <a:r>
              <a:rPr lang="en-GB" sz="2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summarise the main facts of the case </a:t>
            </a:r>
            <a:r>
              <a:rPr lang="en-GB" sz="2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in the statement of case</a:t>
            </a:r>
            <a:r>
              <a:rPr lang="en-GB" sz="2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9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GB" sz="2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outcome being sought from the application </a:t>
            </a:r>
          </a:p>
          <a:p>
            <a:pPr lvl="1"/>
            <a:r>
              <a:rPr lang="en-GB" sz="2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why the applicant cannot represent themselves and therefore why they need ECF and the help of a Legal Aid solicitor to put their case to the court</a:t>
            </a:r>
          </a:p>
          <a:p>
            <a:pPr lvl="1"/>
            <a:r>
              <a:rPr lang="en-GB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importantly, avoid making representations in relation to the substance of the case. Rather, flag up complexities and why a lawyer is needed to explore complexities, draft legal argument, obtain supporting evidence etc. </a:t>
            </a:r>
          </a:p>
          <a:p>
            <a:pPr lvl="1"/>
            <a:r>
              <a:rPr lang="en-GB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purpose is to keep it fairly and focused on the complexities and why a lawyer is needed to address them in order for the applicant to have a fair opportunity to put their case and to secure access to justice</a:t>
            </a:r>
          </a:p>
          <a:p>
            <a:pPr lvl="0">
              <a:lnSpc>
                <a:spcPct val="90000"/>
              </a:lnSpc>
            </a:pP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7772-BED6-4D88-A8B5-8ABE56D1AE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816641"/>
            <a:ext cx="8596667" cy="942975"/>
          </a:xfrm>
        </p:spPr>
        <p:txBody>
          <a:bodyPr>
            <a:normAutofit fontScale="90000"/>
          </a:bodyPr>
          <a:lstStyle/>
          <a:p>
            <a:pPr lvl="0"/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to do if you application is refused</a:t>
            </a:r>
            <a:br>
              <a:rPr lang="en-GB" sz="2600" dirty="0">
                <a:solidFill>
                  <a:srgbClr val="0B0C0C"/>
                </a:solidFill>
                <a:latin typeface="Times New Roman" pitchFamily="18"/>
                <a:cs typeface="Times New Roman" pitchFamily="18"/>
              </a:rPr>
            </a:br>
            <a:endParaRPr lang="en-GB" sz="2600" dirty="0"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68DF6-53B8-49D0-9CE3-27F261E2021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1265383"/>
            <a:ext cx="8066617" cy="50999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can be submitted via email to: 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contactecc@justice.gov.uk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Upon receipt of the ECF application, the LAA will send an acknowledgement email</a:t>
            </a:r>
          </a:p>
          <a:p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Applicants can apply to the LAA within 14 days  for an internal review of a refusal to grant ECF</a:t>
            </a:r>
          </a:p>
          <a:p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form APP9E, which will be supplied with any refusal</a:t>
            </a:r>
          </a:p>
          <a:p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LAA aims to process applications for internal review within 10 working days</a:t>
            </a:r>
          </a:p>
          <a:p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further right of review; a refusal to grant ECF on internal review can only be challenged by judicial review</a:t>
            </a:r>
          </a:p>
          <a:p>
            <a:pPr marL="0" lvl="0" indent="0">
              <a:lnSpc>
                <a:spcPct val="9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069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667E3-87AB-4CEE-BE63-E680A7230B3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45754" y="582829"/>
            <a:ext cx="5344155" cy="2932727"/>
          </a:xfrm>
        </p:spPr>
        <p:txBody>
          <a:bodyPr anchorCtr="1"/>
          <a:lstStyle/>
          <a:p>
            <a:pPr lvl="0" algn="ctr"/>
            <a:r>
              <a:rPr lang="en-GB" sz="4800" b="1" u="sng" dirty="0">
                <a:latin typeface="Times New Roman" pitchFamily="18"/>
                <a:cs typeface="Times New Roman" pitchFamily="18"/>
              </a:rPr>
              <a:t>Case Study </a:t>
            </a:r>
            <a:br>
              <a:rPr lang="en-GB" sz="4800" u="sng" dirty="0">
                <a:latin typeface="Times New Roman" pitchFamily="18"/>
                <a:cs typeface="Times New Roman" pitchFamily="18"/>
              </a:rPr>
            </a:br>
            <a:br>
              <a:rPr lang="en-GB" sz="4800" u="sng" dirty="0">
                <a:latin typeface="Times New Roman" pitchFamily="18"/>
                <a:cs typeface="Times New Roman" pitchFamily="18"/>
              </a:rPr>
            </a:br>
            <a:endParaRPr lang="en-GB" sz="4800" u="sng" dirty="0">
              <a:latin typeface="Times New Roman" pitchFamily="18"/>
              <a:cs typeface="Times New Roman" pitchFamily="18"/>
            </a:endParaRPr>
          </a:p>
        </p:txBody>
      </p:sp>
      <p:pic>
        <p:nvPicPr>
          <p:cNvPr id="7170" name="Picture 2" descr="Case-Studies | Blue Sentry">
            <a:extLst>
              <a:ext uri="{FF2B5EF4-FFF2-40B4-BE49-F238E27FC236}">
                <a16:creationId xmlns:a16="http://schemas.microsoft.com/office/drawing/2014/main" id="{001319C2-946B-4200-8E1B-B9D0825C4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2671763"/>
            <a:ext cx="4438188" cy="270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1497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D4B19-5A24-4B7C-B2AD-19AD50FF465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1544714"/>
            <a:ext cx="8596667" cy="4927107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80000"/>
              </a:lnSpc>
              <a:buNone/>
            </a:pP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80000"/>
              </a:lnSpc>
              <a:buNone/>
            </a:pP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80000"/>
              </a:lnSpc>
              <a:buNone/>
            </a:pP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80000"/>
              </a:lnSpc>
              <a:buNone/>
            </a:pPr>
            <a:r>
              <a:rPr lang="en-GB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listening.</a:t>
            </a:r>
          </a:p>
          <a:p>
            <a:pPr marL="0" lvl="0" indent="0" algn="ctr">
              <a:lnSpc>
                <a:spcPct val="80000"/>
              </a:lnSpc>
              <a:buNone/>
            </a:pP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80000"/>
              </a:lnSpc>
              <a:buNone/>
            </a:pPr>
            <a:r>
              <a:rPr lang="en-GB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Lisa@legaladvicecentre.london</a:t>
            </a:r>
            <a:r>
              <a:rPr lang="en-GB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600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667E3-87AB-4CEE-BE63-E680A7230B3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45754" y="582829"/>
            <a:ext cx="5344155" cy="2932727"/>
          </a:xfrm>
        </p:spPr>
        <p:txBody>
          <a:bodyPr anchorCtr="1"/>
          <a:lstStyle/>
          <a:p>
            <a:pPr lvl="0" algn="ctr"/>
            <a:r>
              <a:rPr lang="en-GB" sz="4800" b="1" u="sng" dirty="0">
                <a:latin typeface="Times New Roman" pitchFamily="18"/>
                <a:cs typeface="Times New Roman" pitchFamily="18"/>
              </a:rPr>
              <a:t>Legal Aid and ECF</a:t>
            </a:r>
            <a:br>
              <a:rPr lang="en-GB" sz="4800" u="sng" dirty="0">
                <a:latin typeface="Times New Roman" pitchFamily="18"/>
                <a:cs typeface="Times New Roman" pitchFamily="18"/>
              </a:rPr>
            </a:br>
            <a:br>
              <a:rPr lang="en-GB" sz="4800" u="sng" dirty="0">
                <a:latin typeface="Times New Roman" pitchFamily="18"/>
                <a:cs typeface="Times New Roman" pitchFamily="18"/>
              </a:rPr>
            </a:br>
            <a:endParaRPr lang="en-GB" sz="4800" u="sng" dirty="0">
              <a:latin typeface="Times New Roman" pitchFamily="18"/>
              <a:cs typeface="Times New Roman" pitchFamily="18"/>
            </a:endParaRPr>
          </a:p>
        </p:txBody>
      </p:sp>
      <p:pic>
        <p:nvPicPr>
          <p:cNvPr id="3076" name="Picture 4" descr="Am I eligible for Legal Aid? - Wolferstans Solicitors Plymouth">
            <a:extLst>
              <a:ext uri="{FF2B5EF4-FFF2-40B4-BE49-F238E27FC236}">
                <a16:creationId xmlns:a16="http://schemas.microsoft.com/office/drawing/2014/main" id="{B494A294-362F-4113-82C6-28727EEF4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420" y="3044163"/>
            <a:ext cx="3916717" cy="2388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0096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37ED5704-B900-4F8F-91D7-D6F53A1387F1}"/>
              </a:ext>
            </a:extLst>
          </p:cNvPr>
          <p:cNvSpPr txBox="1"/>
          <p:nvPr/>
        </p:nvSpPr>
        <p:spPr>
          <a:xfrm>
            <a:off x="933446" y="1634343"/>
            <a:ext cx="7639053" cy="41549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Legal Aid Sentencing and Punishment of Offenders Act 2012 (“LASPO”) governs the provision of Legal Aid across England and Wales.</a:t>
            </a: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LASPO restricted entitlement to Legal Aid and removed areas of family law from the scope of Legal Aid.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LASPO a client was eligible for Legal Aid for CAO proceedings if they could evidence that they were: a victim of domestic violence; or if they had evidence that a child was at risk of abuse from the other party</a:t>
            </a:r>
            <a:r>
              <a:rPr lang="en-GB" sz="24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CD6D2145-AAAA-4BD5-A930-89CBC8472F8C}"/>
              </a:ext>
            </a:extLst>
          </p:cNvPr>
          <p:cNvSpPr txBox="1"/>
          <p:nvPr/>
        </p:nvSpPr>
        <p:spPr>
          <a:xfrm>
            <a:off x="381743" y="1446059"/>
            <a:ext cx="8766700" cy="19389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evidence of domestic abuse or child abuse, the only way an application for a CAO can be funded is through a successful application for ECF. The government included a provision in LASPO for ECF to allow for funding to be granted where, if it were to be withheld, there would be a breach or the risk of a breach of an individual's rights under the European Convention of Human Rights (ECHR).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667E3-87AB-4CEE-BE63-E680A7230B3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45754" y="1239776"/>
            <a:ext cx="5344155" cy="2846171"/>
          </a:xfrm>
        </p:spPr>
        <p:txBody>
          <a:bodyPr anchorCtr="1"/>
          <a:lstStyle/>
          <a:p>
            <a:pPr lvl="0" algn="ctr"/>
            <a:br>
              <a:rPr lang="en-GB" sz="4800" b="1" u="sng" dirty="0">
                <a:latin typeface="Times New Roman" pitchFamily="18"/>
                <a:cs typeface="Times New Roman" pitchFamily="18"/>
              </a:rPr>
            </a:br>
            <a:br>
              <a:rPr lang="en-GB" sz="4800" b="1" u="sng" dirty="0">
                <a:latin typeface="Times New Roman" pitchFamily="18"/>
                <a:cs typeface="Times New Roman" pitchFamily="18"/>
              </a:rPr>
            </a:br>
            <a:br>
              <a:rPr lang="en-GB" sz="4800" b="1" u="sng" dirty="0">
                <a:latin typeface="Times New Roman" pitchFamily="18"/>
                <a:cs typeface="Times New Roman" pitchFamily="18"/>
              </a:rPr>
            </a:br>
            <a:br>
              <a:rPr lang="en-GB" sz="4800" b="1" u="sng" dirty="0">
                <a:latin typeface="Times New Roman" pitchFamily="18"/>
                <a:cs typeface="Times New Roman" pitchFamily="18"/>
              </a:rPr>
            </a:br>
            <a:br>
              <a:rPr lang="en-GB" sz="4800" b="1" u="sng" dirty="0">
                <a:latin typeface="Times New Roman" pitchFamily="18"/>
                <a:cs typeface="Times New Roman" pitchFamily="18"/>
              </a:rPr>
            </a:br>
            <a:br>
              <a:rPr lang="en-GB" sz="4800" b="1" u="sng" dirty="0">
                <a:latin typeface="Times New Roman" pitchFamily="18"/>
                <a:cs typeface="Times New Roman" pitchFamily="18"/>
              </a:rPr>
            </a:br>
            <a:br>
              <a:rPr lang="en-GB" sz="4800" b="1" u="sng" dirty="0">
                <a:latin typeface="Times New Roman" pitchFamily="18"/>
                <a:cs typeface="Times New Roman" pitchFamily="18"/>
              </a:rPr>
            </a:br>
            <a:br>
              <a:rPr lang="en-GB" sz="4800" b="1" u="sng" dirty="0">
                <a:latin typeface="Times New Roman" pitchFamily="18"/>
                <a:cs typeface="Times New Roman" pitchFamily="18"/>
              </a:rPr>
            </a:br>
            <a:br>
              <a:rPr lang="en-GB" sz="4800" b="1" u="sng" dirty="0">
                <a:latin typeface="Times New Roman" pitchFamily="18"/>
                <a:cs typeface="Times New Roman" pitchFamily="18"/>
              </a:rPr>
            </a:br>
            <a:br>
              <a:rPr lang="en-GB" sz="4800" b="1" u="sng" dirty="0">
                <a:latin typeface="Times New Roman" pitchFamily="18"/>
                <a:cs typeface="Times New Roman" pitchFamily="18"/>
              </a:rPr>
            </a:br>
            <a:r>
              <a:rPr lang="en-GB" sz="4800" b="1" u="sng" dirty="0">
                <a:latin typeface="Times New Roman" pitchFamily="18"/>
                <a:cs typeface="Times New Roman" pitchFamily="18"/>
              </a:rPr>
              <a:t>Criteria for making an ECF application</a:t>
            </a:r>
            <a:br>
              <a:rPr lang="en-GB" sz="4800" u="sng" dirty="0">
                <a:latin typeface="Times New Roman" pitchFamily="18"/>
                <a:cs typeface="Times New Roman" pitchFamily="18"/>
              </a:rPr>
            </a:br>
            <a:br>
              <a:rPr lang="en-GB" sz="4800" u="sng" dirty="0">
                <a:latin typeface="Times New Roman" pitchFamily="18"/>
                <a:cs typeface="Times New Roman" pitchFamily="18"/>
              </a:rPr>
            </a:br>
            <a:endParaRPr lang="en-GB" sz="4800" u="sng" dirty="0">
              <a:latin typeface="Times New Roman" pitchFamily="18"/>
              <a:cs typeface="Times New Roman" pitchFamily="18"/>
            </a:endParaRPr>
          </a:p>
        </p:txBody>
      </p:sp>
      <p:pic>
        <p:nvPicPr>
          <p:cNvPr id="4098" name="Picture 2" descr="Instructional Methods: What are the criteria for a good project? – somi">
            <a:extLst>
              <a:ext uri="{FF2B5EF4-FFF2-40B4-BE49-F238E27FC236}">
                <a16:creationId xmlns:a16="http://schemas.microsoft.com/office/drawing/2014/main" id="{67631F6F-5A33-4C4B-AA52-D1D0B86D3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455" y="3249274"/>
            <a:ext cx="3681190" cy="249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418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4B2852C-8F8E-48C7-8E64-51ED6E47AE9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14425" y="1817690"/>
            <a:ext cx="7515224" cy="44677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Individuals applying for ECF must meet all three of the below criteria</a:t>
            </a: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/>
            <a:r>
              <a:rPr lang="en-GB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 test</a:t>
            </a:r>
            <a:r>
              <a:rPr lang="en-GB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is the test to make sure the Applicant does not have the financial means to pay for a lawyer themselves. </a:t>
            </a:r>
            <a:endParaRPr lang="en-GB" sz="2000" b="1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fontAlgn="base">
              <a:buNone/>
            </a:pPr>
            <a:r>
              <a:rPr lang="en-GB" sz="20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Eligibility limits</a:t>
            </a:r>
          </a:p>
          <a:p>
            <a:pPr marL="0" indent="0" algn="l" fontAlgn="base">
              <a:buNone/>
            </a:pPr>
            <a:r>
              <a:rPr lang="en-GB" sz="20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Gross income limit</a:t>
            </a:r>
          </a:p>
          <a:p>
            <a:pPr marL="0" indent="0" algn="l">
              <a:buNone/>
            </a:pP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 client’s gross monthly income should be £2,657 or less. If they have more than 4 child dependants, add £222 to this figure for the fifth child and each further child.</a:t>
            </a:r>
          </a:p>
          <a:p>
            <a:pPr marL="0" indent="0" algn="l">
              <a:buNone/>
            </a:pPr>
            <a:r>
              <a:rPr lang="en-GB" sz="20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Disposable income limit</a:t>
            </a:r>
          </a:p>
          <a:p>
            <a:pPr marL="0" indent="0" algn="l">
              <a:buNone/>
            </a:pPr>
            <a:r>
              <a:rPr lang="en-GB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limit is set at £733 per month.</a:t>
            </a:r>
          </a:p>
          <a:p>
            <a:pPr marL="0" indent="0" algn="l" fontAlgn="base">
              <a:buNone/>
            </a:pPr>
            <a:r>
              <a:rPr lang="en-GB" sz="20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Disposable capital limit</a:t>
            </a:r>
          </a:p>
          <a:p>
            <a:pPr marL="0" indent="0" algn="l">
              <a:buNone/>
            </a:pPr>
            <a:r>
              <a:rPr lang="en-GB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limit is set at £8,000 </a:t>
            </a:r>
          </a:p>
          <a:p>
            <a:pPr marL="0" indent="0" algn="l">
              <a:buNone/>
            </a:pP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note that the Legal Aid Agency </a:t>
            </a:r>
            <a:r>
              <a:rPr lang="en-GB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collects contributions for licensed work where disposable income exceeds £315 per calendar month and/or capital exceeds £3,000. </a:t>
            </a:r>
          </a:p>
          <a:p>
            <a:pPr marL="0" indent="0" algn="l">
              <a:buNone/>
            </a:pP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refer to the LAA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Keycard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further information.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 aid calculator </a:t>
            </a:r>
            <a:r>
              <a:rPr lang="en-GB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https://civil-eligibility-calculator.justice.gov.uk/</a:t>
            </a:r>
            <a:r>
              <a:rPr lang="en-GB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BE0376-1671-4EF6-9764-3E7904B81AAD}"/>
              </a:ext>
            </a:extLst>
          </p:cNvPr>
          <p:cNvSpPr txBox="1"/>
          <p:nvPr/>
        </p:nvSpPr>
        <p:spPr>
          <a:xfrm>
            <a:off x="1007614" y="805192"/>
            <a:ext cx="7284130" cy="5847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Criteria for ECF – Means Test</a:t>
            </a:r>
            <a:endParaRPr lang="en-GB" sz="3200" b="1" i="0" u="sng" strike="noStrike" kern="1200" cap="none" spc="0" baseline="0" dirty="0">
              <a:solidFill>
                <a:srgbClr val="0000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12529-959C-4008-8CB1-B0CC25A75F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809628"/>
          </a:xfrm>
        </p:spPr>
        <p:txBody>
          <a:bodyPr>
            <a:norm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Criteria for ECF – Merits Test</a:t>
            </a:r>
            <a:endParaRPr lang="en-GB" sz="3200" b="1" i="0" u="sng" strike="noStrike" kern="1200" cap="none" spc="0" baseline="0" dirty="0">
              <a:solidFill>
                <a:srgbClr val="0000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FF58A-27E9-4FF7-9221-B23F483D3F9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2585" y="1543050"/>
            <a:ext cx="7847536" cy="4795607"/>
          </a:xfrm>
        </p:spPr>
        <p:txBody>
          <a:bodyPr>
            <a:noAutofit/>
          </a:bodyPr>
          <a:lstStyle/>
          <a:p>
            <a:r>
              <a:rPr lang="en-GB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Merits test 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which means there must be a sufficient benefit to be gained by the provision of advice and assistance, and prospects of success must be 50% or more. </a:t>
            </a: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GB" dirty="0">
              <a:solidFill>
                <a:srgbClr val="000000"/>
              </a:solidFill>
              <a:latin typeface="Times New Roman" pitchFamily="18"/>
              <a:cs typeface="Times New Roman" pitchFamily="1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11188-07FA-4B98-8F2D-405862315D5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786264" cy="704289"/>
          </a:xfrm>
        </p:spPr>
        <p:txBody>
          <a:bodyPr>
            <a:normAutofit/>
          </a:bodyPr>
          <a:lstStyle/>
          <a:p>
            <a:pPr lvl="0"/>
            <a:r>
              <a:rPr lang="en-GB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 for ECF- Human Rights Test</a:t>
            </a:r>
            <a:endParaRPr lang="en-GB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14A0C-7AFA-4C76-ADF0-BA6C0525C05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1429307"/>
            <a:ext cx="8596667" cy="4819090"/>
          </a:xfrm>
        </p:spPr>
        <p:txBody>
          <a:bodyPr/>
          <a:lstStyle/>
          <a:p>
            <a:r>
              <a:rPr lang="en-GB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rights test  - </a:t>
            </a:r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a grant of funding is necessary to prevent a breach or risk of a breach of human rights. </a:t>
            </a:r>
          </a:p>
          <a:p>
            <a:pPr marL="0" lv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ECF STATUTORY FRAMEWORK</a:t>
            </a:r>
            <a:endParaRPr lang="en-GB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Sub-section 10(3)(a) LASPO – states that an exceptional case determination is a determination— </a:t>
            </a:r>
          </a:p>
          <a:p>
            <a:pPr lvl="0"/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that it is necessary to make the services available to the individual under this Part because failure to do so would be a breach of— </a:t>
            </a:r>
          </a:p>
          <a:p>
            <a:pPr lvl="0"/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the individual’s Convention rights (within the meaning of the Human Rights Act 1998), or </a:t>
            </a:r>
          </a:p>
          <a:p>
            <a:pPr lvl="0"/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(ii) any rights of the individual to the provision of legal services that are enforceable EU rights, or </a:t>
            </a:r>
          </a:p>
          <a:p>
            <a:pPr lvl="0"/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that it is appropriate to do so, in the particular circumstances of the case, having regard to any risk that failure to do so would be such a breach.</a:t>
            </a:r>
          </a:p>
          <a:p>
            <a:endParaRPr lang="en-GB" sz="1800" dirty="0"/>
          </a:p>
          <a:p>
            <a:pPr marL="457200" lvl="1" indent="0">
              <a:buNone/>
            </a:pPr>
            <a:endParaRPr lang="en-GB" sz="1800" dirty="0">
              <a:solidFill>
                <a:srgbClr val="000000"/>
              </a:solidFill>
              <a:latin typeface="Times New Roman" pitchFamily="18"/>
              <a:cs typeface="Times New Roman" pitchFamily="1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</TotalTime>
  <Words>1685</Words>
  <Application>Microsoft Office PowerPoint</Application>
  <PresentationFormat>Widescreen</PresentationFormat>
  <Paragraphs>129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nta</vt:lpstr>
      <vt:lpstr>Times New Roman</vt:lpstr>
      <vt:lpstr>Trebuchet MS</vt:lpstr>
      <vt:lpstr>Wingdings</vt:lpstr>
      <vt:lpstr>Wingdings 3</vt:lpstr>
      <vt:lpstr>Facet</vt:lpstr>
      <vt:lpstr>ECF Family Law </vt:lpstr>
      <vt:lpstr>This session will cover:</vt:lpstr>
      <vt:lpstr>Legal Aid and ECF  </vt:lpstr>
      <vt:lpstr>PowerPoint Presentation</vt:lpstr>
      <vt:lpstr>PowerPoint Presentation</vt:lpstr>
      <vt:lpstr>          Criteria for making an ECF application  </vt:lpstr>
      <vt:lpstr>PowerPoint Presentation</vt:lpstr>
      <vt:lpstr>Criteria for ECF – Merits Test</vt:lpstr>
      <vt:lpstr>Criteria for ECF- Human Rights Test</vt:lpstr>
      <vt:lpstr>Criteria for ECF- Human Rights Test</vt:lpstr>
      <vt:lpstr>Criteria for ECF- Human Rights Test</vt:lpstr>
      <vt:lpstr>PowerPoint Presentation</vt:lpstr>
      <vt:lpstr>PowerPoint Presentation</vt:lpstr>
      <vt:lpstr>PowerPoint Presentation</vt:lpstr>
      <vt:lpstr>PowerPoint Presentation</vt:lpstr>
      <vt:lpstr>How to prepare an ECF application </vt:lpstr>
      <vt:lpstr>Legal Aid Forms  </vt:lpstr>
      <vt:lpstr>CIV ECF1 FORM </vt:lpstr>
      <vt:lpstr>CIV ECF1 FORM (2) </vt:lpstr>
      <vt:lpstr>CIV ECF1 FORM (3) </vt:lpstr>
      <vt:lpstr>Statement of case  </vt:lpstr>
      <vt:lpstr>What to do if you application is refused </vt:lpstr>
      <vt:lpstr>Case Study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Law Training</dc:title>
  <dc:creator>Ioana Sorina TRIMBITAS</dc:creator>
  <cp:lastModifiedBy>Gabriel Okoroafor</cp:lastModifiedBy>
  <cp:revision>23</cp:revision>
  <dcterms:created xsi:type="dcterms:W3CDTF">2020-10-14T15:15:34Z</dcterms:created>
  <dcterms:modified xsi:type="dcterms:W3CDTF">2022-02-02T11:37:16Z</dcterms:modified>
</cp:coreProperties>
</file>